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08" r:id="rId2"/>
    <p:sldId id="312" r:id="rId3"/>
    <p:sldId id="313" r:id="rId4"/>
    <p:sldId id="314" r:id="rId5"/>
    <p:sldId id="351" r:id="rId6"/>
    <p:sldId id="403" r:id="rId7"/>
    <p:sldId id="404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317" r:id="rId36"/>
    <p:sldId id="393" r:id="rId37"/>
    <p:sldId id="318" r:id="rId38"/>
    <p:sldId id="394" r:id="rId39"/>
    <p:sldId id="400" r:id="rId40"/>
    <p:sldId id="401" r:id="rId41"/>
    <p:sldId id="315" r:id="rId42"/>
    <p:sldId id="310" r:id="rId43"/>
    <p:sldId id="395" r:id="rId44"/>
    <p:sldId id="262" r:id="rId45"/>
    <p:sldId id="261" r:id="rId46"/>
    <p:sldId id="396" r:id="rId47"/>
    <p:sldId id="397" r:id="rId48"/>
    <p:sldId id="398" r:id="rId49"/>
    <p:sldId id="399" r:id="rId50"/>
    <p:sldId id="432" r:id="rId51"/>
    <p:sldId id="304" r:id="rId52"/>
    <p:sldId id="305" r:id="rId53"/>
    <p:sldId id="260" r:id="rId54"/>
    <p:sldId id="306" r:id="rId55"/>
    <p:sldId id="296" r:id="rId56"/>
    <p:sldId id="433" r:id="rId5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6600"/>
    <a:srgbClr val="FF3300"/>
    <a:srgbClr val="CCFF99"/>
    <a:srgbClr val="99CC00"/>
    <a:srgbClr val="CCFF66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3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A387F-DD5B-46E6-967E-AAE02938FF3A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CBD4D-6050-4458-BFB2-7511253DDBA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531-0C66-408F-B744-5DA079ED4BEF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F82-363C-4C36-A5D2-248A36087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531-0C66-408F-B744-5DA079ED4BEF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F82-363C-4C36-A5D2-248A36087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531-0C66-408F-B744-5DA079ED4BEF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F82-363C-4C36-A5D2-248A36087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531-0C66-408F-B744-5DA079ED4BEF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F82-363C-4C36-A5D2-248A36087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531-0C66-408F-B744-5DA079ED4BEF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F82-363C-4C36-A5D2-248A36087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531-0C66-408F-B744-5DA079ED4BEF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F82-363C-4C36-A5D2-248A36087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531-0C66-408F-B744-5DA079ED4BEF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F82-363C-4C36-A5D2-248A36087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531-0C66-408F-B744-5DA079ED4BEF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F82-363C-4C36-A5D2-248A36087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531-0C66-408F-B744-5DA079ED4BEF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F82-363C-4C36-A5D2-248A36087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531-0C66-408F-B744-5DA079ED4BEF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F82-363C-4C36-A5D2-248A36087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531-0C66-408F-B744-5DA079ED4BEF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F82-363C-4C36-A5D2-248A36087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C4531-0C66-408F-B744-5DA079ED4BEF}" type="datetimeFigureOut">
              <a:rPr lang="th-TH" smtClean="0"/>
              <a:pPr/>
              <a:t>21/01/61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EF82-363C-4C36-A5D2-248A36087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&#3649;&#3595;&#3610;&#3604;&#3634;&#3619;&#3634;.com/%e0%b8%a1%e0%b8%b9%e0%b8%a5%e0%b8%99%e0%b8%b4%e0%b8%98%e0%b8%b4-%e0%b9%80%e0%b8%94%e0%b8%ad%e0%b8%b0%e0%b9%80%e0%b8%a3%e0%b8%99%e0%b9%82%e0%b8%9a%e0%b8%a7%e0%b9%8c-%e0%b8%a3%e0%b8%b9%e0%b8%a1/7-8/" TargetMode="Externa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-1@mind.a-1mind-PC\Desktop\สติปัญญาบกพร่อ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357188" y="-80978"/>
            <a:ext cx="8429625" cy="12954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accent3">
                    <a:lumMod val="50000"/>
                  </a:schemeClr>
                </a:solidFill>
                <a:latin typeface="AngsanaUPC" pitchFamily="18" charset="-34"/>
                <a:cs typeface="JasmineUPC" pitchFamily="18" charset="-34"/>
              </a:rPr>
              <a:t>กลุ่มโรคที่เกิดจากความผิดปกติของโครโมโซม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AngsanaUPC" pitchFamily="18" charset="-34"/>
              <a:cs typeface="JasmineUPC" pitchFamily="18" charset="-34"/>
            </a:endParaRPr>
          </a:p>
        </p:txBody>
      </p:sp>
      <p:pic>
        <p:nvPicPr>
          <p:cNvPr id="90115" name="ตัวยึดเนื้อหา 3" descr="IMG_4705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2" y="1142983"/>
            <a:ext cx="3048000" cy="2028825"/>
          </a:xfrm>
        </p:spPr>
      </p:pic>
      <p:pic>
        <p:nvPicPr>
          <p:cNvPr id="90116" name="รูปภาพ 5" descr="williamsk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86190"/>
            <a:ext cx="17637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รูปภาพ 8" descr="prad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7" y="3635358"/>
            <a:ext cx="1792288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รูปภาพ 9" descr="angelman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2" y="3714733"/>
            <a:ext cx="1876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รูปภาพ 8" descr="trisomy 18 edward sy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2" y="928670"/>
            <a:ext cx="1905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0" name="TextBox 9"/>
          <p:cNvSpPr txBox="1">
            <a:spLocks noChangeArrowheads="1"/>
          </p:cNvSpPr>
          <p:nvPr/>
        </p:nvSpPr>
        <p:spPr bwMode="auto">
          <a:xfrm>
            <a:off x="1071538" y="3214670"/>
            <a:ext cx="1841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rdia New" pitchFamily="34" charset="-34"/>
                <a:cs typeface="Cordia New" pitchFamily="34" charset="-34"/>
              </a:rPr>
              <a:t>Down syndrome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0121" name="TextBox 10"/>
          <p:cNvSpPr txBox="1">
            <a:spLocks noChangeArrowheads="1"/>
          </p:cNvSpPr>
          <p:nvPr/>
        </p:nvSpPr>
        <p:spPr bwMode="auto">
          <a:xfrm>
            <a:off x="1071538" y="5896293"/>
            <a:ext cx="18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rdia New" pitchFamily="34" charset="-34"/>
                <a:cs typeface="Cordia New" pitchFamily="34" charset="-34"/>
              </a:rPr>
              <a:t>William syndrome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0122" name="TextBox 11"/>
          <p:cNvSpPr txBox="1">
            <a:spLocks noChangeArrowheads="1"/>
          </p:cNvSpPr>
          <p:nvPr/>
        </p:nvSpPr>
        <p:spPr bwMode="auto">
          <a:xfrm>
            <a:off x="3643312" y="5929295"/>
            <a:ext cx="2214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Angelman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syndrome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0123" name="TextBox 12"/>
          <p:cNvSpPr txBox="1">
            <a:spLocks noChangeArrowheads="1"/>
          </p:cNvSpPr>
          <p:nvPr/>
        </p:nvSpPr>
        <p:spPr bwMode="auto">
          <a:xfrm>
            <a:off x="5957890" y="3214670"/>
            <a:ext cx="29003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ordia New" pitchFamily="34" charset="-34"/>
                <a:cs typeface="Cordia New" pitchFamily="34" charset="-34"/>
              </a:rPr>
              <a:t>Trisomy</a:t>
            </a:r>
            <a:r>
              <a:rPr lang="en-US" sz="2000" dirty="0">
                <a:latin typeface="Cordia New" pitchFamily="34" charset="-34"/>
                <a:cs typeface="Cordia New" pitchFamily="34" charset="-34"/>
              </a:rPr>
              <a:t> 18 (Edwards' syndrome)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35415" y="928670"/>
            <a:ext cx="2065337" cy="2624124"/>
            <a:chOff x="2381" y="1080"/>
            <a:chExt cx="1125" cy="1433"/>
          </a:xfrm>
        </p:grpSpPr>
        <p:pic>
          <p:nvPicPr>
            <p:cNvPr id="90127" name="รูปภาพ 4" descr="images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81" y="1080"/>
              <a:ext cx="1125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8" name="TextBox 13"/>
            <p:cNvSpPr txBox="1">
              <a:spLocks noChangeArrowheads="1"/>
            </p:cNvSpPr>
            <p:nvPr/>
          </p:nvSpPr>
          <p:spPr bwMode="auto">
            <a:xfrm>
              <a:off x="2479" y="2295"/>
              <a:ext cx="90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latin typeface="Cordia New" pitchFamily="34" charset="-34"/>
                  <a:cs typeface="Cordia New" pitchFamily="34" charset="-34"/>
                </a:rPr>
                <a:t>Fragile X syndrome</a:t>
              </a:r>
              <a:endParaRPr lang="th-TH" sz="2000" dirty="0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90125" name="TextBox 14"/>
          <p:cNvSpPr txBox="1">
            <a:spLocks noChangeArrowheads="1"/>
          </p:cNvSpPr>
          <p:nvPr/>
        </p:nvSpPr>
        <p:spPr bwMode="auto">
          <a:xfrm>
            <a:off x="5929322" y="6080108"/>
            <a:ext cx="2643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dia New" pitchFamily="34" charset="-34"/>
                <a:cs typeface="Cordia New" pitchFamily="34" charset="-34"/>
              </a:rPr>
              <a:t>Prader - willi syndrome</a:t>
            </a:r>
            <a:endParaRPr lang="th-TH" sz="20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87641-FEF6-4990-B7EF-042C606DB6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147638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สาเหตุทางชีวภาพ</a:t>
            </a:r>
            <a:endParaRPr lang="th-TH" sz="3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13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>
            <a:normAutofit fontScale="92500" lnSpcReduction="20000"/>
          </a:bodyPr>
          <a:lstStyle/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สาเหตุที่เกิดจาก</a:t>
            </a:r>
            <a:r>
              <a:rPr lang="th-TH" sz="2800" u="sng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สิ่งต่างๆที่มีผลกระทบต่อชีวิต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ส่งผล</a:t>
            </a:r>
            <a:r>
              <a:rPr lang="th-TH" sz="2800" u="sng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ให้พัฒนาการของสมองบกพร่องหรือหยุดชะงัก </a:t>
            </a:r>
          </a:p>
          <a:p>
            <a:pPr>
              <a:buFont typeface="Arial" pitchFamily="34" charset="0"/>
              <a:buNone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ซึ่งเกิดขึ้นในระหว่างการเจริญเติบโตในระยะใดระยะหนึ่ง เช่น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3500" u="sng" dirty="0" smtClean="0">
                <a:latin typeface="Tahoma" pitchFamily="34" charset="0"/>
                <a:cs typeface="Tahoma" pitchFamily="34" charset="0"/>
              </a:rPr>
              <a:t>ขณะตั้งครรภ์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สาเหตุของความพิการทางสติปัญญาในขณะตั้งครรภ์ </a:t>
            </a:r>
            <a:r>
              <a:rPr lang="th-TH" sz="2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เช่น มารดาติดเชื้อ มารดาดื่มสุราหรือได้รับสารพิษขณะตั้งครรภ์ เป็นต้น</a:t>
            </a:r>
            <a:endParaRPr lang="th-TH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792000" lvl="1">
              <a:lnSpc>
                <a:spcPct val="110000"/>
              </a:lnSpc>
              <a:spcBef>
                <a:spcPts val="600"/>
              </a:spcBef>
            </a:pPr>
            <a:r>
              <a:rPr lang="th-TH" sz="3500" u="sng" dirty="0" smtClean="0">
                <a:latin typeface="Tahoma" pitchFamily="34" charset="0"/>
                <a:cs typeface="Tahoma" pitchFamily="34" charset="0"/>
              </a:rPr>
              <a:t>ขณะคลอด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ทำให้เกิดความพิการทางสติปัญญาได้ เช่น </a:t>
            </a:r>
          </a:p>
          <a:p>
            <a:pPr marL="792000"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th-TH" sz="2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การคลอดก่อนกำหนด หรือการบาดเจ็บขณะคลอด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เป็นต้น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th-TH" sz="3500" u="sng" dirty="0" smtClean="0">
                <a:latin typeface="Tahoma" pitchFamily="34" charset="0"/>
                <a:cs typeface="Tahoma" pitchFamily="34" charset="0"/>
              </a:rPr>
              <a:t>หลังคลอด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ทำให้เกิดความพิการทางสติปัญญาได้ เช่น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การติดเชื้อทางระบบประสาท ขาดสารอาหาร ได้รับความกระทบกระเทือนทางสมอง เป็นต้น</a:t>
            </a:r>
            <a:r>
              <a:rPr lang="en-US" sz="3200" dirty="0" smtClean="0">
                <a:latin typeface="AngsanaUPC" pitchFamily="18" charset="-34"/>
                <a:cs typeface="JasmineUPC" pitchFamily="18" charset="-34"/>
              </a:rPr>
              <a:t/>
            </a:r>
            <a:br>
              <a:rPr lang="en-US" sz="3200" dirty="0" smtClean="0">
                <a:latin typeface="AngsanaUPC" pitchFamily="18" charset="-34"/>
                <a:cs typeface="JasmineUPC" pitchFamily="18" charset="-34"/>
              </a:rPr>
            </a:br>
            <a:endParaRPr lang="th-TH" sz="3200" dirty="0" smtClean="0">
              <a:latin typeface="AngsanaUPC" pitchFamily="18" charset="-34"/>
              <a:cs typeface="JasmineUPC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B08A9-DA21-40D1-ACB9-4B6451008F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FAS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39084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 descr="FASface1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4214813" y="785813"/>
            <a:ext cx="471805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57188" y="5072063"/>
            <a:ext cx="8226425" cy="9969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Fetal Alcohol Syndrome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28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เด็กที่เกิดจากมารดาที่ดื่มแอลกอฮอล์ช่วงตั้งครรภ์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6C27B-0AF5-4908-85FC-EA76657F235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28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การติดเชื้อระหว่างตั้งครรภ์</a:t>
            </a:r>
          </a:p>
        </p:txBody>
      </p:sp>
      <p:pic>
        <p:nvPicPr>
          <p:cNvPr id="93187" name="ตัวยึดเนื้อหา 3" descr="cong toxo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4214818"/>
            <a:ext cx="2057400" cy="1497012"/>
          </a:xfrm>
        </p:spPr>
      </p:pic>
      <p:sp>
        <p:nvSpPr>
          <p:cNvPr id="93188" name="TextBox 5"/>
          <p:cNvSpPr txBox="1">
            <a:spLocks noChangeArrowheads="1"/>
          </p:cNvSpPr>
          <p:nvPr/>
        </p:nvSpPr>
        <p:spPr bwMode="auto">
          <a:xfrm>
            <a:off x="1357313" y="5857892"/>
            <a:ext cx="2000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ordia New" pitchFamily="34" charset="-34"/>
                <a:cs typeface="Cordia New" pitchFamily="34" charset="-34"/>
              </a:rPr>
              <a:t>Congenital Toxoplasmosis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กลุ่ม 13"/>
          <p:cNvGrpSpPr>
            <a:grpSpLocks/>
          </p:cNvGrpSpPr>
          <p:nvPr/>
        </p:nvGrpSpPr>
        <p:grpSpPr bwMode="auto">
          <a:xfrm>
            <a:off x="1214438" y="1285860"/>
            <a:ext cx="6891337" cy="5111486"/>
            <a:chOff x="1214438" y="1636217"/>
            <a:chExt cx="6891207" cy="5111994"/>
          </a:xfrm>
        </p:grpSpPr>
        <p:grpSp>
          <p:nvGrpSpPr>
            <p:cNvPr id="3" name="กลุ่ม 10"/>
            <p:cNvGrpSpPr>
              <a:grpSpLocks/>
            </p:cNvGrpSpPr>
            <p:nvPr/>
          </p:nvGrpSpPr>
          <p:grpSpPr bwMode="auto">
            <a:xfrm>
              <a:off x="1214438" y="1643063"/>
              <a:ext cx="1904935" cy="2704576"/>
              <a:chOff x="1214438" y="1643063"/>
              <a:chExt cx="1904935" cy="2704576"/>
            </a:xfrm>
          </p:grpSpPr>
          <p:pic>
            <p:nvPicPr>
              <p:cNvPr id="93198" name="รูปภาพ 4" descr="cong CMV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14438" y="1643063"/>
                <a:ext cx="1865312" cy="2230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199" name="TextBox 6"/>
              <p:cNvSpPr txBox="1">
                <a:spLocks noChangeArrowheads="1"/>
              </p:cNvSpPr>
              <p:nvPr/>
            </p:nvSpPr>
            <p:spPr bwMode="auto">
              <a:xfrm>
                <a:off x="1285851" y="3885928"/>
                <a:ext cx="1833522" cy="461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Cordia New" pitchFamily="34" charset="-34"/>
                    <a:cs typeface="Cordia New" pitchFamily="34" charset="-34"/>
                  </a:rPr>
                  <a:t>Congenital CMV</a:t>
                </a:r>
                <a:endParaRPr lang="th-TH" sz="2400" dirty="0">
                  <a:latin typeface="Cordia New" pitchFamily="34" charset="-34"/>
                  <a:cs typeface="Cordia New" pitchFamily="34" charset="-34"/>
                </a:endParaRPr>
              </a:p>
            </p:txBody>
          </p:sp>
        </p:grpSp>
        <p:grpSp>
          <p:nvGrpSpPr>
            <p:cNvPr id="4" name="กลุ่ม 12"/>
            <p:cNvGrpSpPr>
              <a:grpSpLocks/>
            </p:cNvGrpSpPr>
            <p:nvPr/>
          </p:nvGrpSpPr>
          <p:grpSpPr bwMode="auto">
            <a:xfrm>
              <a:off x="3786188" y="3643313"/>
              <a:ext cx="3763962" cy="3104898"/>
              <a:chOff x="3786188" y="3643313"/>
              <a:chExt cx="3763962" cy="3104898"/>
            </a:xfrm>
          </p:grpSpPr>
          <p:pic>
            <p:nvPicPr>
              <p:cNvPr id="93196" name="รูปภาพ 5" descr="CDCrubella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86188" y="3643313"/>
                <a:ext cx="3763962" cy="2495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197" name="TextBox 7"/>
              <p:cNvSpPr txBox="1">
                <a:spLocks noChangeArrowheads="1"/>
              </p:cNvSpPr>
              <p:nvPr/>
            </p:nvSpPr>
            <p:spPr bwMode="auto">
              <a:xfrm>
                <a:off x="4786313" y="6286500"/>
                <a:ext cx="2000250" cy="461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latin typeface="Cordia New" pitchFamily="34" charset="-34"/>
                    <a:cs typeface="Cordia New" pitchFamily="34" charset="-34"/>
                  </a:rPr>
                  <a:t>Congenital Rubella</a:t>
                </a:r>
                <a:endParaRPr lang="th-TH" sz="2400">
                  <a:latin typeface="Cordia New" pitchFamily="34" charset="-34"/>
                  <a:cs typeface="Cordia New" pitchFamily="34" charset="-34"/>
                </a:endParaRPr>
              </a:p>
            </p:txBody>
          </p:sp>
        </p:grpSp>
        <p:grpSp>
          <p:nvGrpSpPr>
            <p:cNvPr id="5" name="กลุ่ม 11"/>
            <p:cNvGrpSpPr>
              <a:grpSpLocks/>
            </p:cNvGrpSpPr>
            <p:nvPr/>
          </p:nvGrpSpPr>
          <p:grpSpPr bwMode="auto">
            <a:xfrm>
              <a:off x="3886150" y="1636217"/>
              <a:ext cx="4219495" cy="1857375"/>
              <a:chOff x="3886150" y="1636217"/>
              <a:chExt cx="4219495" cy="1857375"/>
            </a:xfrm>
          </p:grpSpPr>
          <p:pic>
            <p:nvPicPr>
              <p:cNvPr id="93194" name="รูปภาพ 8" descr="cong SY.jp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86150" y="1636217"/>
                <a:ext cx="2247900" cy="1857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195" name="TextBox 9"/>
              <p:cNvSpPr txBox="1">
                <a:spLocks noChangeArrowheads="1"/>
              </p:cNvSpPr>
              <p:nvPr/>
            </p:nvSpPr>
            <p:spPr bwMode="auto">
              <a:xfrm>
                <a:off x="6248270" y="2590399"/>
                <a:ext cx="1857375" cy="831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latin typeface="Cordia New" pitchFamily="34" charset="-34"/>
                    <a:cs typeface="Cordia New" pitchFamily="34" charset="-34"/>
                  </a:rPr>
                  <a:t>Congenital Syphilis</a:t>
                </a:r>
                <a:endParaRPr lang="th-TH" sz="2400">
                  <a:latin typeface="Cordia New" pitchFamily="34" charset="-34"/>
                  <a:cs typeface="Cordia New" pitchFamily="34" charset="-34"/>
                </a:endParaRPr>
              </a:p>
            </p:txBody>
          </p:sp>
        </p:grpSp>
      </p:grp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DDAE9-4AE2-4D9E-A700-E24904DAFA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2"/>
          <p:cNvSpPr txBox="1">
            <a:spLocks noChangeArrowheads="1"/>
          </p:cNvSpPr>
          <p:nvPr/>
        </p:nvSpPr>
        <p:spPr bwMode="auto">
          <a:xfrm>
            <a:off x="1214438" y="285750"/>
            <a:ext cx="7358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8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</a:t>
            </a:r>
            <a:r>
              <a:rPr lang="th-TH" sz="2800" b="1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เอ๋อ</a:t>
            </a:r>
            <a:r>
              <a:rPr lang="th-TH" sz="28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หรือ ภาวะขาดฮอร์โมนไทรอยด์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(Cretinism)</a:t>
            </a:r>
          </a:p>
        </p:txBody>
      </p:sp>
      <p:pic>
        <p:nvPicPr>
          <p:cNvPr id="94211" name="Picture 2" descr="http://health-7.com/imgs/17/2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857375"/>
            <a:ext cx="36226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 descr="http://www.globalskinatlas.com/upload/lg252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643063"/>
            <a:ext cx="35956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6E274-E607-4A87-9271-D06D911F6E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สาเหตุจากสิ่งแวดล้อม</a:t>
            </a:r>
            <a:endParaRPr lang="th-TH" sz="3600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5235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การขาดสิ่งแวดล้อมที่มีส่วนช่วยให้เกิดการเรียนรู้ เช่น</a:t>
            </a:r>
          </a:p>
          <a:p>
            <a:pPr lvl="1"/>
            <a:r>
              <a:rPr lang="th-TH" sz="2400" smtClean="0">
                <a:latin typeface="Tahoma" pitchFamily="34" charset="0"/>
                <a:cs typeface="Tahoma" pitchFamily="34" charset="0"/>
              </a:rPr>
              <a:t>ในเด็กที่ถูกละเลยทอดทิ้ง </a:t>
            </a:r>
          </a:p>
          <a:p>
            <a:pPr lvl="1"/>
            <a:r>
              <a:rPr lang="th-TH" sz="2400" smtClean="0">
                <a:latin typeface="Tahoma" pitchFamily="34" charset="0"/>
                <a:cs typeface="Tahoma" pitchFamily="34" charset="0"/>
              </a:rPr>
              <a:t>เด็กที่ถูกทารุณกรรม </a:t>
            </a:r>
          </a:p>
          <a:p>
            <a:pPr lvl="1"/>
            <a:r>
              <a:rPr lang="th-TH" sz="2400" smtClean="0">
                <a:latin typeface="Tahoma" pitchFamily="34" charset="0"/>
                <a:cs typeface="Tahoma" pitchFamily="34" charset="0"/>
              </a:rPr>
              <a:t>ในครอบครัวที่พ่อแม่มีฐานะยากจน ขาดการศึกษาขาดความรู้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C11C-BFF7-47A0-8799-7E8D53F935B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000250"/>
            <a:ext cx="8401050" cy="4500563"/>
          </a:xfrm>
        </p:spPr>
        <p:txBody>
          <a:bodyPr/>
          <a:lstStyle/>
          <a:p>
            <a:pPr marL="742950" indent="-742950">
              <a:buFont typeface="Arial" pitchFamily="34" charset="0"/>
              <a:buAutoNum type="alphaUcPeriod"/>
            </a:pPr>
            <a:r>
              <a:rPr lang="th-TH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มีความบกพร่องด้านสติปัญญา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ซึ่งครอบคลุมความสามารถด้านต่างๆ เช่น การให้เหตุผล การแก้ไขปัญหา การวางแผน การคิดเชิงนามธรรม การตัดสินใจ การเรียนรู้ การเรียนรู้ผ่านประสบการณ์ </a:t>
            </a:r>
          </a:p>
          <a:p>
            <a:pPr marL="742950" indent="-742950">
              <a:buFont typeface="Arial" pitchFamily="34" charset="0"/>
              <a:buNone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ความบกพร่องดังกล่าว ถูกยืนยัน</a:t>
            </a:r>
            <a:r>
              <a:rPr lang="th-TH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โดยการประเมินทางคลินิกและการทำแบบทดสอบสติปัญญาที่มีมาตรฐาน คะแนนต่ำกว่ามาตรฐาน 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2 SD </a:t>
            </a:r>
            <a:r>
              <a:rPr lang="th-TH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ซึ่งแสดงให้เห็นว่ามีความบกพร่องทางสติปัญญาชัดเจน มักจะมี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IQ </a:t>
            </a:r>
            <a:r>
              <a:rPr lang="th-TH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ต่ำกว่า 70 คะแนนลงมา</a:t>
            </a:r>
            <a:endParaRPr lang="en-US" sz="28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851" name="ชื่อเรื่อง 1"/>
          <p:cNvSpPr txBox="1">
            <a:spLocks/>
          </p:cNvSpPr>
          <p:nvPr/>
        </p:nvSpPr>
        <p:spPr bwMode="auto">
          <a:xfrm>
            <a:off x="428625" y="357188"/>
            <a:ext cx="8229600" cy="10715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h-TH" sz="4000" b="1">
                <a:latin typeface="Tahoma" pitchFamily="34" charset="0"/>
                <a:cs typeface="Tahoma" pitchFamily="34" charset="0"/>
              </a:rPr>
              <a:t>การวินิจฉัยโรค</a:t>
            </a:r>
            <a:endParaRPr lang="th-TH" sz="4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D0AC7-9E6F-4668-95AE-8450760CB74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qchildren-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AB607-C168-4D91-A0C4-79D4100590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714500"/>
            <a:ext cx="8858250" cy="49291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3600" dirty="0" smtClean="0">
                <a:latin typeface="AngsanaUPC" pitchFamily="18" charset="-34"/>
                <a:cs typeface="JasmineUPC" pitchFamily="18" charset="-34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B. </a:t>
            </a:r>
            <a:r>
              <a:rPr lang="th-TH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มีความบกพร่องด้านการปรับตัว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(Adaptive functioning)</a:t>
            </a:r>
          </a:p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เป็นผลให้ไม่สามารถมีระดับพัฒนาการ </a:t>
            </a: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การดำรงชีวิตอิสระและการรับผิดชอบต่อสังคมที่เป็นปกติได้</a:t>
            </a:r>
            <a:endParaRPr lang="en-US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รวมไปถึงทักษะเรื่อง</a:t>
            </a: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ดำรงชีวิตตามลำพังหรือการรับผิดชอบตนเอง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มีความจำกัดในการดำรงชีวิต ตั้งแต่ 1 ด้านขึ้นไป จากทั้งหมด 3 ทักษะ คือ ทักษะการสื่อสาร การมีส่วนร่วมในสังคม และการดำรงชีวิตโดยอิสระในสิ่งแวดล้อมหลายแห่ง เช่น บ้าน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โรงเรียน ที่ทำงานและ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ชุมชน</a:t>
            </a:r>
          </a:p>
          <a:p>
            <a:endParaRPr lang="th-TH" sz="24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C.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ความจำกัดเหล่านี้ </a:t>
            </a:r>
            <a:r>
              <a:rPr lang="th-TH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เกิดขึ้นตั้งแต่เริ่มมีพัฒนาการ</a:t>
            </a:r>
            <a:r>
              <a:rPr lang="en-US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	</a:t>
            </a:r>
          </a:p>
        </p:txBody>
      </p:sp>
      <p:sp>
        <p:nvSpPr>
          <p:cNvPr id="80899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การวินิจฉัยโรค (ต่อ)</a:t>
            </a:r>
            <a:endParaRPr lang="th-TH" sz="40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9CCAF-2073-4852-9636-5D74652345E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1571604" y="4643446"/>
            <a:ext cx="5786478" cy="1214446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เครื่องมือประเมินวุฒิภาวะทางสังคม</a:t>
            </a:r>
          </a:p>
          <a:p>
            <a:pPr algn="ctr"/>
            <a:endParaRPr lang="th-TH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214313" y="571500"/>
          <a:ext cx="8715437" cy="5898907"/>
        </p:xfrm>
        <a:graphic>
          <a:graphicData uri="http://schemas.openxmlformats.org/drawingml/2006/table">
            <a:tbl>
              <a:tblPr/>
              <a:tblGrid>
                <a:gridCol w="3500463"/>
                <a:gridCol w="928694"/>
                <a:gridCol w="3286148"/>
                <a:gridCol w="1000132"/>
              </a:tblGrid>
              <a:tr h="108872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การแบ่งภาวะบกพร่องทางสติปัญญาตามระดับความรุนแรง </a:t>
                      </a:r>
                      <a:endParaRPr lang="en-US" sz="2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r>
                        <a:rPr lang="th-TH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ความช่วยเหลือที่ต้องการและร้อยละที่พบ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58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ระดับความรุนแรง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</a:t>
                      </a:r>
                      <a:r>
                        <a:rPr lang="en-US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IQ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ระดับความช่วยเหลือที่ต้องการ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</a:t>
                      </a: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พบ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000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rdia New"/>
                        <a:buChar char="-"/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บกพร่องทางสติปัญญาเล็กน้อย 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(</a:t>
                      </a:r>
                      <a:r>
                        <a:rPr lang="en-US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Mild Intellectual disability</a:t>
                      </a: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rdia New"/>
                        <a:buChar char="-"/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บกพร่องทางสติปัญญาปานกลาง </a:t>
                      </a:r>
                      <a:r>
                        <a:rPr lang="en-US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(Moderate Intellectual disability</a:t>
                      </a: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rdia New"/>
                        <a:buNone/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rdia New"/>
                        <a:buChar char="-"/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บกพร่องทางสติปัญญารุนแรง</a:t>
                      </a:r>
                      <a:r>
                        <a:rPr lang="en-US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(Severe Intellectual disability</a:t>
                      </a: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rdia New"/>
                        <a:buNone/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rdia New"/>
                        <a:buChar char="-"/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บกพร่องทางสติปัญญารุนแรงมาก </a:t>
                      </a:r>
                      <a:r>
                        <a:rPr lang="en-US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(Profound Intellectual disability)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50-70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35-49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20-34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</a:t>
                      </a:r>
                      <a:r>
                        <a:rPr lang="en-US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ต้องการความช่วยเหลือเป็นครั้งคราว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ต้องการ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ความช่วยเหลือปานกลาง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ต้องการ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ความช่วยเหลือมาก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ต้องการ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ความช่วยเหลือตลอดเวลา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3-4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1-2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0FBDA-E3FF-4729-B76F-61FE05FDBA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-1@mind.a-1mind-PC\Desktop\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428728" y="1142984"/>
            <a:ext cx="63866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1</a:t>
            </a:r>
          </a:p>
          <a:p>
            <a:pPr algn="ctr">
              <a:spcBef>
                <a:spcPts val="1200"/>
              </a:spcBef>
            </a:pPr>
            <a:r>
              <a:rPr lang="th-TH" altLang="ko-KR" sz="5400" b="1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เรื่องที่ประธานแจ้งที่ประชุมทราบ</a:t>
            </a:r>
            <a:endParaRPr lang="en-US" sz="5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h-TH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ภาวะบกพร่องทางสติปัญญาเล็กน้อย </a:t>
            </a:r>
            <a:endParaRPr lang="th-TH" sz="4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47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600200"/>
            <a:ext cx="8401050" cy="4525963"/>
          </a:xfrm>
        </p:spPr>
        <p:txBody>
          <a:bodyPr/>
          <a:lstStyle/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พบได้ประมาณ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85 % </a:t>
            </a:r>
            <a:r>
              <a:rPr lang="th-TH" sz="2800" smtClean="0">
                <a:latin typeface="Tahoma" pitchFamily="34" charset="0"/>
                <a:cs typeface="Tahoma" pitchFamily="34" charset="0"/>
              </a:rPr>
              <a:t>ของ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ID </a:t>
            </a:r>
            <a:r>
              <a:rPr lang="th-TH" sz="2800" smtClean="0">
                <a:latin typeface="Tahoma" pitchFamily="34" charset="0"/>
                <a:cs typeface="Tahoma" pitchFamily="34" charset="0"/>
              </a:rPr>
              <a:t>ทั้งหมด</a:t>
            </a:r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มักได้รับการวินิจฉัยเมื่อเด็กเข้าสู่วัยเรียนแล้ว </a:t>
            </a:r>
          </a:p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ส่วนใหญ่เรียนได้ถึงชั้นประถมศึกษาปีที่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6 </a:t>
            </a:r>
            <a:r>
              <a:rPr lang="th-TH" sz="2800" smtClean="0">
                <a:latin typeface="Tahoma" pitchFamily="34" charset="0"/>
                <a:cs typeface="Tahoma" pitchFamily="34" charset="0"/>
              </a:rPr>
              <a:t>หรือสูงกว่า </a:t>
            </a:r>
          </a:p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เมื่อเป็นผู้ใหญ่สามารถทำงาน แต่งงาน ดูแลครอบครัวได้ แต่อาจต้องการความช่วยเหลือบ้างเป็นครั้งคราวเมื่อมีปัญหาชีวิตหรือหน้าที่การงาน </a:t>
            </a:r>
          </a:p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มักไม่พบสาเหตุทางพยาธิสภาพ</a:t>
            </a:r>
            <a:endParaRPr lang="en-US" sz="28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A3B7D-5F31-4459-99AA-BF5E9FCEA4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472" y="5429264"/>
            <a:ext cx="778674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พัฒนาการสูงสุดของเด็กกลุ่มนี้เท่ากับเด็กอายุ </a:t>
            </a:r>
            <a:r>
              <a:rPr lang="en-GB" sz="4000" b="1" dirty="0" smtClean="0">
                <a:latin typeface="TH SarabunPSK" pitchFamily="34" charset="-34"/>
                <a:cs typeface="TH SarabunPSK" pitchFamily="34" charset="-34"/>
              </a:rPr>
              <a:t>9 - 12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ปี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72500" cy="1357312"/>
          </a:xfrm>
          <a:solidFill>
            <a:srgbClr val="CCFF66"/>
          </a:solidFill>
        </p:spPr>
        <p:txBody>
          <a:bodyPr/>
          <a:lstStyle/>
          <a:p>
            <a:r>
              <a:rPr lang="th-TH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ภาวะบกพร่องทางสติปัญญาปานกลาง</a:t>
            </a:r>
            <a:endParaRPr lang="th-TH" sz="4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3971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313" y="1928813"/>
            <a:ext cx="8643937" cy="4714875"/>
          </a:xfrm>
        </p:spPr>
        <p:txBody>
          <a:bodyPr/>
          <a:lstStyle/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พบประมาณ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10 %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ของ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ID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ทั้งหมด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มักได้รับการวินิจฉัยตั้งแต่วัยก่อนเรียน เมื่ออายุประมาณ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2-3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ปี </a:t>
            </a:r>
          </a:p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มักจะมีทักษะในการสื่อสาร แต่จะมีข้อจำกัดในการสื่อสารที่มีความซับซ้อน</a:t>
            </a:r>
          </a:p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กิจวัตรประจำวันมักจะทำได้ภายใต้การควบคุมดูแล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9736F-0C1A-4CF9-B66D-A2C5B778FE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714520"/>
            <a:ext cx="8229600" cy="4572000"/>
          </a:xfrm>
        </p:spPr>
        <p:txBody>
          <a:bodyPr/>
          <a:lstStyle/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สามารถเรียนได้ถึงชั้นประถมศึกษาปีที่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2-3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ในวัยเรียน</a:t>
            </a:r>
          </a:p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มักต้องการ การจัดการศึกษาพิเศษ </a:t>
            </a:r>
          </a:p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สามารถเรียนรู้การเดินทางตามลำพังได้ในสถานที่ที่คุ้นเคย </a:t>
            </a:r>
          </a:p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ใช้ชีวิตในชุมชนได้ดีทั้งการดำรงชีวิตและการงาน </a:t>
            </a:r>
          </a:p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ต้องการความช่วยเหลือปานกลาง ตลอดชีวิต </a:t>
            </a:r>
          </a:p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ประมาณร้อยละ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20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ดำรงชีวิตอยู่ได้ด้วยตนเอง</a:t>
            </a:r>
          </a:p>
        </p:txBody>
      </p:sp>
      <p:sp>
        <p:nvSpPr>
          <p:cNvPr id="84995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>
            <a:normAutofit/>
          </a:bodyPr>
          <a:lstStyle/>
          <a:p>
            <a:r>
              <a:rPr lang="th-TH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ภาวะบกพร่องทางสติปัญญาปานกลาง</a:t>
            </a:r>
            <a:endParaRPr lang="th-TH" sz="4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1B650-06A7-43A8-84F0-28A2B064AF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472" y="5500702"/>
            <a:ext cx="778674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พัฒนาการสูงสุดเท่ากับเด็ก </a:t>
            </a:r>
            <a:r>
              <a:rPr lang="en-GB" sz="4000" b="1" dirty="0" smtClean="0">
                <a:latin typeface="TH SarabunPSK" pitchFamily="34" charset="-34"/>
                <a:cs typeface="TH SarabunPSK" pitchFamily="34" charset="-34"/>
              </a:rPr>
              <a:t>6 - 9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ปี 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ชื่อเรื่อง 1"/>
          <p:cNvSpPr>
            <a:spLocks noGrp="1"/>
          </p:cNvSpPr>
          <p:nvPr>
            <p:ph type="title"/>
          </p:nvPr>
        </p:nvSpPr>
        <p:spPr>
          <a:xfrm>
            <a:off x="500063" y="71414"/>
            <a:ext cx="8229600" cy="1066800"/>
          </a:xfrm>
          <a:solidFill>
            <a:srgbClr val="FF3300"/>
          </a:solidFill>
        </p:spPr>
        <p:txBody>
          <a:bodyPr/>
          <a:lstStyle/>
          <a:p>
            <a:r>
              <a:rPr lang="th-TH" sz="4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ภาวะบกพร่องทางสติปัญญารุนแรง</a:t>
            </a:r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4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601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00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พบได้ประมาณ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3 - 4 %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ของ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ID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ทั้งหมด</a:t>
            </a:r>
          </a:p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มักพบความผิดปกติของพัฒนาการตั้งแต่ขวบปีแรก </a:t>
            </a:r>
          </a:p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มักมีพัฒนาการล่าช้าทุกด้าน โดยเฉพาะพัฒนาการด้านภาษา </a:t>
            </a: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สื่อความหมายได้เพียงเล็กน้อยหรือพูดไม่ได้เลย </a:t>
            </a:r>
          </a:p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บางรายเริ่มพูดได้เมื่อเข้าสู่วัยเรียน </a:t>
            </a:r>
          </a:p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มีปัญหาในการเคลื่อนไหว </a:t>
            </a:r>
          </a:p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ส่วนใหญ่พบความเสียหายของระบบประสาทส่วนกลาง </a:t>
            </a:r>
          </a:p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ส่วนใหญ่ต้องการการดูแลอย่างใกล้ชิด หรือต้องช่วยในทุกๆด้านตลอดชีวิต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None/>
            </a:pPr>
            <a:endParaRPr lang="th-TH" dirty="0" smtClean="0">
              <a:latin typeface="AngsanaUPC" pitchFamily="18" charset="-34"/>
              <a:cs typeface="JasmineUPC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7D0AE-695B-4C5E-9728-DA917A96525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472" y="5429264"/>
            <a:ext cx="778674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พัฒนาการสูงสุดเท่ากับเด็ก </a:t>
            </a:r>
            <a:r>
              <a:rPr lang="en-GB" sz="4000" b="1" dirty="0" smtClean="0">
                <a:latin typeface="TH SarabunPSK" pitchFamily="34" charset="-34"/>
                <a:cs typeface="TH SarabunPSK" pitchFamily="34" charset="-34"/>
              </a:rPr>
              <a:t>3 - 5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ปี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ชื่อเรื่อง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86800" cy="1143000"/>
          </a:xfrm>
          <a:solidFill>
            <a:srgbClr val="C00000"/>
          </a:solidFill>
        </p:spPr>
        <p:txBody>
          <a:bodyPr/>
          <a:lstStyle/>
          <a:p>
            <a:r>
              <a:rPr lang="th-TH" sz="4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ภาวะบกพร่องทางสติปัญญารุนแรงมาก </a:t>
            </a:r>
            <a:endParaRPr lang="th-TH" sz="4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704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525963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ระดับเชาว์ปัญญา 20 </a:t>
            </a:r>
            <a:r>
              <a:rPr lang="en-GB" sz="3600" b="1" dirty="0" smtClean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34 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พบประมาณ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 – 2 %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ID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ทั้งหมด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มักทราบตั้งแต่แรกคลอด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ต้องการการดูแลตลอดเวลา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ทักษะการสื่อสารมีจำกัด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มักพบความผิดปกติของระบบประสาทสัมผัสและความพิการอื่นๆร่วมด้วย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EED87-6A51-4516-AED7-4B8E483C41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การดูแลรักษา</a:t>
            </a:r>
            <a:endParaRPr lang="th-TH" sz="40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259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เป้าหมาย </a:t>
            </a:r>
            <a:r>
              <a:rPr lang="th-TH" b="1" u="sng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มิใช่ </a:t>
            </a:r>
            <a:r>
              <a:rPr lang="th-TH" smtClean="0">
                <a:latin typeface="Tahoma" pitchFamily="34" charset="0"/>
                <a:cs typeface="Tahoma" pitchFamily="34" charset="0"/>
              </a:rPr>
              <a:t>มุ่งรักษาให้หายจากโรค 	</a:t>
            </a:r>
          </a:p>
          <a:p>
            <a:pPr>
              <a:buFont typeface="Arial" pitchFamily="34" charset="0"/>
              <a:buNone/>
            </a:pPr>
            <a:endParaRPr lang="th-TH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th-TH" b="1" i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เพื่อให้สามารถดำเนินชีวิตในสังคมได้ใกล้เคียงกับคนปกติมากที่สุด ให้ช่วยเหลือตัวเองได้ ไม่เป็นภาระแก่ครอบครัวและสังคมมากเกินไป </a:t>
            </a:r>
            <a:endParaRPr lang="en-US" b="1" i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th-TH" smtClean="0">
              <a:cs typeface="JasmineUPC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B996D-C6C0-4979-B036-7F46AC60C2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066800"/>
          </a:xfrm>
          <a:solidFill>
            <a:srgbClr val="92D050"/>
          </a:solidFill>
        </p:spPr>
        <p:txBody>
          <a:bodyPr/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การดูแลรักษา</a:t>
            </a:r>
            <a:endParaRPr lang="th-TH" sz="400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728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/>
          <a:lstStyle/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เมื่อเกิดภาวะบกพร่องทางสติปัญญาแล้ว จะไม่อาจรักษาสมองส่วนที่เสียไปให้กลับคืนมาทำงานได้ตามปกติ</a:t>
            </a:r>
          </a:p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สามารถจะคงสภาพ หรือฟื้นฟูสภาพทางสมองส่วนที่คงเหลืออยู่ให้ทำงานได้เต็มที่ </a:t>
            </a:r>
          </a:p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เน้นการฟื้นฟูสมรรถภาพของสมองและร่างกาย </a:t>
            </a:r>
          </a:p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การวินิจฉัยให้ได้เร็วที่สุดและการฟื้นฟูสมรรถภาพทันทีที่วินิจฉัยได้ จะช่วยหยุดยั้งความพิการมิให้เพิ่มขึ้น 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B8544-D8F3-488E-9880-D68FAA6C1F0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การฟื้นฟูสมรรถภาพทางการแพทย์ </a:t>
            </a:r>
          </a:p>
          <a:p>
            <a:pPr>
              <a:buFont typeface="Arial" pitchFamily="34" charset="0"/>
              <a:buNone/>
            </a:pPr>
            <a:r>
              <a:rPr lang="th-TH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	(</a:t>
            </a:r>
            <a:r>
              <a:rPr lang="en-US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Medical Rehabilitation)</a:t>
            </a:r>
          </a:p>
          <a:p>
            <a:r>
              <a:rPr lang="th-TH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การฟื้นฟูสมรรถภาพทางการศึกษา</a:t>
            </a:r>
          </a:p>
          <a:p>
            <a:pPr>
              <a:buFont typeface="Arial" pitchFamily="34" charset="0"/>
              <a:buNone/>
            </a:pPr>
            <a:r>
              <a:rPr lang="th-TH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	(</a:t>
            </a:r>
            <a:r>
              <a:rPr lang="en-US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Educational Rehabilitation)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การฟื้นฟูสมรรถภาพทางอาชีพ </a:t>
            </a:r>
          </a:p>
          <a:p>
            <a:pPr>
              <a:buFont typeface="Arial" pitchFamily="34" charset="0"/>
              <a:buNone/>
            </a:pP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Vocational Rehabilitation)</a:t>
            </a:r>
          </a:p>
          <a:p>
            <a:endParaRPr lang="th-TH" dirty="0" smtClean="0">
              <a:latin typeface="AngsanaUPC" pitchFamily="18" charset="-34"/>
              <a:cs typeface="JasmineUPC" pitchFamily="18" charset="-34"/>
            </a:endParaRPr>
          </a:p>
        </p:txBody>
      </p:sp>
      <p:sp>
        <p:nvSpPr>
          <p:cNvPr id="98307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การดูแลรักษา</a:t>
            </a:r>
            <a:endParaRPr lang="th-TH" sz="400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D147F-1644-44AE-8C33-46A981B807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36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การฟื้นฟูสมรรถภาพทางการแพทย์ (</a:t>
            </a:r>
            <a:r>
              <a:rPr lang="en-US" sz="36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Medical Rehabilitation)</a:t>
            </a:r>
            <a:endParaRPr lang="th-TH" sz="36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9331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2071688"/>
            <a:ext cx="8286750" cy="4257675"/>
          </a:xfrm>
        </p:spPr>
        <p:txBody>
          <a:bodyPr/>
          <a:lstStyle/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การส่งเสริมป้องกัน บำบัดรักษาและฟื้นฟูสมรรถภาพ </a:t>
            </a:r>
          </a:p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การส่งเสริมสุขภาพเช่นเด็กปกติ </a:t>
            </a:r>
          </a:p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การบำบัดรักษาความผิดปกติที่อาจพบร่วมด้วย 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r>
              <a:rPr lang="th-TH" sz="2800" dirty="0" smtClean="0">
                <a:latin typeface="Tahoma" pitchFamily="34" charset="0"/>
                <a:cs typeface="Tahoma" pitchFamily="34" charset="0"/>
              </a:rPr>
              <a:t>ควรได้รับการดูแลโดย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ทีมสห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วิชาชีพ เช่น อรรถบำบัด กายภาพบำบัด กิจกรรมบำบัด เป็นต้น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endParaRPr lang="th-TH" sz="3600" dirty="0" smtClean="0">
              <a:latin typeface="AngsanaUPC" pitchFamily="18" charset="-34"/>
              <a:cs typeface="JasmineUPC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D2D87-A837-4AEE-A921-2BDDC634A1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h-TH" sz="3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การฟื้นฟูสมรรถภาพทางการศึกษา (</a:t>
            </a:r>
            <a:r>
              <a:rPr lang="en-US" sz="3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Educational Rehabilitation)</a:t>
            </a:r>
            <a:endParaRPr lang="th-TH" sz="36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0355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313" y="1928813"/>
            <a:ext cx="8572500" cy="3697287"/>
          </a:xfrm>
        </p:spPr>
        <p:txBody>
          <a:bodyPr/>
          <a:lstStyle/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ช่วงอายุ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7 – 15 </a:t>
            </a:r>
            <a:r>
              <a:rPr lang="th-TH" sz="2800" smtClean="0">
                <a:latin typeface="Tahoma" pitchFamily="34" charset="0"/>
                <a:cs typeface="Tahoma" pitchFamily="34" charset="0"/>
              </a:rPr>
              <a:t>ปี จัดการการศึกษาโดยมีแผนการศึกษาสำหรับแต่ละบุคคล (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Individualized Educational Program : IEP) </a:t>
            </a:r>
            <a:endParaRPr lang="th-TH" sz="2800" smtClean="0">
              <a:latin typeface="Tahoma" pitchFamily="34" charset="0"/>
              <a:cs typeface="Tahoma" pitchFamily="34" charset="0"/>
            </a:endParaRPr>
          </a:p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อาจเป็นการเรียนในชั้นเรียนปกติ เรียนร่วม หรือมีการจัดการศึกษาพิเศษ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95371-BC59-45E3-A1D1-2C0EE2B5BCC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-1@mind.a-1mind-PC\Desktop\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143108" y="1142984"/>
            <a:ext cx="49968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2</a:t>
            </a:r>
          </a:p>
          <a:p>
            <a:pPr algn="ctr">
              <a:spcBef>
                <a:spcPts val="1200"/>
              </a:spcBef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รับรองรายงานการประชุม</a:t>
            </a:r>
            <a:endParaRPr lang="en-US" sz="5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3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การฟื้นฟูสมรรถภาพทางอาชีพ (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Vocational Rehabilitation)</a:t>
            </a:r>
            <a:endParaRPr lang="th-TH" sz="3600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379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313" y="2428875"/>
            <a:ext cx="8643937" cy="3000375"/>
          </a:xfrm>
        </p:spPr>
        <p:txBody>
          <a:bodyPr/>
          <a:lstStyle/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อายุ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15-18 </a:t>
            </a:r>
            <a:r>
              <a:rPr lang="th-TH" sz="2800" smtClean="0">
                <a:latin typeface="Tahoma" pitchFamily="34" charset="0"/>
                <a:cs typeface="Tahoma" pitchFamily="34" charset="0"/>
              </a:rPr>
              <a:t>ปี </a:t>
            </a:r>
          </a:p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การฝึกวิชาชีพและลักษณะนิสัยที่ดีในการทำงาน </a:t>
            </a:r>
          </a:p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เมื่อเข้าวัยผู้ใหญ่ควรช่วยเหลือให้ได้มีอาชีพที่เหมาะสม 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263C2-AAE8-4A86-80CC-EF6C2AEDC3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การป้องกัน</a:t>
            </a:r>
            <a:endParaRPr lang="th-TH" sz="40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0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571625"/>
            <a:ext cx="851535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th-TH" b="1" u="sng" smtClean="0">
                <a:latin typeface="Tahoma" pitchFamily="34" charset="0"/>
                <a:cs typeface="Tahoma" pitchFamily="34" charset="0"/>
              </a:rPr>
              <a:t>ระยะก่อนตั้งครรภ์ </a:t>
            </a:r>
            <a:endParaRPr lang="en-US" b="1" u="sng" smtClean="0">
              <a:latin typeface="Tahoma" pitchFamily="34" charset="0"/>
              <a:cs typeface="Tahoma" pitchFamily="34" charset="0"/>
            </a:endParaRPr>
          </a:p>
          <a:p>
            <a:r>
              <a:rPr lang="th-TH" smtClean="0">
                <a:latin typeface="Tahoma" pitchFamily="34" charset="0"/>
                <a:cs typeface="Tahoma" pitchFamily="34" charset="0"/>
              </a:rPr>
              <a:t>ประชาชนควรได้รับความรู้เรื่องภาวะบกพร่องทางสติปัญญา และสาเหตุที่สามารถป้องกันได้ เช่น </a:t>
            </a:r>
          </a:p>
          <a:p>
            <a:pPr lvl="1"/>
            <a:r>
              <a:rPr lang="th-TH" smtClean="0">
                <a:latin typeface="Tahoma" pitchFamily="34" charset="0"/>
                <a:cs typeface="Tahoma" pitchFamily="34" charset="0"/>
              </a:rPr>
              <a:t>การตรวจร่างกายและรับวัคซีนของคู่สมรส</a:t>
            </a:r>
          </a:p>
          <a:p>
            <a:pPr lvl="1"/>
            <a:r>
              <a:rPr lang="th-TH" smtClean="0">
                <a:latin typeface="Tahoma" pitchFamily="34" charset="0"/>
                <a:cs typeface="Tahoma" pitchFamily="34" charset="0"/>
              </a:rPr>
              <a:t>การให้คำแนะนำคู่สมรสในการตั้งครรภ์ </a:t>
            </a:r>
          </a:p>
          <a:p>
            <a:pPr lvl="1"/>
            <a:r>
              <a:rPr lang="th-TH" smtClean="0">
                <a:latin typeface="Tahoma" pitchFamily="34" charset="0"/>
                <a:cs typeface="Tahoma" pitchFamily="34" charset="0"/>
              </a:rPr>
              <a:t>การวางแผนครอบครัว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982CE-9E79-4C16-BDAF-1CAF86D9598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ชื่อเรื่อง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066800"/>
          </a:xfrm>
          <a:solidFill>
            <a:srgbClr val="92D050"/>
          </a:solidFill>
        </p:spPr>
        <p:txBody>
          <a:bodyPr/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การป้องกัน</a:t>
            </a:r>
            <a:endParaRPr lang="th-TH" sz="400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3427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500062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th-TH" b="1" u="sng" smtClean="0">
                <a:latin typeface="Tahoma" pitchFamily="34" charset="0"/>
                <a:cs typeface="Tahoma" pitchFamily="34" charset="0"/>
              </a:rPr>
              <a:t>ระหว่างตั้งครรภ์ </a:t>
            </a:r>
            <a:endParaRPr lang="en-US" b="1" u="sng" smtClean="0">
              <a:latin typeface="Tahoma" pitchFamily="34" charset="0"/>
              <a:cs typeface="Tahoma" pitchFamily="34" charset="0"/>
            </a:endParaRPr>
          </a:p>
          <a:p>
            <a:r>
              <a:rPr lang="th-TH" smtClean="0">
                <a:latin typeface="Tahoma" pitchFamily="34" charset="0"/>
                <a:cs typeface="Tahoma" pitchFamily="34" charset="0"/>
              </a:rPr>
              <a:t>การฝากครรภ์ที่มีคุณภาพ</a:t>
            </a:r>
          </a:p>
          <a:p>
            <a:r>
              <a:rPr lang="th-TH" smtClean="0">
                <a:latin typeface="Tahoma" pitchFamily="34" charset="0"/>
                <a:cs typeface="Tahoma" pitchFamily="34" charset="0"/>
              </a:rPr>
              <a:t>หญิงตั้งครรภ์ได้รับวัคซีนที่จำเป็นครบถ้วน ได้รับสารอาหารที่เป็นประโยชน์อย่างเพียงพอ </a:t>
            </a:r>
          </a:p>
          <a:p>
            <a:r>
              <a:rPr lang="th-TH" smtClean="0">
                <a:latin typeface="Tahoma" pitchFamily="34" charset="0"/>
                <a:cs typeface="Tahoma" pitchFamily="34" charset="0"/>
              </a:rPr>
              <a:t>หลีกเลี่ยงการดื่มเหล้า สูบบุหรี่ การใช้สารเสพติด  และการซื้อยารับประทานเอง ในระหว่างตั้งครรภ์ </a:t>
            </a:r>
          </a:p>
          <a:p>
            <a:r>
              <a:rPr lang="th-TH" smtClean="0">
                <a:latin typeface="Tahoma" pitchFamily="34" charset="0"/>
                <a:cs typeface="Tahoma" pitchFamily="34" charset="0"/>
              </a:rPr>
              <a:t>แนะนำการส่งเสริมสุขภาพจิตในครอบครัว </a:t>
            </a:r>
          </a:p>
          <a:p>
            <a:r>
              <a:rPr lang="th-TH" smtClean="0">
                <a:latin typeface="Tahoma" pitchFamily="34" charset="0"/>
                <a:cs typeface="Tahoma" pitchFamily="34" charset="0"/>
              </a:rPr>
              <a:t>การวินิจฉัยก่อนคลอด</a:t>
            </a:r>
            <a:r>
              <a:rPr lang="en-US" smtClean="0">
                <a:latin typeface="Tahoma" pitchFamily="34" charset="0"/>
                <a:cs typeface="Tahoma" pitchFamily="34" charset="0"/>
              </a:rPr>
              <a:t> </a:t>
            </a:r>
            <a:br>
              <a:rPr lang="en-US" smtClean="0">
                <a:latin typeface="Tahoma" pitchFamily="34" charset="0"/>
                <a:cs typeface="Tahoma" pitchFamily="34" charset="0"/>
              </a:rPr>
            </a:br>
            <a:endParaRPr lang="th-TH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CCCC-186A-42C9-99EF-FF5AEF3543A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การป้องกัน</a:t>
            </a:r>
            <a:endParaRPr lang="th-TH" sz="400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4451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1785938"/>
            <a:ext cx="8229600" cy="435768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th-TH" b="1" u="sng" smtClean="0">
                <a:latin typeface="Tahoma" pitchFamily="34" charset="0"/>
                <a:cs typeface="Tahoma" pitchFamily="34" charset="0"/>
              </a:rPr>
              <a:t>ระยะคลอด </a:t>
            </a:r>
            <a:endParaRPr lang="en-US" b="1" u="sng" smtClean="0">
              <a:latin typeface="Tahoma" pitchFamily="34" charset="0"/>
              <a:cs typeface="Tahoma" pitchFamily="34" charset="0"/>
            </a:endParaRPr>
          </a:p>
          <a:p>
            <a:r>
              <a:rPr lang="th-TH" smtClean="0">
                <a:latin typeface="Tahoma" pitchFamily="34" charset="0"/>
                <a:cs typeface="Tahoma" pitchFamily="34" charset="0"/>
              </a:rPr>
              <a:t>ควรคลอดในสถานบริการสาธารณสุข เพื่อป้องกันภาวะแทรกซ้อนต่างๆ ที่อาจเกิดขึ้น</a:t>
            </a:r>
            <a:r>
              <a:rPr lang="en-US" sz="360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en-US" sz="3600" smtClean="0">
                <a:latin typeface="JasmineUPC" pitchFamily="18" charset="-34"/>
                <a:cs typeface="JasmineUPC" pitchFamily="18" charset="-34"/>
              </a:rPr>
            </a:br>
            <a:endParaRPr lang="th-TH" sz="360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DD502-C71F-4518-8CE5-AEDDC8D89F4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66800"/>
          </a:xfrm>
          <a:solidFill>
            <a:srgbClr val="92D050"/>
          </a:solidFill>
        </p:spPr>
        <p:txBody>
          <a:bodyPr/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การป้องกัน</a:t>
            </a:r>
            <a:endParaRPr lang="th-TH" sz="400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285875"/>
            <a:ext cx="8858250" cy="5572125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th-TH" sz="35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ระยะหลังคลอด </a:t>
            </a:r>
            <a:endParaRPr lang="en-US" sz="35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ความรักและเอาใจใส่ในครอบครัว</a:t>
            </a:r>
            <a:endParaRPr lang="en-US" sz="3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การให้ลูก</a:t>
            </a:r>
            <a:r>
              <a:rPr lang="th-TH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ดื่มนมแม่ซึ่งมีภูมิคุ้มกันโรคต่างๆและมีสารอาหารที่จำเป็นต่อการเจริญเติบโตและพัฒนาการของสมองของลูก </a:t>
            </a:r>
            <a:endParaRPr lang="th-TH" sz="3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ระวังภาวะแทรกซ้อนหลังคลอด เช่น ตัวเหลือง</a:t>
            </a:r>
          </a:p>
          <a:p>
            <a:pPr>
              <a:defRPr/>
            </a:pPr>
            <a:r>
              <a:rPr lang="th-TH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วัคซีนป้องกันโรค </a:t>
            </a:r>
            <a:endParaRPr lang="th-TH" sz="3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ติดตาม</a:t>
            </a:r>
            <a:r>
              <a:rPr lang="th-TH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ภาวะโภชนาการและพัฒนาการเด็ก </a:t>
            </a:r>
            <a:endParaRPr lang="th-TH" sz="3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ให้ความรู้</a:t>
            </a:r>
            <a:r>
              <a:rPr lang="th-TH" sz="3500" dirty="0">
                <a:latin typeface="Tahoma" pitchFamily="34" charset="0"/>
                <a:ea typeface="Tahoma" pitchFamily="34" charset="0"/>
                <a:cs typeface="Tahoma" pitchFamily="34" charset="0"/>
              </a:rPr>
              <a:t>แก่พ่อแม่ในการดูแลลูกยามเจ็บป่วย ระวังโรคติดเชื้อ สารพิษ และการกระทบกระเทือนต่อศีรษะลูก </a:t>
            </a:r>
            <a:endParaRPr lang="th-TH" sz="3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การเลี้ยงดูที่เหมาะสมตามวัยและระดับพัฒนาการ</a:t>
            </a:r>
            <a:endParaRPr lang="th-TH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th-TH" dirty="0">
              <a:cs typeface="JasmineUPC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45AB4-EBD6-4292-BF06-F489223381B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282339"/>
            <a:ext cx="908018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๓</a:t>
            </a: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.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2  ความเสี่ยงด้านสุขภาพของบุคคลที่มีความบกพร่อง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sz="3600" b="1" dirty="0" smtClean="0"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       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ทางสติปัญญา</a:t>
            </a:r>
            <a:endParaRPr kumimoji="0" lang="th-TH" altLang="ko-K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42844" y="1714488"/>
            <a:ext cx="88601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/>
              </a:rPr>
              <a:t>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ความเสี่ยงต่อการมีภาวะประสาทสัมผัสบกพร่อง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ได้แก่ การได้ยินบกพร่อง หรือมีปัญหาในการมองเห็น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ปัญหาการมองเห็นที่พบบ่อยคือ ตาเข และสายตาผิดปกติ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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ความเสี่ยงต่อโรคทางจิตเวชต่างๆ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พบมากถึงร้อยละ 45 ซึ่งสูงกว่าประชากรทั่วไป  เช่น โรคสมาธิสั้น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/ ซน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พฤติกรรมทำร้ายตนเอง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โรคอารมณ์สองขั้ว และโรคจิต 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ปัญหาพฤติกรรมก้าวร้าว กระตุ้นตนเอง เช่น ตบมือ เขย่งเท้า 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 ดื้อ เกเร 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1714488"/>
            <a:ext cx="861806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/>
              </a:rPr>
              <a:t></a:t>
            </a:r>
            <a:r>
              <a:rPr kumimoji="0" lang="th-TH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ความเสี่ยงต่อการได้รับบาดเจ็บ / อุบัติเหตุต่างๆ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ความสามารถในการระมัดระวังตนเองของบุคคลกลุ่มนี้มีน้อย  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สามารถพบภาวะกระดูกพรุน  และกระดูกเปราะบางได้มากกว่า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บุคคลทั่วไปในดาว</a:t>
            </a:r>
            <a:r>
              <a:rPr lang="th-TH" sz="3600" dirty="0" err="1" smtClean="0">
                <a:latin typeface="TH SarabunPSK" pitchFamily="34" charset="-34"/>
                <a:cs typeface="TH SarabunPSK" pitchFamily="34" charset="-34"/>
              </a:rPr>
              <a:t>ซิน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โดรมมีแนวโน้มที่จะเกิดข้อต่อเคลื่อนบริเวณ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ข้อต่อของกระดูกสันหลังช่วงคอชิ้นที่ 1 กับชิ้นที่ 2 ซึ่งส่งผลให้เกิด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อาการของงการกดกับไขสันหลังได้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3846" y="285728"/>
            <a:ext cx="908018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๓</a:t>
            </a: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.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2  ความเสี่ยงด้านสุขภาพของบุคคลที่มีความบกพร่อง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sz="3600" b="1" dirty="0" smtClean="0"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       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ทางสติปัญญา</a:t>
            </a:r>
            <a:endParaRPr kumimoji="0" lang="th-TH" altLang="ko-K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83121" y="142852"/>
            <a:ext cx="8775159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๓</a:t>
            </a: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.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๓  นโยบายการดูแลสุขภาพเด็กที่มีภาวะบกพร่องทางสติปัญญา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sz="3600" b="1" dirty="0" smtClean="0"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       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โดยสมุดบันทึกสุขภาพ  </a:t>
            </a:r>
            <a:endParaRPr kumimoji="0" lang="th-TH" altLang="ko-K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85720" y="1525866"/>
            <a:ext cx="879118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จากข้อมูลการศึกษาพบว่า บุคคลที่มีภาวะบกพร่องทาง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สติปัญญามักพบปัญหาสุขภาพสูงกว่าบุคคลทั่วไป เช่น โรคลมชัก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โรคผิวหนัง ความบกพร่องของการรับความรู้สึก กระดูกไม่แข็งแรง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ko-K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ข้อมูลในปัจจุบันพบว่าในประเทศไทยยังมีบุคคลที่มีความบก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พร่องทางสติปัญญา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อีกจำนวนมากที่ยังเข้าไม่ถึงระบบบริการ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สาธารณสุข (ครอบครัวที่มีปัญหาเศรษฐกิจ รายได้ต่ำครอบครัว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และชุมชนขาดความรู้ความเข้าใจเกี่ยวกับภาวะบกพร่องทาง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สติปัญญา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85720" y="1285860"/>
            <a:ext cx="89659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นอกจากนั้นบุคลากรด้านสาธารณสุขเองก็ยังขาดความเชี่ยวชาญ</a:t>
            </a: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และความรู้ด้านปัญหาสุขภาพที่จำเพาะเจาะจงในการดูแลสุขภาพ</a:t>
            </a: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บุคคลที่มีความบกพร่องทางสติปัญญา รวมถึงการขาดความชำนาญ</a:t>
            </a: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ในการประเมินภาวะสุขภาพ ในบุคคลกลุ่มนี้ซึ่งมักจะมีปัญหา</a:t>
            </a: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ในการสื่อสารกับผู้อื่นเกี่ยวกับความเจ็บป่วยของตนเอง 	</a:t>
            </a:r>
            <a:endParaRPr kumimoji="0" lang="en-US" altLang="ko-K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ข้อมูลในปัจจุบันพบว่าในประเทศไทยยังมีบุคคลที่มีความบก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พร่องทางสติปัญญา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อีกจำนวนมากที่ยังเข้าไม่ถึงระบบบริการ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สาธารณสุข (ครอบครัวที่มีปัญหาเศรษฐกิจ รายได้ต่ำครอบครัว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และชุมชนขาดความรู้ความเข้าใจเกี่ยวกับภาวะบกพร่องทาง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สติปัญญา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142852"/>
            <a:ext cx="8775159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๓</a:t>
            </a: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.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๓  นโยบายการดูแลสุขภาพเด็กที่มีภาวะบกพร่องทางสติปัญญา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sz="3600" b="1" dirty="0" smtClean="0"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       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โดยสมุดบันทึกสุขภาพ  </a:t>
            </a:r>
            <a:endParaRPr kumimoji="0" lang="th-TH" altLang="ko-K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67383" y="1690767"/>
            <a:ext cx="876233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สถาบันราชานุ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กูล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ซึ่งเป็นหน่วยงานในกรมสุขภาพจิตที่มีความเชี่ยวชาญ</a:t>
            </a:r>
          </a:p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  ในการดูแลบุคคลที่มีความบกพร่องทางสติปัญญา จึงได้เข้าร่วมกับองค์กร</a:t>
            </a:r>
          </a:p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สเปเชียล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โอลิมปิกไทยแลนด์ ในโครงการพัฒนาระบบการดูแลสุขภาพบุคคล</a:t>
            </a:r>
          </a:p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  ที่มีความบกพร่องทางสติปัญญาโดยมุ่งหวังให้เกิดต้นแบบระบบในการ</a:t>
            </a:r>
          </a:p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  ดูแลสุขภาพบุคคลที่มีความบกพร่องทางสติปัญญา</a:t>
            </a:r>
            <a:endParaRPr lang="en-US" sz="32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h-TH" altLang="ko-K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ข้อมูลในปัจจุบันพบว่าในประเทศไทยยังมีบุคคลที่มีความบกพร่องทาง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สติปัญญา</a:t>
            </a:r>
            <a:r>
              <a:rPr kumimoji="0" lang="th-TH" altLang="ko-K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อีกจำนวนมากที่ยังเข้าไม่ถึงระบบบริการสาธารณสุข (ครอบครัว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ที่มีปัญหาเศรษฐกิจ รายได้ต่ำครอบครัวและชุมชนขาดความรู้ความเข้าใจ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ko-K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  <a:sym typeface="Wingdings" pitchFamily="2" charset="2"/>
              </a:rPr>
              <a:t>เกี่ยวกับภาวะบกพร่องทางสติปัญญา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299845"/>
            <a:ext cx="8775159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๓</a:t>
            </a: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.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๓  นโยบายการดูแลสุขภาพเด็กที่มีภาวะบกพร่องทางสติปัญญา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sz="3600" b="1" dirty="0" smtClean="0"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       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โดยสมุดบันทึกสุขภาพ  </a:t>
            </a:r>
            <a:endParaRPr kumimoji="0" lang="th-TH" altLang="ko-K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-1@mind.a-1mind-PC\Desktop\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57494" y="1263552"/>
            <a:ext cx="488627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3</a:t>
            </a:r>
          </a:p>
          <a:p>
            <a:pPr algn="ctr">
              <a:spcBef>
                <a:spcPts val="1200"/>
              </a:spcBef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เรื่องเสนอเพื่อทราบ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5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53135" y="1639094"/>
            <a:ext cx="8690897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จึงได้จัดทำสมุดบันทึกสุขภาพ เพื่อใช้เป็นเครื่องมือในการดูแลสุขภาพ </a:t>
            </a:r>
          </a:p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    ที่จำเป็นของนักเรียนที่มีความบกพร่องทางสติปัญญาเพื่อการดูแลสุขภาพ</a:t>
            </a:r>
          </a:p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     นักเรียนแบบองค์รวมโดยประกอบไปด้วย </a:t>
            </a:r>
          </a:p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		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ข้อมูลทั่วไป 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		ประวัติสุขภาพ 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		แบบประเมินอาการผิดปกติทางกาย 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		แบบประเมินการเจริญเติบโต         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		การประเมินสุขภาพประจำปี 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		แบบสรุปผลการประเมินสุขภาพเพื่อส่งต่อระบบสาธารณสุข 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		ประวัติความเจ็บป่วยขณะอยู่โรงเรียน </a:t>
            </a:r>
            <a:endParaRPr lang="en-US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5997" y="299845"/>
            <a:ext cx="8775159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๓</a:t>
            </a: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.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๓  นโยบายการดูแลสุขภาพเด็กที่มีภาวะบกพร่องทางสติปัญญา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sz="3600" b="1" dirty="0" smtClean="0"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       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โดยสมุดบันทึกสุขภาพ  </a:t>
            </a:r>
            <a:endParaRPr kumimoji="0" lang="th-TH" altLang="ko-K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90" y="334858"/>
            <a:ext cx="871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	โดยสมุดบันทึกสุขภาพนี้ออกแบบมาให้สามารถใช้ได้ 3 ปี ในการติดตามภาวะสุขภาพของนักเรียน เพื่อมุ่งหวังให้โรงเรียน ครอบครัว และสาธารณสุข สามารถสื่อสารเกี่ยวกับสุขภาพของนักเรียนได้อย่างมีประสิทธิภาพ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-1@mind.a-1mind-PC\Desktop\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14546" y="1571612"/>
            <a:ext cx="49968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๔</a:t>
            </a:r>
          </a:p>
          <a:p>
            <a:pPr algn="ctr">
              <a:spcBef>
                <a:spcPts val="1200"/>
              </a:spcBef>
            </a:pPr>
            <a:r>
              <a:rPr lang="th-TH" sz="5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เรื่องเสนอเพื่อพิจารณา</a:t>
            </a:r>
            <a:endParaRPr lang="en-US" sz="5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4.1 การแบ่งจำนวนเป้าหมายในการดูแลการตรวจสุขภาพบุคคลที่มีความบกพร่องทางสติปัญญาที่อยู่ในศูนย์การศึกษาพิเศษ และในโรงเรียนเรียนร่วม</a:t>
            </a:r>
            <a:endParaRPr lang="th-TH" sz="4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228599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เป้าหมายการดูแลบุคคลที่มีความบกพร่องทางสติปัญญาในศูนย์การศึกษาพิเศษ/โรงเรียนเรียนร่วม จำนวน 70รายต่อจังหวัด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1142976" y="3714752"/>
            <a:ext cx="21884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มติในที่ประชุม</a:t>
            </a:r>
            <a:endParaRPr kumimoji="0" lang="th-TH" altLang="ko-KR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747807" y="4616385"/>
            <a:ext cx="7396193" cy="12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ศูนย์การศึกษาพิเศษ 	จำนวน  .....................</a:t>
            </a:r>
            <a:r>
              <a:rPr kumimoji="0" lang="th-TH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ราย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lvl="0" fontAlgn="base">
              <a:spcAft>
                <a:spcPts val="1000"/>
              </a:spcAft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โรงเรียนเรียนร่วม	จำนวน </a:t>
            </a:r>
            <a:r>
              <a:rPr lang="th-TH" sz="3200" b="1" dirty="0" smtClean="0"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..................... ราย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613" y="517426"/>
            <a:ext cx="8486775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การดูแลฟื้นฟูคนพิการทางสติปัญญา การเรียนรู้ และออทิสติก จนมีคุณภาพชีวิตที่ดีขึ้น</a:t>
            </a:r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</a:t>
            </a:r>
          </a:p>
          <a:p>
            <a:pPr lvl="1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คนพิการทางสติปัญญา การเรียนรู้ และออทิสติกเมื่อได้รับการดูแลฟื้นฟูแล้วประมาณ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มีคุณภาพชีวิตดีขึ้นจากการประเมินด้วยแบบสอบถามคุณภาพชีวิต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0236356"/>
              </p:ext>
            </p:extLst>
          </p:nvPr>
        </p:nvGraphicFramePr>
        <p:xfrm>
          <a:off x="928687" y="2357430"/>
          <a:ext cx="7115175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4747"/>
                <a:gridCol w="3322560"/>
                <a:gridCol w="1757868"/>
              </a:tblGrid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เขตก.ศ.พิเศษ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จำนวนประเมิน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นครปฐม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นนทบุรี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นครปฐม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ปทุมธานี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ลพบุรี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พระนครศรีอยุธยา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ลพบุรี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ลพบุรี</a:t>
                      </a:r>
                      <a:endParaRPr lang="th-TH" sz="2400" b="1" i="0" u="none" strike="noStrike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ลพบุรี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โรงเรียนลพบุรีปัญญานุกูล</a:t>
                      </a:r>
                      <a:endParaRPr lang="th-TH" sz="2400" b="1" i="0" u="none" strike="noStrike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ลพบุรี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สระบุรี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ลพบุรี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สิงห์บุรี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ลพบุรี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อ่างทอง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ชลบุรี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นครนายก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0"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r>
                        <a:rPr lang="th-TH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ทั้งหมด</a:t>
                      </a:r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1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760</a:t>
                      </a:r>
                      <a:endParaRPr lang="th-TH" sz="2400" b="1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98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42852"/>
            <a:ext cx="8629650" cy="1325563"/>
          </a:xfrm>
        </p:spPr>
        <p:txBody>
          <a:bodyPr>
            <a:noAutofit/>
          </a:bodyPr>
          <a:lstStyle/>
          <a:p>
            <a:pPr algn="ctr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ตารางแสดงจำนวนนักเรียนพิการทางการศึกษา 5 ประเภทความพิการตามแผนการจัดการศึกษาเฉพาะบุคคล (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IEP)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ปีการศึกษา 2560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6473787"/>
              </p:ext>
            </p:extLst>
          </p:nvPr>
        </p:nvGraphicFramePr>
        <p:xfrm>
          <a:off x="300039" y="1428736"/>
          <a:ext cx="8586787" cy="39385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37216"/>
                <a:gridCol w="1727415"/>
                <a:gridCol w="1042988"/>
                <a:gridCol w="750094"/>
                <a:gridCol w="900423"/>
                <a:gridCol w="986205"/>
                <a:gridCol w="1122234"/>
                <a:gridCol w="1020212"/>
              </a:tblGrid>
              <a:tr h="3859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เขตก.ศ.พิเศษ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จน.นร.รวมตาม</a:t>
                      </a:r>
                      <a:r>
                        <a:rPr lang="en-US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IEP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สติปัญญา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ร่างกาย/สุขภาพ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บกพร่องเรียนรู้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พฤติกรรมและอารมณ์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ออทิสติก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859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1นครปฐม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นนทบุรี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277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264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1นครปฐม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ปทุมธานี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458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167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264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6ลพบุรี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พระนครศรีอยุธยา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761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611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264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6ลพบุรี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ลพบุรี</a:t>
                      </a:r>
                      <a:endParaRPr lang="th-TH" sz="1800" b="0" i="0" u="none" strike="noStrike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4,025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327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123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3,245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264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6ลพบุรี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สระบุรี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1,551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241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1,098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264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6ลพบุรี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สิงห์บุรี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471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264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6ลพบุรี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อ่างทอง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322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FFFF00"/>
                    </a:solidFill>
                  </a:tcPr>
                </a:tc>
              </a:tr>
              <a:tr h="37264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12ชลบุรี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นครนายก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537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85950"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รวมทั้งหมด</a:t>
                      </a:r>
                      <a:endParaRPr lang="th-TH" sz="2000" b="1" i="0" u="none" strike="noStrike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8,783</a:t>
                      </a:r>
                      <a:endParaRPr lang="th-TH" sz="2000" b="1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990</a:t>
                      </a:r>
                      <a:endParaRPr lang="th-TH" sz="2000" b="1" i="0" u="none" strike="noStrike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304</a:t>
                      </a:r>
                      <a:endParaRPr lang="th-TH" sz="2000" b="1" i="0" u="none" strike="noStrike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6,425</a:t>
                      </a:r>
                      <a:endParaRPr lang="th-TH" sz="2000" b="1" i="0" u="none" strike="noStrike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</a:t>
                      </a:r>
                      <a:endParaRPr lang="th-TH" sz="2000" b="1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495</a:t>
                      </a:r>
                      <a:endParaRPr lang="th-TH" sz="2000" b="1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7175" y="5643578"/>
            <a:ext cx="862965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ea typeface="Cordia New" panose="020B0304020202020204" pitchFamily="34" charset="-34"/>
                <a:cs typeface="TH SarabunPSK" pitchFamily="34" charset="-34"/>
              </a:rPr>
              <a:t>ได้รับการประเมิน/คัดกรอง และตรวจสุขภาพกาย /จิตใจ/ช่องปากและฟัน จากเครือข่าย</a:t>
            </a:r>
            <a:r>
              <a:rPr lang="th-TH" b="1" dirty="0" smtClean="0">
                <a:latin typeface="TH SarabunPSK" pitchFamily="34" charset="-34"/>
                <a:ea typeface="Cordia New" panose="020B0304020202020204" pitchFamily="34" charset="-34"/>
                <a:cs typeface="TH SarabunPSK" pitchFamily="34" charset="-34"/>
              </a:rPr>
              <a:t>สุขภาพ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ได้รับการดูแลฟื้นฟูจนมีคุณภาพชีวิตที่ดี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ขึ้นร้อยละ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30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0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-71406" y="285728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๔.๒ การตรวจสุขภาพและบันทึกข้อมูลบุคคลที่มีความบกพร่อง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sz="3600" b="1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    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ทางสติปัญญาในศูนย์การศึกษาพิเศษ / โรงเรียนเรียนร่วม 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	องค์ประกอบสมุดบันทึกสุขภาพ ประกอบไปด้วย ๑๐ ขั้นตอน ดังนี้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ตอนที่ ๑ ข้อมูลทั่วไป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			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บันทึกโดยผู้ดูแล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ตอนที่ ๒ ประวัติสุขภาพ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		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บันทึกโดยผู้ดูแล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ตอนที่ ๓ แบบประเมินอาการผิดปกติทางกาย/จิต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บันทึกโดยครูที่ปรึกษา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ตอนที่ ๔ แบบประเมินการเจริญเติบโต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	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บันทึกโดยครูอนามัย</a:t>
            </a:r>
            <a:endParaRPr kumimoji="0" lang="th-TH" altLang="ko-K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42844" y="4572008"/>
            <a:ext cx="870783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มติในที่ประชุม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ตอนที่ ๑ ข้อมูลทั่วไป 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/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ตอนที่ ๒ ประวัติสุขภาพ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...........................................................................................................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76471" y="571480"/>
            <a:ext cx="84818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ตอนที่ ๓ แบบประเมินอาการผิดปกติทางกาย/จิต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......................................................................................................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........................................................................................................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ตอนที่ ๔ แบบประเมินการเจริญเติบโต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......................................................................................................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......................................................................................................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0</a:t>
            </a:r>
            <a:endParaRPr kumimoji="0" lang="en-US" altLang="ko-K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-174545" y="285728"/>
            <a:ext cx="931857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ตอนที่ ๕ – ๘ บันทึกโดยทีมตรวจสุขภาพประจำปี ได้แก่ จน</a:t>
            </a:r>
            <a:r>
              <a:rPr kumimoji="0" lang="th-TH" altLang="ko-K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ท.สา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ธารณสุข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                 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และครูอนามัย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ตอนที่ ๕ แบบประเมิน</a:t>
            </a:r>
            <a:r>
              <a:rPr kumimoji="0" lang="th-TH" altLang="ko-K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สัญญาน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ชีพ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	ตอนที่ ๖ แบบประเมินสายตา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			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	ตอนที่ ๗ การตรวจสุขภาพร่างกาย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		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 	ตอนที่ ๘ แบบประเมินสุขภาพช่องปากและฟัน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	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ตอนที่ ๙ แบบสรุปผลการประเมินสุขภาพ </a:t>
            </a:r>
            <a:r>
              <a:rPr kumimoji="0" lang="th-TH" altLang="ko-K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พื่อ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ส่งต่อระบบสาธารณสุข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ตอนที่ ๑๐ ประวัติความเจ็บป่วยขณะอยู่ในโรงเรียน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บันทึกโดยครูผู้สอน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ko-K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1414"/>
            <a:ext cx="8643998" cy="911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ko-KR" sz="3200" b="1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มติในที่ประชุม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50" dirty="0" smtClean="0">
              <a:latin typeface="TH SarabunPSK" pitchFamily="34" charset="-34"/>
              <a:cs typeface="TH SarabunPSK" pitchFamily="34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ตอนที่ ๕ แบบประเมิน</a:t>
            </a:r>
            <a:r>
              <a:rPr lang="th-TH" altLang="ko-KR" sz="3200" dirty="0" err="1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สัญญาน</a:t>
            </a:r>
            <a:r>
              <a:rPr lang="th-TH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ชีพ</a:t>
            </a:r>
            <a:r>
              <a:rPr lang="en-US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endParaRPr lang="en-US" altLang="ko-KR" sz="3200" dirty="0" smtClean="0">
              <a:latin typeface="TH SarabunPSK" pitchFamily="34" charset="-34"/>
              <a:cs typeface="TH SarabunPSK" pitchFamily="34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...........................................................................................................</a:t>
            </a:r>
            <a:endParaRPr lang="en-US" altLang="ko-KR" sz="3200" dirty="0" smtClean="0"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  <a:p>
            <a:pPr>
              <a:spcBef>
                <a:spcPts val="1200"/>
              </a:spcBef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ตอนที่ ๖ แบบประเมินสายตา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th-TH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.........................................................................................................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ตอนที่ ๗ การตรวจสุขภาพร่างกาย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th-TH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.........................................................................................................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ตอนที่ ๘ แบบประเมินสุขภาพช่องปากและฟัน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th-TH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.........................................................................................................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ตอนที่ ๙ แบบสรุปผลการประเมินสุขภาพ เพื่อส่งต่อระบบสาธารณสุข</a:t>
            </a:r>
          </a:p>
          <a:p>
            <a:r>
              <a:rPr lang="th-TH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.........................................................................................................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ตอนที่ ๑๐ ประวัติความเจ็บป่วยขณะอยู่ในโรงเรียน บันทึกโดยครูผู้สอน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r>
              <a:rPr lang="th-TH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...........................................................................................................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54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7443817" cy="1357322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ภาวะบกพร่องทางสติปัญญา </a:t>
            </a:r>
            <a: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(Intellectual Disabilities)</a:t>
            </a:r>
            <a:endParaRPr lang="th-TH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03" name="Picture 2" descr="http://www.xn--c3csr1b9db3h.com/wp-content/uploads/2012/03/76-1024x68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00372"/>
            <a:ext cx="4375566" cy="325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FE1153-A63F-4DA6-82DD-CB3116A240CA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7049" y="363660"/>
            <a:ext cx="72539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๓</a:t>
            </a:r>
            <a:r>
              <a:rPr kumimoji="0" lang="en-US" altLang="ko-K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.</a:t>
            </a:r>
            <a:r>
              <a:rPr kumimoji="0" lang="th-TH" altLang="ko-K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Batang" pitchFamily="18" charset="-127"/>
                <a:cs typeface="TH SarabunIT๙" pitchFamily="34" charset="-34"/>
              </a:rPr>
              <a:t>๑ ความรู้พื้นฐานภาวะบกพร่องทางสติปัญญา</a:t>
            </a:r>
            <a:endParaRPr kumimoji="0" lang="th-TH" altLang="ko-KR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852430"/>
            <a:ext cx="91646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๔</a:t>
            </a: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๓ การส่งเสริมสิทธิสวัสดิการคนพิการ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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สิทธิสวัสดิการคนพิการ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	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กรณีที่เด็กที่ไม่ได้ขึ้นทะเบียนคนพิการ แนวทางการตรวจสุขภาพ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มติในที่ประชุม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.................................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................................................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3600" dirty="0" smtClean="0"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………………………………………………………………………………………………</a:t>
            </a:r>
            <a:endParaRPr kumimoji="0" lang="en-US" altLang="ko-K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588703"/>
            <a:ext cx="892904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๔</a:t>
            </a:r>
            <a:r>
              <a:rPr kumimoji="0" lang="en-US" altLang="ko-K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</a:t>
            </a:r>
            <a:r>
              <a:rPr kumimoji="0" lang="th-TH" altLang="ko-K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๔ การให้การดูแลช่วยเหลือด้านอื่นๆ ในเด็กที่มี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ภาวะบกพร่องทางสติปัญญาเพื่อพัฒนาคุณภาพชีวิติให้ดีขึ้น 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มติในที่ประชุม</a:t>
            </a:r>
            <a:r>
              <a:rPr kumimoji="0" lang="th-TH" altLang="ko-K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......................................................................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........................................................................................</a:t>
            </a:r>
            <a:r>
              <a:rPr kumimoji="0" lang="en-US" altLang="ko-K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........</a:t>
            </a:r>
            <a:endParaRPr kumimoji="0" lang="en-US" altLang="ko-KR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14282" y="285728"/>
            <a:ext cx="884889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๔</a:t>
            </a: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๕ การประเมินคุณภาพชีวิตเด็กที่มีภาวะบกพร่องทางสติปัญญา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	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๑. กำหนดให้ผู้ปกครองเด็กเป็นผู้ประเมิน โดยใช้แบบประเมิน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sz="36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         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คุณภาพชีวิต ตามแบบฟอร์ม </a:t>
            </a:r>
            <a:r>
              <a:rPr kumimoji="0" lang="th-TH" altLang="ko-KR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ภาคผนวกที่</a:t>
            </a:r>
            <a:r>
              <a:rPr kumimoji="0" lang="en-US" altLang="ko-KR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1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ดังนี้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	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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ก่อนเข้าร่วมโครงการ ในช่วง 25 </a:t>
            </a:r>
            <a:r>
              <a:rPr kumimoji="0" lang="th-TH" altLang="ko-K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มค.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– 28 </a:t>
            </a:r>
            <a:r>
              <a:rPr kumimoji="0" lang="th-TH" altLang="ko-K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กพ.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๒๕๖๑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		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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หลังเข้าร่วมโครงการ ในช่วงเดือนสิงหาคม ๒๕๖๑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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ที่เด็กจะได้รับการตรวจสุขภาพ 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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ได้รับการส่งเสริมสิทธิสวัสดิการคนพิการ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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แผนการศึกษารายบุคคล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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การส่งเสริมอาชีพ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F24B3164-D0C2-4153-9F4A-0AF5E36D7E3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17110593"/>
              </p:ext>
            </p:extLst>
          </p:nvPr>
        </p:nvGraphicFramePr>
        <p:xfrm>
          <a:off x="214282" y="1357298"/>
          <a:ext cx="8643938" cy="5181600"/>
        </p:xfrm>
        <a:graphic>
          <a:graphicData uri="http://schemas.openxmlformats.org/drawingml/2006/table">
            <a:tbl>
              <a:tblPr firstRow="1" firstCol="1" bandRow="1"/>
              <a:tblGrid>
                <a:gridCol w="8643938">
                  <a:extLst>
                    <a:ext uri="{9D8B030D-6E8A-4147-A177-3AD203B41FA5}">
                      <a16:colId xmlns="" xmlns:a16="http://schemas.microsoft.com/office/drawing/2014/main" val="3332558789"/>
                    </a:ext>
                  </a:extLst>
                </a:gridCol>
              </a:tblGrid>
              <a:tr h="354501">
                <a:tc>
                  <a:txBody>
                    <a:bodyPr/>
                    <a:lstStyle/>
                    <a:p>
                      <a:pPr marL="0" lvl="1" indent="0" algn="thaiDist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คุณภาพชีวิต 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หมายถึง การรับรู้และและประเมินค่าของบุคคลนั้นเป็นจิตนิสัย (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Subjective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ตามบริบทของวัฒนธรรม สังคมและสภาพแวดล้อมของบุคคล เป็นการประเมินผลโรคและวิธีการรักษาที่มีต่อคุณภาพชีวิต 4 ด้าน ดังนี้</a:t>
                      </a:r>
                      <a:endParaRPr lang="en-US" sz="20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77240" lvl="1" indent="-457200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ด้านร่างกาย 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physical domain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คือ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การรับรู้สภาพทางด้านร่างกายของบุคคล 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ซึ่งมีผลต่อชีวิตประจำวัน เช่น ความแข็งแรงสมบูรณ์ ความเป็นอิสระ ความสามารถในการทำงาน เป็นต้น</a:t>
                      </a:r>
                    </a:p>
                    <a:p>
                      <a:pPr marL="777240" lvl="1" indent="-457200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ด้านจิตใจ 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psychosocial domain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คือการรับรู้สภาพทางจิตใจของตนเอง เช่น 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รับรู้ภาพลักษณ์ของตนเอง รับรู้ความรู้สึกในตนเอง และความรู้สึกที่บุคคลอื่นมีต่อตนเอง 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ความสามารถในการเรียนรู้เรื่องราวต่างๆ ของตน การรับรู้ถึงความสามารถในการจัดการกับอารมณ์ ความรู้สึก เป็นต้น</a:t>
                      </a:r>
                    </a:p>
                    <a:p>
                      <a:pPr marL="777240" lvl="1" indent="-457200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ด้านความสัมพันธ์ทางสังคม 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social relationship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คือ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การรับรู้เรื่องความสัมพันธ์ของตนกับบุคคลอื่น 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รับรู้ถึงความช่วยเหลือจากบุคคลอื่นในสังคม รับรู้ในเรื่องอารมณ์ทางเพศ เป็นต้น</a:t>
                      </a:r>
                    </a:p>
                    <a:p>
                      <a:pPr marL="777240" lvl="1" indent="-457200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ด้านสิ่งแวดล้อม 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environment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คือการรับรู้เรื่องความสัมพันธ์ของตนกับสิ่งแวดล้อม เช่น รับรู้ว่ามี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ความมั่นคงปลอดภัยในชีวิต 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ตนอยู่ในสิ่งแวดล้อมอย่างไร การฝึกฝนตนให้มีกิจกรรมและมีทักษะต่างๆ การรับรู้ข่าวสาร เป็นต้น</a:t>
                      </a:r>
                      <a:endParaRPr lang="en-US" sz="20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lvl="1" indent="0" algn="thaiDist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th-TH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49116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18115" y="500042"/>
            <a:ext cx="3711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แบบประเมินคุณภาพชีวิต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8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-71470" y="325821"/>
            <a:ext cx="912301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2. 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ครูสรุปผลคะแนนและกรอกข้อมูลลงในแบบสรุปผลการประเมินคุณภาพ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  ชีวิตของคนพิการทางสติปัญญา การเรียนรู้ และ</a:t>
            </a:r>
            <a:r>
              <a:rPr kumimoji="0" lang="th-TH" altLang="ko-K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ออทิสติก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ตาม</a:t>
            </a:r>
            <a:r>
              <a:rPr kumimoji="0" lang="th-TH" altLang="ko-KR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ภาคผนวกที่ ๒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  (เก็บไว้ที่ศูนย์การศึกษา/โรงเรียน)	</a:t>
            </a:r>
            <a:endParaRPr kumimoji="0" lang="th-TH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3. ครูรวบรวมแบบประเมินคุณภาพชีวิตทั้งก่อนและหลังเข้าร่วมโครงการ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sz="3200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   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ส่งให้สำนักงานสาธารณสุขจังหวัดอ่างทอง เพื่อวิเคราะห์ข้อมูล ดังนี้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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ก่อนเข้าร่วมโครงการ ส่งแบบประเมินภายในวันที่ ๕ </a:t>
            </a:r>
            <a:r>
              <a:rPr kumimoji="0" lang="th-TH" altLang="ko-K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มีค.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๒๕๖๑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	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	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หลังเข้าร่วมโครงการ ส่งแบบประเมินภายในวันที่ ๕ </a:t>
            </a:r>
            <a:r>
              <a:rPr kumimoji="0" lang="th-TH" altLang="ko-K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กย.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๒๕๖๑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ko-K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มติในที่ประชุม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............................................................................................</a:t>
            </a:r>
            <a:endParaRPr kumimoji="0" lang="en-US" altLang="ko-K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-285784" y="154143"/>
            <a:ext cx="954940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๔</a:t>
            </a: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.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๖ การบันทึกข้อมูลการตรวจสุขภาพตามแบบสมุดบันทึกสุขภาพ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sz="3600" b="1" dirty="0" smtClean="0"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     </a:t>
            </a: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ลงในโปรแกรมสำเร็จรูป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	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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ส่งให้ศูนย์สุขภาพจิตที่ 4 บันทึกข้อมูล 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        รวบรวมสมุดบันทึกสุขภาพทั้งหมด ส่งศูนย์สุขภาพจิตที่ ๔ 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         ภายใน 30 มีนาคม 2561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	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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</a:rPr>
              <a:t> ครูบันทึกเอง โดยมีค่าตอบแทนในการบันทึกข้อมูล 30 บาท/ต่อเล่ม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	</a:t>
            </a:r>
            <a:r>
              <a:rPr kumimoji="0" lang="en-US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   โดยศูนย์สุขภาพจิตจะส่งโปรแกรมสำเร็จรูปให้ครูบันทึกข้อมูล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          ครูบันทึกข้อมูลให้เสร็จสิ้นภายในเดือนเมษายน 2561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มติในที่ประชุม</a:t>
            </a:r>
            <a:r>
              <a:rPr kumimoji="0" lang="th-TH" altLang="ko-K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....................................................................................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sz="3600" dirty="0" smtClean="0">
                <a:latin typeface="TH SarabunPSK" pitchFamily="34" charset="-34"/>
                <a:ea typeface="Batang" pitchFamily="18" charset="-127"/>
                <a:cs typeface="TH SarabunPSK" pitchFamily="34" charset="-34"/>
                <a:sym typeface="Wingdings" pitchFamily="2" charset="2"/>
              </a:rPr>
              <a:t>............................................................................................................</a:t>
            </a:r>
            <a:endParaRPr kumimoji="0" lang="en-US" altLang="ko-K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Batang" pitchFamily="18" charset="-127"/>
              <a:cs typeface="TH SarabunPSK" pitchFamily="34" charset="-34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-1@mind.a-1mind-PC\Desktop\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14546" y="1571612"/>
            <a:ext cx="496642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๕</a:t>
            </a:r>
          </a:p>
          <a:p>
            <a:pPr algn="ctr">
              <a:spcBef>
                <a:spcPts val="1200"/>
              </a:spcBef>
            </a:pPr>
            <a:r>
              <a:rPr lang="th-TH" sz="5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เรื่องอื่นๆ</a:t>
            </a:r>
            <a:endParaRPr lang="en-US" sz="5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ชื่อเรื่อง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1428750"/>
          </a:xfrm>
          <a:solidFill>
            <a:srgbClr val="92D050"/>
          </a:solidFill>
        </p:spPr>
        <p:txBody>
          <a:bodyPr/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ภาวะบกพร่องทางสติปัญญา</a:t>
            </a:r>
            <a:br>
              <a:rPr lang="th-TH" sz="4000" b="1" smtClean="0">
                <a:latin typeface="Tahoma" pitchFamily="34" charset="0"/>
                <a:cs typeface="Tahoma" pitchFamily="34" charset="0"/>
              </a:rPr>
            </a:br>
            <a:r>
              <a:rPr lang="en-US" sz="4000" b="1" smtClean="0">
                <a:latin typeface="Tahoma" pitchFamily="34" charset="0"/>
                <a:cs typeface="Tahoma" pitchFamily="34" charset="0"/>
              </a:rPr>
              <a:t>Intellectual Disabilities</a:t>
            </a:r>
            <a:endParaRPr lang="th-TH" sz="40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680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857375"/>
            <a:ext cx="9144000" cy="1714500"/>
          </a:xfrm>
        </p:spPr>
        <p:txBody>
          <a:bodyPr/>
          <a:lstStyle/>
          <a:p>
            <a:r>
              <a:rPr lang="th-TH" smtClean="0">
                <a:latin typeface="Tahoma" pitchFamily="34" charset="0"/>
                <a:cs typeface="Tahoma" pitchFamily="34" charset="0"/>
              </a:rPr>
              <a:t>ในปัจจุบัน ใช้คำว่า</a:t>
            </a:r>
            <a:r>
              <a:rPr lang="en-US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“</a:t>
            </a:r>
            <a:r>
              <a:rPr lang="th-TH" b="1" smtClean="0">
                <a:latin typeface="Tahoma" pitchFamily="34" charset="0"/>
                <a:cs typeface="Tahoma" pitchFamily="34" charset="0"/>
              </a:rPr>
              <a:t>บกพร่องทางสติปัญญา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 (Intellectual Disabilities)” </a:t>
            </a:r>
            <a:r>
              <a:rPr lang="th-TH" smtClean="0">
                <a:latin typeface="Tahoma" pitchFamily="34" charset="0"/>
                <a:cs typeface="Tahoma" pitchFamily="34" charset="0"/>
              </a:rPr>
              <a:t>แทน </a:t>
            </a:r>
            <a:endParaRPr lang="en-US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b="1" smtClean="0">
                <a:latin typeface="Tahoma" pitchFamily="34" charset="0"/>
                <a:cs typeface="Tahoma" pitchFamily="34" charset="0"/>
              </a:rPr>
              <a:t>	“</a:t>
            </a:r>
            <a:r>
              <a:rPr lang="th-TH" b="1" smtClean="0">
                <a:latin typeface="Tahoma" pitchFamily="34" charset="0"/>
                <a:cs typeface="Tahoma" pitchFamily="34" charset="0"/>
              </a:rPr>
              <a:t>ภาวะปัญญาอ่อน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 (Mental Retardation)”</a:t>
            </a:r>
            <a:endParaRPr lang="th-TH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6804" name="Picture 4" descr="http://f.ptcdn.info/503/014/000/1389768291-DSC05834-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875088"/>
            <a:ext cx="371475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A2A7-75A5-4C91-A79D-D2D735D0EE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ชื่อเรื่อง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428750"/>
          </a:xfrm>
          <a:solidFill>
            <a:srgbClr val="92D050"/>
          </a:solidFill>
        </p:spPr>
        <p:txBody>
          <a:bodyPr/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ภาวะบกพร่องทางสติปัญญา</a:t>
            </a:r>
            <a:br>
              <a:rPr lang="th-TH" sz="4000" b="1" smtClean="0">
                <a:latin typeface="Tahoma" pitchFamily="34" charset="0"/>
                <a:cs typeface="Tahoma" pitchFamily="34" charset="0"/>
              </a:rPr>
            </a:br>
            <a:r>
              <a:rPr lang="th-TH" sz="4000" b="1" smtClean="0">
                <a:latin typeface="Tahoma" pitchFamily="34" charset="0"/>
                <a:cs typeface="Tahoma" pitchFamily="34" charset="0"/>
              </a:rPr>
              <a:t>คืออะไร</a:t>
            </a:r>
            <a:r>
              <a:rPr lang="en-US" sz="4000" b="1" smtClean="0">
                <a:latin typeface="Tahoma" pitchFamily="34" charset="0"/>
                <a:cs typeface="Tahoma" pitchFamily="34" charset="0"/>
              </a:rPr>
              <a:t>?</a:t>
            </a:r>
            <a:endParaRPr lang="th-TH" sz="40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827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75" y="1928813"/>
            <a:ext cx="8715375" cy="4357687"/>
          </a:xfrm>
        </p:spPr>
        <p:txBody>
          <a:bodyPr/>
          <a:lstStyle/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เป็นความผิดปกติที่เกิดขึ้นใน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developmental period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ส่งผลให้เกิดความบกพร่อง มีข้อจำกัดด้านสติปัญญาและความสามารถในการปรับตัว          ใน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3 domains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หลัก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ได้แก่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The conceptual domain (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ความคิด)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The social domain (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สังคม)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The practical domain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(การกระทำ)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B1D32-8ABC-41B1-9555-C66B54E30D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สาเหตุ</a:t>
            </a:r>
            <a:endParaRPr lang="th-TH" sz="40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8067" name="ตัวยึดเนื้อหา 2"/>
          <p:cNvSpPr>
            <a:spLocks noGrp="1"/>
          </p:cNvSpPr>
          <p:nvPr>
            <p:ph idx="1"/>
          </p:nvPr>
        </p:nvSpPr>
        <p:spPr>
          <a:xfrm>
            <a:off x="242918" y="1600200"/>
            <a:ext cx="8686800" cy="5043488"/>
          </a:xfrm>
        </p:spPr>
        <p:txBody>
          <a:bodyPr/>
          <a:lstStyle/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เกิดจากปัจจัยต่างๆ ในด้านชีวภาพ สังคมจิตวิทยา</a:t>
            </a:r>
          </a:p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อาจเกิดจากหลายๆ ปัจจัยร่วมกัน </a:t>
            </a:r>
          </a:p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ประมาณ ร้อยละ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30-50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ของภาวะบกพร่องทางสติปัญญาเท่านั้นที่ทราบสาเหตุ</a:t>
            </a:r>
          </a:p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สาเหตุ แบ่งเป็น</a:t>
            </a:r>
          </a:p>
          <a:p>
            <a:pPr>
              <a:buFont typeface="Arial" pitchFamily="34" charset="0"/>
              <a:buNone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		1.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กรรมพันธุ์</a:t>
            </a:r>
          </a:p>
          <a:p>
            <a:pPr>
              <a:buFont typeface="Arial" pitchFamily="34" charset="0"/>
              <a:buNone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	2. ทางชีวภาพ</a:t>
            </a:r>
          </a:p>
          <a:p>
            <a:pPr>
              <a:buFont typeface="Arial" pitchFamily="34" charset="0"/>
              <a:buNone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	3. สิ่งแวดล้อม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7A674-B2A8-4452-A98F-E46ABC3158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สาเหตุทางกรรมพันธุ์</a:t>
            </a:r>
            <a:endParaRPr lang="th-TH" sz="3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091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600200"/>
            <a:ext cx="8715375" cy="4525963"/>
          </a:xfrm>
        </p:spPr>
        <p:txBody>
          <a:bodyPr/>
          <a:lstStyle/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เป็นความผิดปกติที่ได้รับการถ่ายทอดมาแต่กำเนิดทำให้เกิดความพิการทางสติปัญญา ร่วมกับความพิการทางกาย </a:t>
            </a:r>
          </a:p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พบไม่เกิน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 40% </a:t>
            </a:r>
            <a:r>
              <a:rPr lang="th-TH" sz="2800" smtClean="0">
                <a:latin typeface="Tahoma" pitchFamily="34" charset="0"/>
                <a:cs typeface="Tahoma" pitchFamily="34" charset="0"/>
              </a:rPr>
              <a:t>ของสาเหตุความบกพร่องทางสติปัญญา </a:t>
            </a:r>
          </a:p>
          <a:p>
            <a:r>
              <a:rPr lang="th-TH" sz="2800" smtClean="0">
                <a:latin typeface="Tahoma" pitchFamily="34" charset="0"/>
                <a:cs typeface="Tahoma" pitchFamily="34" charset="0"/>
              </a:rPr>
              <a:t>ตัวอย่าง เช่น กลุ่มอาการดาวน์ (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Down syndrome) </a:t>
            </a:r>
            <a:endParaRPr lang="th-TH" sz="280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None/>
            </a:pPr>
            <a:r>
              <a:rPr lang="th-TH" sz="2800" smtClean="0">
                <a:latin typeface="Tahoma" pitchFamily="34" charset="0"/>
                <a:cs typeface="Tahoma" pitchFamily="34" charset="0"/>
              </a:rPr>
              <a:t>	กลุ่มอาการโครโมโซมเอ็กซ์เปราะ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(Fragile X syndrome)</a:t>
            </a:r>
            <a:endParaRPr lang="th-TH" sz="28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ACB2B-45CD-4260-A7EA-0AE1BCD10D9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2608</Words>
  <Application>Microsoft Office PowerPoint</Application>
  <PresentationFormat>On-screen Show (4:3)</PresentationFormat>
  <Paragraphs>515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Slide 3</vt:lpstr>
      <vt:lpstr>Slide 4</vt:lpstr>
      <vt:lpstr>ภาวะบกพร่องทางสติปัญญา  (Intellectual Disabilities)</vt:lpstr>
      <vt:lpstr>ภาวะบกพร่องทางสติปัญญา Intellectual Disabilities</vt:lpstr>
      <vt:lpstr>ภาวะบกพร่องทางสติปัญญา คืออะไร?</vt:lpstr>
      <vt:lpstr>สาเหตุ</vt:lpstr>
      <vt:lpstr>สาเหตุทางกรรมพันธุ์</vt:lpstr>
      <vt:lpstr>กลุ่มโรคที่เกิดจากความผิดปกติของโครโมโซม</vt:lpstr>
      <vt:lpstr>สาเหตุทางชีวภาพ</vt:lpstr>
      <vt:lpstr>Slide 12</vt:lpstr>
      <vt:lpstr>การติดเชื้อระหว่างตั้งครรภ์</vt:lpstr>
      <vt:lpstr>Slide 14</vt:lpstr>
      <vt:lpstr>สาเหตุจากสิ่งแวดล้อม</vt:lpstr>
      <vt:lpstr>Slide 16</vt:lpstr>
      <vt:lpstr>Slide 17</vt:lpstr>
      <vt:lpstr>การวินิจฉัยโรค (ต่อ)</vt:lpstr>
      <vt:lpstr>Slide 19</vt:lpstr>
      <vt:lpstr>ภาวะบกพร่องทางสติปัญญาเล็กน้อย </vt:lpstr>
      <vt:lpstr>ภาวะบกพร่องทางสติปัญญาปานกลาง</vt:lpstr>
      <vt:lpstr>ภาวะบกพร่องทางสติปัญญาปานกลาง</vt:lpstr>
      <vt:lpstr>ภาวะบกพร่องทางสติปัญญารุนแรง </vt:lpstr>
      <vt:lpstr>ภาวะบกพร่องทางสติปัญญารุนแรงมาก </vt:lpstr>
      <vt:lpstr>การดูแลรักษา</vt:lpstr>
      <vt:lpstr>การดูแลรักษา</vt:lpstr>
      <vt:lpstr>การดูแลรักษา</vt:lpstr>
      <vt:lpstr>การฟื้นฟูสมรรถภาพทางการแพทย์ (Medical Rehabilitation)</vt:lpstr>
      <vt:lpstr>การฟื้นฟูสมรรถภาพทางการศึกษา (Educational Rehabilitation)</vt:lpstr>
      <vt:lpstr>การฟื้นฟูสมรรถภาพทางอาชีพ (Vocational Rehabilitation)</vt:lpstr>
      <vt:lpstr>การป้องกัน</vt:lpstr>
      <vt:lpstr>การป้องกัน</vt:lpstr>
      <vt:lpstr>การป้องกัน</vt:lpstr>
      <vt:lpstr>การป้องกัน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ตารางแสดงจำนวนนักเรียนพิการทางการศึกษา 5 ประเภทความพิการตามแผนการจัดการศึกษาเฉพาะบุคคล (IEP) ปีการศึกษา 2560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a-1@mind</dc:creator>
  <cp:lastModifiedBy>a-1@mind</cp:lastModifiedBy>
  <cp:revision>160</cp:revision>
  <dcterms:created xsi:type="dcterms:W3CDTF">2018-01-01T03:23:44Z</dcterms:created>
  <dcterms:modified xsi:type="dcterms:W3CDTF">2018-01-21T03:14:49Z</dcterms:modified>
</cp:coreProperties>
</file>