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  <p:sldId id="259" r:id="rId9"/>
    <p:sldId id="260" r:id="rId10"/>
    <p:sldId id="261" r:id="rId11"/>
    <p:sldId id="266" r:id="rId12"/>
    <p:sldId id="267" r:id="rId13"/>
    <p:sldId id="288" r:id="rId14"/>
    <p:sldId id="289" r:id="rId15"/>
    <p:sldId id="290" r:id="rId16"/>
    <p:sldId id="268" r:id="rId17"/>
    <p:sldId id="274" r:id="rId18"/>
    <p:sldId id="269" r:id="rId19"/>
    <p:sldId id="270" r:id="rId20"/>
    <p:sldId id="271" r:id="rId21"/>
    <p:sldId id="272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4" r:id="rId32"/>
    <p:sldId id="285" r:id="rId33"/>
    <p:sldId id="286" r:id="rId34"/>
    <p:sldId id="283" r:id="rId35"/>
    <p:sldId id="287" r:id="rId36"/>
    <p:sldId id="292" r:id="rId37"/>
    <p:sldId id="293" r:id="rId38"/>
    <p:sldId id="294" r:id="rId39"/>
    <p:sldId id="291" r:id="rId4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57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A6EC-215F-4CED-8FE1-B550AC986A63}" type="datetimeFigureOut">
              <a:rPr lang="th-TH" smtClean="0"/>
              <a:pPr/>
              <a:t>06/12/60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C6A8-529E-4736-B741-670680B549B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3611;&#3619;&#3632;&#3594;&#3640;&#3617;&#3594;&#3637;&#3657;&#3648;&#3648;&#3592;&#3591;&#3591;&#3634;&#3609;&#3626;&#3640;&#3586;&#3616;&#3634;&#3614;&#3592;&#3636;&#3605;%2061\%20http:\www.omhc.dmh.go.th\members%20&#3649;&#3621;&#3632;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465592"/>
            <a:ext cx="8072430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ยินดีต้อนรับผู้เข้าร่วมประชุม</a:t>
            </a:r>
            <a:endParaRPr kumimoji="0" lang="en-US" altLang="ko-KR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ชี้แจงนโยบายและแนวทางการดำเนินงานสุขภาพจิต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ปีงบประมาณ 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2561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วันพุธที่ 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6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ธันวาคม 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2560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เวลา 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14.00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น. เป็นต้นไป </a:t>
            </a:r>
            <a:endParaRPr kumimoji="0" lang="en-US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ณ ห้องประชุม 3 </a:t>
            </a:r>
            <a:r>
              <a:rPr kumimoji="0" lang="th-TH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สสจ.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อ่างทอง</a:t>
            </a:r>
            <a:endParaRPr kumimoji="0" lang="th-TH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26" name="Picture 2" descr="D:\ปู\New folder (13)\1480380038035.jpg"/>
          <p:cNvPicPr>
            <a:picLocks noChangeAspect="1" noChangeArrowheads="1"/>
          </p:cNvPicPr>
          <p:nvPr/>
        </p:nvPicPr>
        <p:blipFill>
          <a:blip r:embed="rId2"/>
          <a:srcRect l="11328" t="8333" r="12500"/>
          <a:stretch>
            <a:fillRect/>
          </a:stretch>
        </p:blipFill>
        <p:spPr bwMode="auto">
          <a:xfrm>
            <a:off x="214282" y="3405921"/>
            <a:ext cx="4572032" cy="309491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0638" t="16211" r="25716" b="18945"/>
          <a:stretch>
            <a:fillRect/>
          </a:stretch>
        </p:blipFill>
        <p:spPr bwMode="auto">
          <a:xfrm>
            <a:off x="4857752" y="3408114"/>
            <a:ext cx="4047409" cy="309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3469" y="201019"/>
            <a:ext cx="39613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อัตราการฆ่าตัวตายแยกรายอำเภอ</a:t>
            </a:r>
            <a:endParaRPr kumimoji="0" lang="th-TH" altLang="ko-KR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pSp>
        <p:nvGrpSpPr>
          <p:cNvPr id="2072" name="Group 24"/>
          <p:cNvGrpSpPr>
            <a:grpSpLocks/>
          </p:cNvGrpSpPr>
          <p:nvPr/>
        </p:nvGrpSpPr>
        <p:grpSpPr bwMode="auto">
          <a:xfrm>
            <a:off x="785786" y="1500431"/>
            <a:ext cx="8182311" cy="5171819"/>
            <a:chOff x="410" y="9224"/>
            <a:chExt cx="11929" cy="7713"/>
          </a:xfrm>
        </p:grpSpPr>
        <p:pic>
          <p:nvPicPr>
            <p:cNvPr id="2073" name="Picture 2" descr="C:\Users\a-1@mind.a-1mind-PC\Desktop\ฆ่าตัวตาย1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96" y="9382"/>
              <a:ext cx="6908" cy="75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4" name="AutoShape 26"/>
            <p:cNvSpPr>
              <a:spLocks/>
            </p:cNvSpPr>
            <p:nvPr/>
          </p:nvSpPr>
          <p:spPr bwMode="auto">
            <a:xfrm>
              <a:off x="9367" y="11141"/>
              <a:ext cx="2715" cy="1625"/>
            </a:xfrm>
            <a:prstGeom prst="accentBorderCallout2">
              <a:avLst>
                <a:gd name="adj1" fmla="val 11079"/>
                <a:gd name="adj2" fmla="val -4898"/>
                <a:gd name="adj3" fmla="val 11079"/>
                <a:gd name="adj4" fmla="val -15463"/>
                <a:gd name="adj5" fmla="val 28556"/>
                <a:gd name="adj6" fmla="val -2631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8.7 ต่อ  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แสนประชากร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จำนวน 9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75" name="AutoShape 27"/>
            <p:cNvSpPr>
              <a:spLocks/>
            </p:cNvSpPr>
            <p:nvPr/>
          </p:nvSpPr>
          <p:spPr bwMode="auto">
            <a:xfrm>
              <a:off x="9220" y="12983"/>
              <a:ext cx="2646" cy="1781"/>
            </a:xfrm>
            <a:prstGeom prst="accentBorderCallout2">
              <a:avLst>
                <a:gd name="adj1" fmla="val 11079"/>
                <a:gd name="adj2" fmla="val -5144"/>
                <a:gd name="adj3" fmla="val 11079"/>
                <a:gd name="adj4" fmla="val -13708"/>
                <a:gd name="adj5" fmla="val 27630"/>
                <a:gd name="adj6" fmla="val -2146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10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.7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ต่อแสนประชากร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จำนวน 47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76" name="AutoShape 28"/>
            <p:cNvSpPr>
              <a:spLocks/>
            </p:cNvSpPr>
            <p:nvPr/>
          </p:nvSpPr>
          <p:spPr bwMode="auto">
            <a:xfrm>
              <a:off x="9263" y="14977"/>
              <a:ext cx="2555" cy="1873"/>
            </a:xfrm>
            <a:prstGeom prst="accentBorderCallout2">
              <a:avLst>
                <a:gd name="adj1" fmla="val 11079"/>
                <a:gd name="adj2" fmla="val -4898"/>
                <a:gd name="adj3" fmla="val 11079"/>
                <a:gd name="adj4" fmla="val -10565"/>
                <a:gd name="adj5" fmla="val 36245"/>
                <a:gd name="adj6" fmla="val -1627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20.9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ต่อแสนประชากร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จำนวน 24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77" name="AutoShape 29"/>
            <p:cNvSpPr>
              <a:spLocks/>
            </p:cNvSpPr>
            <p:nvPr/>
          </p:nvSpPr>
          <p:spPr bwMode="auto">
            <a:xfrm>
              <a:off x="410" y="14702"/>
              <a:ext cx="2451" cy="1873"/>
            </a:xfrm>
            <a:prstGeom prst="accentBorderCallout2">
              <a:avLst>
                <a:gd name="adj1" fmla="val 11079"/>
                <a:gd name="adj2" fmla="val 104898"/>
                <a:gd name="adj3" fmla="val 11079"/>
                <a:gd name="adj4" fmla="val 109019"/>
                <a:gd name="adj5" fmla="val 9046"/>
                <a:gd name="adj6" fmla="val 11318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3.0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ต่อแสนประชากร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จำนวน 60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78" name="AutoShape 30"/>
            <p:cNvSpPr>
              <a:spLocks/>
            </p:cNvSpPr>
            <p:nvPr/>
          </p:nvSpPr>
          <p:spPr bwMode="auto">
            <a:xfrm>
              <a:off x="410" y="11923"/>
              <a:ext cx="2280" cy="1882"/>
            </a:xfrm>
            <a:prstGeom prst="accentBorderCallout2">
              <a:avLst>
                <a:gd name="adj1" fmla="val 11315"/>
                <a:gd name="adj2" fmla="val 105264"/>
                <a:gd name="adj3" fmla="val 11315"/>
                <a:gd name="adj4" fmla="val 105264"/>
                <a:gd name="adj5" fmla="val 58769"/>
                <a:gd name="adj6" fmla="val 13561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15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.7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ต่อแสนประชากร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จำนวน 9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79" name="AutoShape 31"/>
            <p:cNvSpPr>
              <a:spLocks/>
            </p:cNvSpPr>
            <p:nvPr/>
          </p:nvSpPr>
          <p:spPr bwMode="auto">
            <a:xfrm>
              <a:off x="410" y="9382"/>
              <a:ext cx="2451" cy="1625"/>
            </a:xfrm>
            <a:prstGeom prst="accentBorderCallout2">
              <a:avLst>
                <a:gd name="adj1" fmla="val 11079"/>
                <a:gd name="adj2" fmla="val 104898"/>
                <a:gd name="adj3" fmla="val 11079"/>
                <a:gd name="adj4" fmla="val 115505"/>
                <a:gd name="adj5" fmla="val 31815"/>
                <a:gd name="adj6" fmla="val 12619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2.9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ต่อแสนประชากร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จำนวน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37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080" name="AutoShape 32"/>
            <p:cNvSpPr>
              <a:spLocks/>
            </p:cNvSpPr>
            <p:nvPr/>
          </p:nvSpPr>
          <p:spPr bwMode="auto">
            <a:xfrm>
              <a:off x="9679" y="9224"/>
              <a:ext cx="2660" cy="1705"/>
            </a:xfrm>
            <a:prstGeom prst="accentBorderCallout2">
              <a:avLst>
                <a:gd name="adj1" fmla="val 11079"/>
                <a:gd name="adj2" fmla="val -4898"/>
                <a:gd name="adj3" fmla="val 11079"/>
                <a:gd name="adj4" fmla="val -26398"/>
                <a:gd name="adj5" fmla="val 85474"/>
                <a:gd name="adj6" fmla="val -9780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ฆ่าตัวตายสำเร็จ 0 ต่อ  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 แสนประชากร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- </a:t>
              </a: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พยายามทำร้ายตนเอง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th-TH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จำนวน 16 คน</a:t>
              </a:r>
              <a:endPara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286248" y="428604"/>
            <a:ext cx="276225" cy="2238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286248" y="777858"/>
            <a:ext cx="276225" cy="2222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286248" y="1135048"/>
            <a:ext cx="276225" cy="222250"/>
          </a:xfrm>
          <a:prstGeom prst="rect">
            <a:avLst/>
          </a:prstGeom>
          <a:solidFill>
            <a:srgbClr val="006600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0" name="Rectangle 29"/>
          <p:cNvSpPr/>
          <p:nvPr/>
        </p:nvSpPr>
        <p:spPr>
          <a:xfrm>
            <a:off x="4572000" y="31424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อัตราการฆ่าตัวตายสำเร็จต่อแสนประชากร </a:t>
            </a:r>
            <a:r>
              <a:rPr lang="en-US" sz="2000" dirty="0">
                <a:latin typeface="TH SarabunPSK" pitchFamily="34" charset="-34"/>
                <a:cs typeface="TH SarabunPSK" pitchFamily="34" charset="-34"/>
                <a:sym typeface="Symbol"/>
              </a:rPr>
              <a:t></a:t>
            </a:r>
            <a:r>
              <a:rPr lang="en-US" sz="2000" dirty="0">
                <a:latin typeface="TH SarabunPSK" pitchFamily="34" charset="-34"/>
                <a:cs typeface="TH SarabunPSK" pitchFamily="34" charset="-34"/>
              </a:rPr>
              <a:t> 6.3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72000" y="67143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อัตราการฆ่าตัวตายสำเร็จต่อแสนประชากร </a:t>
            </a:r>
            <a:r>
              <a:rPr lang="en-US" sz="2000" dirty="0">
                <a:sym typeface="Symbol"/>
              </a:rPr>
              <a:t>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000" dirty="0">
                <a:latin typeface="TH SarabunPSK" pitchFamily="34" charset="-34"/>
                <a:cs typeface="TH SarabunPSK" pitchFamily="34" charset="-34"/>
              </a:rPr>
              <a:t>6.3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72000" y="1028626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อัตราการฆ่าตัวตายสำเร็จต่อแสนประชากร </a:t>
            </a:r>
            <a:r>
              <a:rPr lang="en-US" sz="2000" dirty="0"/>
              <a:t>= 0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62155" y="142852"/>
            <a:ext cx="733886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ตารางที่ 3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อัตราการฆ่าตัวตายสำเร็จไม่เกิน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6.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3 ต่อประชากรแสนคน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	</a:t>
            </a:r>
            <a:r>
              <a:rPr lang="th-TH" altLang="ko-KR" b="1" dirty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lang="th-TH" altLang="ko-KR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จังหวัดอ่างทอง ปีงบประมาณ 2560 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4" y="1142984"/>
          <a:ext cx="8858281" cy="4140526"/>
        </p:xfrm>
        <a:graphic>
          <a:graphicData uri="http://schemas.openxmlformats.org/drawingml/2006/table">
            <a:tbl>
              <a:tblPr/>
              <a:tblGrid>
                <a:gridCol w="1645503"/>
                <a:gridCol w="1238548"/>
                <a:gridCol w="1840365"/>
                <a:gridCol w="1877052"/>
                <a:gridCol w="2256813"/>
              </a:tblGrid>
              <a:tr h="34790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อำเภอ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ประชากรกลางปี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ปีงบประมาณ </a:t>
                      </a: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60 (</a:t>
                      </a: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ตค.</a:t>
                      </a: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59-</a:t>
                      </a: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กย.</a:t>
                      </a: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60)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84868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ผู้พยายามฆ่าตัวตาย</a:t>
                      </a: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(</a:t>
                      </a: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ราย)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ฆ่าตัวตายสำเร็จ(ราย)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อัตราการฆ่าตัวตายไม่เกิน </a:t>
                      </a: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6.3 </a:t>
                      </a: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ต่อประชากรแสนคน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เมืองอ่างทอง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56,099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10.7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วิเศษชัยชาญ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66,287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3.0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โพธิ์ทอง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53,839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0.0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ป่าโมก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28,655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24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20.9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แสวงหา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34,381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37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2.9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ไชโย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22,922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8.7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สามโก้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   19,066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3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15.7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รวม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281,249 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202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7.1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626" name="AutoShape 2"/>
          <p:cNvSpPr>
            <a:spLocks/>
          </p:cNvSpPr>
          <p:nvPr/>
        </p:nvSpPr>
        <p:spPr bwMode="auto">
          <a:xfrm>
            <a:off x="146009" y="5500702"/>
            <a:ext cx="3568735" cy="857256"/>
          </a:xfrm>
          <a:prstGeom prst="borderCallout2">
            <a:avLst>
              <a:gd name="adj1" fmla="val 19588"/>
              <a:gd name="adj2" fmla="val 103042"/>
              <a:gd name="adj3" fmla="val 19588"/>
              <a:gd name="adj4" fmla="val 107806"/>
              <a:gd name="adj5" fmla="val -26322"/>
              <a:gd name="adj6" fmla="val 10802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ข้อมูลผู้พยายามทำร้ายตนเอง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X60-X84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ดึงจาก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HDC </a:t>
            </a:r>
            <a:r>
              <a:rPr kumimoji="0" lang="th-TH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สสจ.</a:t>
            </a: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อ่างทอง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6627" name="AutoShape 3"/>
          <p:cNvSpPr>
            <a:spLocks/>
          </p:cNvSpPr>
          <p:nvPr/>
        </p:nvSpPr>
        <p:spPr bwMode="auto">
          <a:xfrm>
            <a:off x="5786446" y="5429264"/>
            <a:ext cx="2786082" cy="1214446"/>
          </a:xfrm>
          <a:prstGeom prst="borderCallout2">
            <a:avLst>
              <a:gd name="adj1" fmla="val 14801"/>
              <a:gd name="adj2" fmla="val -3042"/>
              <a:gd name="adj3" fmla="val 14801"/>
              <a:gd name="adj4" fmla="val -6435"/>
              <a:gd name="adj5" fmla="val -10199"/>
              <a:gd name="adj6" fmla="val -982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ข้อมูลฆ่าตัวตายสำเร็จ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จากโปรแกรมจิตเวชขอนแก่น +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การสอบถามข้อมูลพื้นที่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214290"/>
            <a:ext cx="746710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แผนภูมิที่ 3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อัตราการฆ่าตัวตายสำเร็จไม่เกิน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6.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3 ต่อประชากรแสนคน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endParaRPr lang="th-TH" altLang="ko-KR" b="1" dirty="0">
              <a:latin typeface="TH SarabunPSK" pitchFamily="34" charset="-34"/>
              <a:ea typeface="Batang" pitchFamily="18" charset="-127"/>
              <a:cs typeface="TH SarabunPSK" pitchFamily="34" charset="-34"/>
            </a:endParaRPr>
          </a:p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       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จังหวัดอ่างทอง ปีงบประมาณ 2560 </a:t>
            </a:r>
            <a:endParaRPr kumimoji="0" lang="th-TH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5602" name="Chart 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85926"/>
            <a:ext cx="771530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603" name="AutoShape 3"/>
          <p:cNvCxnSpPr>
            <a:cxnSpLocks noChangeShapeType="1"/>
          </p:cNvCxnSpPr>
          <p:nvPr/>
        </p:nvCxnSpPr>
        <p:spPr bwMode="auto">
          <a:xfrm>
            <a:off x="1142976" y="4286256"/>
            <a:ext cx="7358114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</p:spPr>
      </p:cxn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572132" y="1385816"/>
            <a:ext cx="2882941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ค่าเป้าหมายไม่เกิน 6.3 ต่อ ปชก.แสนคน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endParaRPr kumimoji="0" lang="th-TH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90334" y="285728"/>
            <a:ext cx="55675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ko-KR" sz="3200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3.2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การทำบัตรเจ้าพนักงาน </a:t>
            </a:r>
            <a:r>
              <a:rPr kumimoji="0" lang="th-TH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พรบ.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สุขภาพจิต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928670"/>
            <a:ext cx="82868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กรม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สุขภาพจิต ได้ดำเนินการขับเคลื่อนการบังคับใช้พระราชบัญญัติสุขภาพจิต พ.ศ.2551 ซึ่งบทบัญญัติสำคัญประการหนึ่งของพระราชบัญญัติสุขภาพจิต พ.ศ.2551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ได้กำหนดให้พนักงานเจ้าหน้าที่มีอำนาจในการเข้าไปนำบุคคลซึ่งมีพฤติการณ์อันน่าเชื่อว่ามีลักษณะที่มีภาวะอันตราย และจำเป็นต้องได้รับการบำบัดรักษาไปรับการบำบัดรักษาในสถานพยาบาลของรัฐ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และในการปฏิบัติหน้าที่ดังกล่าว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พนักงานเจ้าหน้าที่ต้องแสดงบัตรประจำตัวต่อบุคคลที่เกี่ยวข้อง  </a:t>
            </a:r>
            <a:endParaRPr lang="en-US" sz="32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601690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	สำนักงาน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สาธารณสุขจังหวัดอ่างทอง ขอความร่วมมือให้ผู้ปฏิบัติงานสุขภาพจิตที่ยังไม่มีบัตรประจำตัวพนักงานเจ้าหน้าที่ จัดทำบัตรประจำตัวพนักงานเจ้าหน้าที่ตามพระราชบัญญัติสุขภาพจิต พ.ศ.๒๕๕๑ โดยผู้ขอมีบัตรต้องดำรงตำแหน่งระดับปฏิบัติการขึ้นไป ทั้งนี้สามารถสมัครในเว็บไซต์</a:t>
            </a:r>
            <a:r>
              <a:rPr lang="en-US" b="1" u="sng" dirty="0">
                <a:latin typeface="TH SarabunPSK" pitchFamily="34" charset="-34"/>
                <a:cs typeface="TH SarabunPSK" pitchFamily="34" charset="-34"/>
                <a:hlinkClick r:id="rId2"/>
              </a:rPr>
              <a:t> </a:t>
            </a:r>
            <a:r>
              <a:rPr lang="en-US" b="1" dirty="0">
                <a:latin typeface="TH SarabunPSK" pitchFamily="34" charset="-34"/>
                <a:cs typeface="TH SarabunPSK" pitchFamily="34" charset="-34"/>
                <a:hlinkClick r:id="rId2"/>
              </a:rPr>
              <a:t>http://www.omhc.dmh.go.th/members </a:t>
            </a:r>
            <a:r>
              <a:rPr lang="th-TH" b="1" dirty="0">
                <a:latin typeface="TH SarabunPSK" pitchFamily="34" charset="-34"/>
                <a:cs typeface="TH SarabunPSK" pitchFamily="34" charset="-34"/>
                <a:hlinkClick r:id="rId2"/>
              </a:rPr>
              <a:t>และ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พิมพ์ใบคำขอมีบัตรฯจากหน้าเว็บไซด์นั้น พร้อมทั้งติดรูปถ่าย 1 รูปและแนบมาอีก 1 รูป เพื่อติดบัตรฯ (รวม 2 รูป) และรวบรวมเอกสารหลักฐาน พร้อมส่งแบบสรุปรายชื่อผู้ขอต่อ/ขอมีบัตรพนักงานเจ้าหน้าที่ ส่งให้สำนักงานสาธารณสุขจังหวัดอ่างทอง ภายในวันที่ 28 กุมภาพันธ์ 2561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642910" y="357166"/>
            <a:ext cx="80377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จำนวนผู้จัดทำบัตร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สุขภาพจิต แยกรายอำเภอ (รายละเอียดตาม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ภาคนวก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1)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3" y="1142984"/>
          <a:ext cx="8072494" cy="4552608"/>
        </p:xfrm>
        <a:graphic>
          <a:graphicData uri="http://schemas.openxmlformats.org/drawingml/2006/table">
            <a:tbl>
              <a:tblPr/>
              <a:tblGrid>
                <a:gridCol w="654477"/>
                <a:gridCol w="1439110"/>
                <a:gridCol w="2127741"/>
                <a:gridCol w="1888659"/>
                <a:gridCol w="868635"/>
                <a:gridCol w="1093872"/>
              </a:tblGrid>
              <a:tr h="1138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ลำดับที่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อำเภอ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จำนวนหน่วยบริการ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 (รพ.+รพ.สต.) ทั้งหมด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จำนวนหน่วยบริการที่มีบุคลากรขึ้นทะเบียนทำบัตรแล้ว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ยังไม่มี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บัตร </a:t>
                      </a:r>
                      <a:r>
                        <a:rPr lang="th-TH" sz="2400" b="1" dirty="0" err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พรบ.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อยู่ระหว่าง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การจัดทำ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เมืองอ่างทอง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14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วิเศษชัยชาญ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16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12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0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โพธิ์ทอง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18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0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ป่าโมก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8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แสวงหา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8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0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ไชโย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0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สามโก้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0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16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รวม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83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48</a:t>
                      </a: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</a:t>
                      </a:r>
                      <a:endParaRPr lang="en-US" sz="28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3.3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นโยบายการดำเนินงานสุขภาพจิต ปีงบประมาณ 2561</a:t>
            </a: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ko-KR" sz="3200" b="1" dirty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lang="th-TH" altLang="ko-KR" sz="3200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	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ตัวชี้วัดที่สำคัญ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	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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ร้อยละผู้ป่วยโรคซึมเศร้าเข้าถึงบริการ (ค่าเป้าหมายร้อยละ 58)</a:t>
            </a:r>
            <a:endParaRPr kumimoji="0" lang="en-US" altLang="ko-K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	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ร้อยละผู้ป่วยโรคจิตเภท (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F20.0 – F 20.9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) เข้าถึงบริการ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ko-KR" b="1" dirty="0">
                <a:solidFill>
                  <a:srgbClr val="000099"/>
                </a:solidFill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</a:t>
            </a:r>
            <a:r>
              <a:rPr lang="th-TH" altLang="ko-KR" b="1" dirty="0" smtClean="0">
                <a:solidFill>
                  <a:srgbClr val="000099"/>
                </a:solidFill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              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(ค่าเป้าหมายร้อยละ 70)</a:t>
            </a:r>
            <a:endParaRPr kumimoji="0" lang="en-US" altLang="ko-KR" sz="12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	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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อัตราการฆ่าตัวตายสำเร็จไม่เกิน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6.3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ต่อแสนประชากร</a:t>
            </a:r>
            <a:endParaRPr kumimoji="0" lang="en-US" altLang="ko-K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	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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ร้อยละของผู้พยายามฆ่าตัวตายไม่กลับมาทำร้ายตัวเองซ้ำในระยะเวลา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1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ปี </a:t>
            </a:r>
            <a:endParaRPr kumimoji="0" lang="en-US" altLang="ko-KR" sz="12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</a:t>
            </a:r>
            <a:r>
              <a:rPr lang="th-TH" altLang="ko-KR" b="1" dirty="0">
                <a:solidFill>
                  <a:srgbClr val="000099"/>
                </a:solidFill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</a:t>
            </a:r>
            <a:r>
              <a:rPr lang="th-TH" altLang="ko-KR" b="1" dirty="0" smtClean="0">
                <a:solidFill>
                  <a:srgbClr val="000099"/>
                </a:solidFill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 	    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(ค่าเป้าหมายร้อยละ 90)</a:t>
            </a:r>
            <a:endParaRPr kumimoji="0" lang="en-US" altLang="ko-KR" sz="12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	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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ร้อยละของผู้ป่วยโรคสมาธิสั้นเข้าถึงบริการ (ค่าเป้าหมายร้อยละ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  <a:sym typeface="Wingdings" pitchFamily="2" charset="2"/>
              </a:rPr>
              <a:t> 9)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-1@mind.a-1mind-PC\Desktop\New folder (6)\frame-885893_960_72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929486" cy="328612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357422" y="2000240"/>
            <a:ext cx="445666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7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ระเบียบวาระที่ 4</a:t>
            </a:r>
          </a:p>
          <a:p>
            <a:pPr algn="ctr"/>
            <a:r>
              <a:rPr lang="th-TH" sz="4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เรื่องเพื่อพิจารณา</a:t>
            </a:r>
            <a:endParaRPr lang="en-US" sz="4800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220784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4.1 ระบบการเฝ้าระวังการฆ่าตัวตาย จ.อ่างทอง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57222" y="1137756"/>
            <a:ext cx="9715536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  <a:sym typeface="Wingdings"/>
              </a:rPr>
              <a:t> 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ปีงบประมาณ 2561 </a:t>
            </a:r>
            <a:r>
              <a:rPr lang="th-TH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ให้ความสำคัญกับผู้พยายามฆ่าตัวตาย </a:t>
            </a:r>
            <a:endParaRPr lang="th-TH" sz="3600" b="1" dirty="0" smtClean="0">
              <a:solidFill>
                <a:srgbClr val="000099"/>
              </a:solidFill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  <a:sym typeface="Wingdings"/>
              </a:rPr>
              <a:t>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การรายงานการฆ่าตัวตายตามแบบรง.506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s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ขึ้นอยู่กับ</a:t>
            </a:r>
          </a:p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         	ความสมัครใจของแต่ละจังหวัด</a:t>
            </a:r>
          </a:p>
          <a:p>
            <a:pPr>
              <a:spcBef>
                <a:spcPts val="600"/>
              </a:spcBef>
            </a:pPr>
            <a:r>
              <a:rPr lang="th-TH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  <a:sym typeface="Wingdings"/>
              </a:rPr>
              <a:t> 	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ตัวชี้วัด </a:t>
            </a:r>
            <a:r>
              <a:rPr lang="en-US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Health </a:t>
            </a:r>
            <a:r>
              <a:rPr lang="en-US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Outcome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                	อัตรา</a:t>
            </a:r>
            <a:r>
              <a:rPr lang="th-TH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การฆ่าตัวตายสำเร็จไม่เกิน</a:t>
            </a:r>
            <a:r>
              <a:rPr lang="en-US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6.3 </a:t>
            </a:r>
            <a:r>
              <a:rPr lang="th-TH" sz="36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ต่อแสน</a:t>
            </a:r>
            <a:r>
              <a:rPr lang="th-TH" sz="36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ประชากร</a:t>
            </a:r>
          </a:p>
          <a:p>
            <a:pPr>
              <a:spcBef>
                <a:spcPts val="600"/>
              </a:spcBef>
            </a:pPr>
            <a:r>
              <a:rPr lang="th-TH" sz="3600" b="1" dirty="0" smtClean="0">
                <a:latin typeface="TH SarabunPSK" pitchFamily="34" charset="-34"/>
                <a:cs typeface="TH SarabunPSK" pitchFamily="34" charset="-34"/>
                <a:sym typeface="Wingdings"/>
              </a:rPr>
              <a:t>	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	ตัวชี้วัด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Service Outcome</a:t>
            </a:r>
          </a:p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	     	ร้อย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ละของผู้พยายามฆ่าตัวตายไม่กลับมาทำร้ายตัวเอง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ซ้ำ</a:t>
            </a:r>
          </a:p>
          <a:p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        	ใน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ระยะเวลา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 1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ปี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ร้อยละ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 90)</a:t>
            </a:r>
          </a:p>
          <a:p>
            <a:endParaRPr lang="th-TH" sz="3600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571612"/>
            <a:ext cx="19736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 สูตรคำนวณ</a:t>
            </a:r>
          </a:p>
        </p:txBody>
      </p:sp>
      <p:sp>
        <p:nvSpPr>
          <p:cNvPr id="3" name="Rectangle 2"/>
          <p:cNvSpPr/>
          <p:nvPr/>
        </p:nvSpPr>
        <p:spPr>
          <a:xfrm>
            <a:off x="785786" y="2571744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ผู้พยายามฆ่าตัวตายไม่กลับมาทำร้ายตัวเองซ้ำในระยะเวลา</a:t>
            </a:r>
            <a:r>
              <a:rPr lang="en-US" sz="3200" b="1" u="sng" dirty="0">
                <a:latin typeface="TH SarabunPSK" pitchFamily="34" charset="-34"/>
                <a:cs typeface="TH SarabunPSK" pitchFamily="34" charset="-34"/>
              </a:rPr>
              <a:t> 1 </a:t>
            </a:r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X100</a:t>
            </a:r>
          </a:p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   ผู้พยายามฆ่าตัวตายที่เข้าถึงบริการ ปีงบประมาณ 2561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4414" y="351518"/>
            <a:ext cx="64294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ตัวชี้วัด  ร้อย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ละของผู้พยายามฆ่าตัวตายไม่กลับมาทำ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ร้าย   </a:t>
            </a:r>
          </a:p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         ตัวเอง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ซ้ำในระยะเวลา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1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ปี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ร้อยละ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90)</a:t>
            </a:r>
          </a:p>
        </p:txBody>
      </p:sp>
      <p:sp>
        <p:nvSpPr>
          <p:cNvPr id="27650" name="AutoShape 2"/>
          <p:cNvSpPr>
            <a:spLocks/>
          </p:cNvSpPr>
          <p:nvPr/>
        </p:nvSpPr>
        <p:spPr bwMode="auto">
          <a:xfrm>
            <a:off x="642910" y="4286256"/>
            <a:ext cx="4110045" cy="1427178"/>
          </a:xfrm>
          <a:prstGeom prst="borderCallout2">
            <a:avLst>
              <a:gd name="adj1" fmla="val 18403"/>
              <a:gd name="adj2" fmla="val 102560"/>
              <a:gd name="adj3" fmla="val 18403"/>
              <a:gd name="adj4" fmla="val 108148"/>
              <a:gd name="adj5" fmla="val -48424"/>
              <a:gd name="adj6" fmla="val 1150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ผู้พยายามฆ่าตัวตายที่เข้าถึงบริการ หมายถึง คนที่ได้รับการวินิจฉัย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X60 – X84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ซึ่งดูจาก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HDC </a:t>
            </a:r>
            <a:r>
              <a:rPr kumimoji="0" lang="th-TH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สสจ.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-1@mind.a-1mind-PC\Desktop\New folder (6)\frame-885893_960_72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929486" cy="328612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659086" y="1785926"/>
            <a:ext cx="5698996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7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ระเบียบวาระที่ 1</a:t>
            </a:r>
          </a:p>
          <a:p>
            <a:pPr algn="ctr">
              <a:spcBef>
                <a:spcPts val="1200"/>
              </a:spcBef>
            </a:pPr>
            <a:r>
              <a:rPr lang="th-TH" sz="48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เรื่องที่ประธานแจ้งที่ประชุมทราบ</a:t>
            </a:r>
            <a:endParaRPr lang="en-US" sz="4800" b="1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1000108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จาก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สถิติผู้พยายามทำร้ายตนเองมักทำร้ายตนเองซ้ำและสำเร็จ 20-30 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% 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หากได้รับการวินิจฉัยเป็นการพยายามฆ่าตัวตายรหัส 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X60-X84 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และได้รับการดูแลติดตามพิเศษ </a:t>
            </a:r>
            <a:r>
              <a:rPr lang="th-TH" sz="4800" b="1" u="sng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จะสามารถลดอัตราการฆ่าตัวตายสำเร็จได้ </a:t>
            </a:r>
            <a:endParaRPr lang="en-US" sz="4800" b="1" u="sng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793980"/>
            <a:ext cx="80010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	ทั้งนี้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โรงพยาบาลทุกแห่งต้องจัดระบบการค้นหาคัดกรอง 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Case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ที่มารับบริการแต่ละแผนกภายในโรงพยาบาล </a:t>
            </a:r>
            <a:endParaRPr lang="th-TH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40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เมื่อ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พบ 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Case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พยายามทำร้ายตนเองมาให้ลงรหัสวินิจฉัย 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๖๐ – 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X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๘๔ ในระบบ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HOSXp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พร้อมทั้งติดตามเยี่ยมบ้าน จำนวน ๓ - ๕ ครั้ง (1 สัปดาห์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1 เดือน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3 เดือน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40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6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เดือน และ 12 เดือน) เพื่อป้องกันการทำร้ายตนเองซ้ำ </a:t>
            </a:r>
            <a:endParaRPr lang="en-US" sz="36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00034" y="642918"/>
            <a:ext cx="66479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การจัดเก็บข้อมูลการฆ่าตัวตายสำเร็จ	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1901975"/>
            <a:ext cx="94298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	มติ</a:t>
            </a: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ในที่ประชุม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…………………………………………………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………………………………………………………………………………….</a:t>
            </a:r>
            <a:endParaRPr lang="en-US" sz="40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-571536" y="285728"/>
            <a:ext cx="96247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4.2  การบริหารจัดการงบประมาณจาก </a:t>
            </a:r>
            <a:r>
              <a:rPr kumimoji="0" lang="th-TH" altLang="ko-K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สปสช.</a:t>
            </a:r>
            <a:r>
              <a:rPr kumimoji="0" lang="th-TH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การดูแลผู้ป่วยโรคจิต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ko-KR" sz="3600" b="1" dirty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lang="th-TH" altLang="ko-KR" sz="3600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        </a:t>
            </a:r>
            <a:r>
              <a:rPr kumimoji="0" lang="th-TH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ที่มีภาวะอันตราย</a:t>
            </a:r>
            <a:endParaRPr kumimoji="0" lang="th-TH" altLang="ko-K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571612"/>
            <a:ext cx="857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  <a:sym typeface="Wingdings"/>
              </a:rPr>
              <a:t>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กลุ่มเป้าหมายคือผู้ป่วยโรคจิต สิทธิ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UC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รหัสโรค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F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20 – 29 ที่มีปัญหา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SMI – V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  <a:sym typeface="Wingdings"/>
              </a:rPr>
              <a:t>	 ปีงบประมาณ 2561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จังหวัดอ่างทองได้รับการจัดสรรงบประมาณการดำเนินการจัดบริการจิตเวชเรื้อรังในชุมชน จำนวน 33 ราย</a:t>
            </a: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  <a:sym typeface="Wingdings"/>
              </a:rPr>
              <a:t>	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กำหนดการ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จัดสรรเป้าหมายผู้ป่วย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IP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50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%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OP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50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ที่ป่วยเป็นโรคจิต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(F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20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29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214290"/>
            <a:ext cx="4798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งบประมาณแบ่งจ่ายเป็น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2 ส่วน ดังนี้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857232"/>
            <a:ext cx="8572560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1</a:t>
            </a:r>
            <a:r>
              <a:rPr kumimoji="0" lang="en-US" altLang="ko-K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.</a:t>
            </a:r>
            <a:r>
              <a:rPr kumimoji="0" lang="th-TH" altLang="ko-K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งบสำหรับหน่วยบริการพี่เลี้ยง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หมายถึง โรงพยาบาลจิตเวช หรือโรงพยาบาลที่มีจิตแพทย์  มีบทบาทหน้าที่ในการพัฒนาศักยภาพบุคลากรด้านวิชาการภายในจังหวัดในฐานะโรงพยาบาลแม่ข่าย ซึ่งหมายถึง โรงพยาบาลอ่างทอง จะได้รับการจัดสรรงบประมาณ 1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,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000 บาท   ต่อราย มีจำนวน 33 ราย เป็นเงิน 33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,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000 บาท</a:t>
            </a:r>
            <a:endParaRPr kumimoji="0" lang="th-TH" altLang="ko-K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3643314"/>
            <a:ext cx="8572560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en-US" sz="3200" b="1" u="sng" dirty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u="sng" dirty="0">
                <a:latin typeface="TH SarabunPSK" pitchFamily="34" charset="-34"/>
                <a:cs typeface="TH SarabunPSK" pitchFamily="34" charset="-34"/>
              </a:rPr>
              <a:t>งบสำหรับหน่วยบริการประจำ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หมายถึง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โรงพยาบาลที่จัดบริการปฐมภูมิ มีบทบาทหน้าที่ ในการเยี่ยมติดตามผู้ป่วยจิตเภทเป้าหมายที่บ้านหรือในชุมชน ซึ่งหมายถึง โรงพยาบาล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ชุมชนทุก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แห่ง จะได้รับการจัดสรรงบประมาณบริการติดตามเยี่ยม จำนวน 5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000 บาทต่อราย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072330" y="1357298"/>
            <a:ext cx="1857356" cy="13849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จัดสรรทันที่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เมื่อยืนยัน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Case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เป้าหมาย</a:t>
            </a:r>
            <a:endParaRPr kumimoji="0" lang="th-TH" altLang="ko-K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-857288" y="214290"/>
            <a:ext cx="961673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14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โดยจัดสรรและจ่ายชดเชยบริการดังนี้</a:t>
            </a:r>
            <a:endParaRPr kumimoji="0" lang="en-US" altLang="ko-K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งวดที่ 1 จัดสรรเมื่อได้รับข้อมูลจัดสรรเป้าหมายรายหน่วยบริการ คือ </a:t>
            </a:r>
            <a:endParaRPr kumimoji="0" lang="en-US" altLang="ko-K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" y="121442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- จ่ายหน่วยบริการพี่เลี้ยง 100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%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จำนวน 1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,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000บาทต่อราย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- จ่ายหน่วยบริการประจำ 50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%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จำนวน 2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,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500 บาทต่อราย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ko-KR" b="1" dirty="0">
              <a:latin typeface="TH SarabunPSK" pitchFamily="34" charset="-34"/>
              <a:ea typeface="Batang" pitchFamily="18" charset="-127"/>
              <a:cs typeface="TH SarabunPSK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928934"/>
            <a:ext cx="86439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งวดที่ 2 จ่ายเมื่อได้รับรายงานผลการดำเนินงาน คือ</a:t>
            </a:r>
            <a:endParaRPr kumimoji="0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lvl="0" indent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- จ่ายหน่วยบริการประจำ 50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%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ที่เหลือ จำนวน 2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,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500 บาทต่อราย0</a:t>
            </a:r>
            <a:endParaRPr kumimoji="0" lang="th-TH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>
            <a:off x="6715140" y="1428736"/>
            <a:ext cx="285752" cy="571504"/>
          </a:xfrm>
          <a:prstGeom prst="rightBrace">
            <a:avLst>
              <a:gd name="adj1" fmla="val 2067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785794"/>
            <a:ext cx="871543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	ทั้งนี้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กำหนดมีการควบคุมกำกับในการจัดสรรงบประมาณการจ่ายเงิน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งวดที่ 2 โดยดูจากโปรแกรม </a:t>
            </a:r>
            <a:r>
              <a:rPr lang="en-US" sz="40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caretransition</a:t>
            </a:r>
            <a:r>
              <a:rPr lang="en-US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ของโรงพยาบาลจิตเวชนครราชสีมาเท่านั้น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และจะตรวจสอบการบันทึกข้อมูลการติดตามเยี่ยมครั้งสุดท้ายก่อนจ่ายเงินงวดที่ 2 ภายในวันที่ 15 สิงหาคม 2561 </a:t>
            </a:r>
            <a:r>
              <a:rPr lang="th-TH" sz="40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และกำหนดให้มีการนำเสนอผลการดำเนินงานในการติดตามดูแลผู้ป่วยจิตเวชเรื้อรัง/การใช้จ่ายงบประมาณของแต่ละโรงพยาบาลในช่วงปลายปีงบประมาณ </a:t>
            </a:r>
            <a:endParaRPr lang="en-US" sz="3600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857232"/>
            <a:ext cx="7500990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	เป้าหมาย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การจัดสรรงบประมาณการติดตามดูแลผู้ป่วยจิตเวชเรื้อรังในชุมชน ปีงบประมาณ 2561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1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โรงพยาบาลอ่างทอง 		จำนวน 5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2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โรงพยาบาลวิเศษชัยชาญ	จำนวน 3 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3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โรงพยาบาลโพธิ์ทอง 		จำนวน 2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4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โรงพยาบาลป่าโมก		จำนวน 5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5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โรงพยาบาลแสวงหา 		จำนวน 5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6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โรงพยาบาลไชโย  		จำนวน 10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	7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. โรงพยาบาลสามโก้   		จำนวน 3 ราย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52" y="714356"/>
            <a:ext cx="88582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 	โดย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สำนักงานสาธารณสุขจังหวัดอ่างทอง ขอความ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ร่วมมือ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ผู้รับผิดชอบงานสุขภาพจิต ตรวจสอบผู้ป่วยโรคจิต รหัสโรค </a:t>
            </a:r>
            <a:r>
              <a:rPr lang="en-US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F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20 – 29 พร้อมทั้งประเมินปัญหา </a:t>
            </a:r>
            <a:r>
              <a:rPr lang="en-US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SMI – V 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เพื่อยืนยันในการเข้าร่วมโครงการการติดตามดูแลจิตเวชเรื้อรังในชุมชน ทั้งนี้หากไม่พบผู้ป่วยอาศัยอยู่ในพื้นที่ สามารถค้นหาคัดกรองผู้ป่วยโรคจิต </a:t>
            </a:r>
            <a:r>
              <a:rPr lang="en-US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F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20 – 29 ที่มีปัญหา </a:t>
            </a:r>
            <a:r>
              <a:rPr lang="en-US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SMI – V 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ในชุมชนตามจำนวนเป้าหมายที่ได้รับการจัดสรรงบประมาณ 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และส่งข้อมูลให้สำนักงานสาธารณสุขจังหวัดอ่างทอง ภายในวันที่ 9 ธันวาคม 2560 </a:t>
            </a:r>
            <a:endParaRPr lang="en-US" sz="32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-714412" y="71414"/>
            <a:ext cx="62536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ปัญหาการดำเนินงานปีงบประมาณ 2560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-104214" y="843961"/>
            <a:ext cx="5819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1.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การใช้งบประมาณโครงการของ </a:t>
            </a:r>
            <a:r>
              <a:rPr kumimoji="0" lang="th-TH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สปสช.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1204256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มติ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ในที่ประชุม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…………………………………………………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8763" y="3145224"/>
            <a:ext cx="853951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2.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จังหวัดอ่างทอง เป็นจังหวัดเดียวในเขตสุขภาพที่ 4 ที่มีการบันทึก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ข้อมูลง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โปรแกรม </a:t>
            </a:r>
            <a:r>
              <a:rPr kumimoji="0" lang="en-US" altLang="ko-K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caretransition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ต่ำที่สุด ซึ่งพบว่าอำเภอวิเศษชัยชาญ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และอำเภอสามโก้ขาดการบันทึกข้อมูล</a:t>
            </a:r>
            <a:endParaRPr kumimoji="0" lang="th-TH" altLang="ko-K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4704718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มติ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ในที่ประชุม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…………………………………………………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-1@mind.a-1mind-PC\Desktop\New folder (6)\frame-885893_960_72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929486" cy="328612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357422" y="2000240"/>
            <a:ext cx="446147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7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ระเบียบวาระที่ 2</a:t>
            </a:r>
          </a:p>
          <a:p>
            <a:pPr algn="ctr"/>
            <a:r>
              <a:rPr lang="th-TH" sz="4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รับรองรายงานการประชุม</a:t>
            </a:r>
            <a:endParaRPr lang="en-US" sz="4800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74926" y="137204"/>
            <a:ext cx="76546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4.3 การดำเนินงานสุขภาพจิตผ่านคณะกรรมการพัฒนาคุณภาพชีวิต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ko-KR" sz="3200" b="1" dirty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lang="th-TH" altLang="ko-KR" sz="3200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และระบบสุขภาพอำเภอ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1377484"/>
            <a:ext cx="821537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F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ปีงบประมาณ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2561 กรมสุขภาพจิตกำหนดให้มีการขับเคลื่อนการดำเนินงานสุขภาพจิตผ่านคณะกรรมการพัฒนาคุณภาพชีวิตระดับอำเภอ (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District Health Board : DHB,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พชอ.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)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spcBef>
                <a:spcPts val="600"/>
              </a:spcBef>
            </a:pPr>
            <a:r>
              <a:rPr lang="th-TH" dirty="0" smtClean="0"/>
              <a:t> 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ออกเป็นกฎหมายบังคับให้ทุกอำเภอต้องมีการจัดตั้งคณะกรรมการพัฒนาคุณภาพชีวิตระดับอำเภอ ประกอบด้วยผู้แทนภาครัฐ ผู้แทนภาคเอกชน และผู้แทนภาคประชาชนในอำเภอ </a:t>
            </a:r>
            <a:r>
              <a:rPr lang="th-TH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โดยมีนายอำเภอเป็นประธานกรรมการ สำนักงานสาธารณสุขอำเภอเป็น</a:t>
            </a:r>
            <a:r>
              <a:rPr lang="th-TH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เลขานุการ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อำนาจหน้าที่กำหนดแผนงานและยุทธศาสตร์ ในการพัฒนาคุณภาพชีวิตในอำเภอ และร่วมมือทุกฝ่ายดำเนินการให้เกิดการขับเคลื่อนตามแผนงานโดย</a:t>
            </a:r>
            <a:r>
              <a:rPr lang="th-TH" b="1" dirty="0" err="1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การและระดมทรัพยากรที่มีอยู่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อำเภอร่วมพัฒนาคุณภาพชีวิตของประชาชนตามสภาพปัญหาของแต่ละอำเภอ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/>
              <a:t> 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82868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	ศูนย์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สุขภาพจิตที่ 4 สนับสนุนงบประมาณเพื่อผลักดันให้มีการดูแลสุขภาพกายควบคู่กับการดูแลสุขภาพใจในระบบสุขภาพอำเภอ 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ให้เครือข่ายทุก</a:t>
            </a:r>
            <a:r>
              <a:rPr lang="th-TH" sz="3600" b="1" dirty="0" err="1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เภอๆ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ละ 10</a:t>
            </a:r>
            <a:r>
              <a:rPr lang="en-US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3600" b="1" dirty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000 บาท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 (ใช้เป็นค่าใช้จ่ายในกิจกรรม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ค่าอาหารกลางวัน/ค่าอาหารว่าง/ค่าวิทยากร) เพื่อให้เกิดการขับเคลื่อนการเนินงานสุขภาพจิตผ่านคณะกรรมการพัฒนาคุณภาพชีวิตระดับอำเภอ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6910" y="816004"/>
            <a:ext cx="886332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  <a:sym typeface="Wingdings"/>
              </a:rPr>
              <a:t> 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โดยประเมินผลโครงการ</a:t>
            </a: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จากแผนพัฒนาคุณภาพชีวิตระดับอำเภอ 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และ</a:t>
            </a:r>
            <a:r>
              <a:rPr kumimoji="0" lang="th-TH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ผลการประเมินความสุขและคุณภาพชีวิต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ในกลุ่มเป้าหมายก่อนและหลัง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เข้าร่วมโครงการ ซึ่งต้องไม่น้อยกว่าร้อยละ 70 มีผลการประเมินความสุขหลังดำเนิน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กิจกรรมอยู่ในระดับปกติหรือสูงกว่าคนทั่วไป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(ก่อนเข้าโครงการ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: pre – test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ช่วงเดือนธันวาคม 2560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และหลังเข้าโครงการ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: post – test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๓๑ พฤษภาคม ๒๕๖๑)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  <a:sym typeface="Wingdings"/>
              </a:rPr>
              <a:t> </a:t>
            </a:r>
            <a:r>
              <a:rPr kumimoji="0" lang="th-TH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  <a:sym typeface="Wingdings"/>
              </a:rPr>
              <a:t>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จำนวนผู้เข้าร่วมโครงการไม่น้อยกว่า 30 คนต่ออำเภอ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  <a:sym typeface="Wingdings"/>
              </a:rPr>
              <a:t> 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เขียนโครงการส่งศูนย์สุขภาพจิตที่ 4 ภายในวันที่ 15 ธันวาคม 2560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  <a:sym typeface="Wingdings"/>
              </a:rPr>
              <a:t> 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ดำเนินจัดกิจกรรมโครงการระหว่าง 20 ธันวาคม 2560 – 20 มกราคม 2561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พร้อมทั้งรวบรวมหลักฐานการเงินส่งให้ศูนย์สุขภาพจิต ภายใน 31 มกราคม 2561 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225581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ประเด็นการขับเคลื่อนการดำเนินงานผ่านกลไกคณะกรรมการพัฒนาคุณภาพชีวิตระดับอำเภอ จังหวัดอ่างทอง มีดังนี้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	 	1. อำเภอเมือง 	ประเด็น การอบรมผู้ปกครองเด็กที่มีปัญหา 4 กลุ่มโรคหลัก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			ในวัยเรียน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	 	2. อำเภอโพธิ์ทอง 	ประเด็น ลดปัญหาการตั้งครรภ์ซ้ำในแม่วัยรุ่น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		กิจกรรม อบรมการ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Motivation 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แม่วัยรุ่นในการฝังยาคุม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	 	3. อำเภอป่าโมก 	ประเด็น การเฝ้าระวังปัญหาการฆ่าตัวตาย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		กิจกรรม อบรมให้ความรู้ 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อส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ม.เกี่ยวกับสถานการณ์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		    		การฆ่าตัวตาย การค้นหาคัดกรอง 7 กลุ่มเสี่ยง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			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พรบ.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สุขภาพจิต บทบาท </a:t>
            </a:r>
            <a:r>
              <a:rPr kumimoji="0" 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อส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ม.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	 	4. อำเภอแสวงหา	ประเด็น การเฝ้าระวังปัญหาพัฒนาการล่าช้า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		กิจกรรม อบรมให้ความรู้ผู้ดูแลเด็กปฐมวัย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	 	5. อำเภอสามโก้  	ประเด็น การเฝ้าระวังปัญหาการฆ่าตัวตาย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                          		กิจกรรม จัดอบรมให้ความรู้แกนนำในชุมชน / คัดกรอง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2Q /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 pitchFamily="18" charset="0"/>
                <a:cs typeface="TH SarabunPSK" pitchFamily="34" charset="-34"/>
              </a:rPr>
              <a:t>   				หลักการ 3 ส.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85728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ทั้งนี้ศูนย์สุขภาพจิตที่ 4 กำหนดติดตามประเมินผลการ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ดำเนินงาน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ดังกล่าว โดยจัดเวทีแลกเปลี่ยนเรียนรู้ ให้มีการนำเสนอผลการดำเนินงานของแต่ละอำเภอในช่วง</a:t>
            </a:r>
            <a:r>
              <a:rPr lang="th-TH" sz="32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เดือนมีนาคม/พฤษภาคม 2561</a:t>
            </a:r>
            <a:endParaRPr lang="th-TH" b="1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-214346" y="1928802"/>
            <a:ext cx="6319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การเขียนโครงการ เพื่อส่งให้ศูนย์สุขภาพจิตที่ 4</a:t>
            </a:r>
            <a:endParaRPr kumimoji="0" lang="th-TH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2500306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มติ</a:t>
            </a: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ในที่ประชุม</a:t>
            </a:r>
            <a:r>
              <a:rPr lang="en-US" sz="4000" b="1" dirty="0">
                <a:latin typeface="TH SarabunPSK" pitchFamily="34" charset="-34"/>
                <a:cs typeface="TH SarabunPSK" pitchFamily="34" charset="-34"/>
              </a:rPr>
              <a:t>…………………………………………………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………………………………………………………………………………….…</a:t>
            </a:r>
          </a:p>
          <a:p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………………………………………………………………………………….…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-142908" y="129581"/>
            <a:ext cx="622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4.4  </a:t>
            </a:r>
            <a:r>
              <a:rPr kumimoji="0" lang="th-TH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การดำเนินงานวิกฤติสุขภาพจิต </a:t>
            </a:r>
            <a:r>
              <a:rPr kumimoji="0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MCATT </a:t>
            </a:r>
            <a:endParaRPr kumimoji="0" lang="en-US" altLang="ko-K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6611" y="714356"/>
            <a:ext cx="873514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สสจ.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อ่างทองจะได้ทบทวนคำสั่งแต่งตั้งคณะกรรมการทีมช่วยเหลือเยียวยาจิตใจ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ผู้ประสบภาวะวิกฤต 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MCATT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) ระดับอำเภอ และขอความร่วมมือเครือข่ายสุขภาพอำเภอ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ทุกแห่ง ส่งรายชื่อคณะทำงานทีม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MCATT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ระดับอำเภอ ให้สำนักงานสาธารณสุขจังหวัด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อ่างทอง ภายในวันที่ 20 พฤศจิกายน 2560 เพื่อจะได้ดำเนินการทบทวนคำสั่งแต่งตั้ง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ระดับจังหวัดต่อไป</a:t>
            </a:r>
            <a:endParaRPr kumimoji="0" lang="th-TH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2910" y="3137556"/>
          <a:ext cx="8001055" cy="3291840"/>
        </p:xfrm>
        <a:graphic>
          <a:graphicData uri="http://schemas.openxmlformats.org/drawingml/2006/table">
            <a:tbl>
              <a:tblPr/>
              <a:tblGrid>
                <a:gridCol w="1109520"/>
                <a:gridCol w="1770570"/>
                <a:gridCol w="1566382"/>
                <a:gridCol w="1078752"/>
                <a:gridCol w="1252174"/>
                <a:gridCol w="122365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ลำดับที่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อำเภอ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จัดส่งแล้ว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ยังไม้ได้ส่ง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คำสั่ง 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MCATT </a:t>
                      </a:r>
                      <a:r>
                        <a:rPr lang="th-TH" sz="24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ระดับจังหวัด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ประธาน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b="1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เลขานุการ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เมืองอ่างทอง</a:t>
                      </a:r>
                      <a:endParaRPr lang="en-US" sz="180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วิเศษชัยชาญ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โพธิ์ทอง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ป่าโมก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แสวงหา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ไชโย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สามโก้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spc="-3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  <a:sym typeface="Wingdings"/>
                        </a:rPr>
                        <a:t></a:t>
                      </a:r>
                      <a:endParaRPr lang="en-US" sz="180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h-TH" sz="2400" spc="-30" dirty="0">
                        <a:solidFill>
                          <a:srgbClr val="000000"/>
                        </a:solidFill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76" y="353777"/>
            <a:ext cx="35637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4.5 การดำเนินงาน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OSCC </a:t>
            </a:r>
            <a:endParaRPr lang="th-TH" sz="3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314" y="1101756"/>
            <a:ext cx="89297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	 สำนักงาน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ปลัดกระทรวงสาธารณสุข สนับสนุนงบประมาณ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ให้แก่ สำนักงาน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สาธารณสุขจังหวัดทุกจังหวัด เพื่อคัดเลือกบุคลากรผู้ปฏิบัติงานศูนย์พึ่งได้ในโรงพยาบาลชุมชน จังหวัดละ 2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คน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เข้าร่วมอบรม </a:t>
            </a:r>
            <a:r>
              <a:rPr lang="th-TH" sz="3200" b="1" i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“หลักสูตรการปรึกษาเพื่อฟื้นฟูอำนาจและศักยภาพแนวสตรีนิยม”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โดยมุ่งหวังที่จะส่งเสริมศักยภาพให้คนทำงานด้านนี้มีองค์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ความรู้แนว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ทางการทำงานและทักษะแนวใหม่เพื่อฟื้นฟูอำนาจและศักยภาพ และเยียวยาผู้ประสบความรุนแรง โดยผนวกวิธีการดูแลสุขภาพ วิธีการลดความเครียด และภาวะหมดไฟของคนทำงาน รวมอยู่ในหลักสูตรนี้ด้วย 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โดย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มีการอบรม 7 รุ่นๆละ 7 วัน ซึ่งมีค่าใช้จ่ายคนละ 13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000 บาท โดยกำหนดผู้เข้าอบรมจำนวนรุ่นละ 22-24 คน  โดยจัดอบรมที่ศูนย์ผู้หญิงเพื่อสันติภาพและความรุนแรง(ศูนย์บ้านดิน) บ้านใหม่ ตำบลสันโป่ง อำเภอแม่ริน จังหวัดเชียงใหม่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908" y="675388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กำหนดการอบรม“หลักสูตรการปรึกษาเพื่อฟื้นฟูอำนาจและศักยภาพแนวสตรีนิยม”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1	4 -10 	กุมภาพันธ์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2	11 -17 	มีนาคม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3	3 – 9  	มิถุนายน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4	20 -26 	มิถุนายน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5	24 -30 	กรกฎาคม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6	10 -16  สิงหาคม  2561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รุ่นที่ 7	25 -31 	สิงหาคม 2561</a:t>
            </a:r>
            <a:endParaRPr kumimoji="0" lang="th-TH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908" y="463333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การเข้าอบรม“หลักสูตรการปรึกษาเพื่อฟื้นฟูอำนาจและศักยภาพแนวสตรีนิยม”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</a:t>
            </a: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ปีงบประมาณ 2560 		1.รพ.ป่าโมก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					2.รพ.โพธิ์ทอง	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lang="th-TH" altLang="ko-KR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lang="th-TH" altLang="ko-KR" b="1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ปีงบประมาณ 2561 		1.รพ.....................................</a:t>
            </a: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........................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					2.รพ...........................................................	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lang="th-TH" altLang="ko-KR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lang="th-TH" altLang="ko-KR" dirty="0" smtClean="0"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</a:t>
            </a: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ปีงบประมาณ 2562 		1.รพ.....................................</a:t>
            </a:r>
            <a:r>
              <a:rPr kumimoji="0" lang="en-US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........................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562350" algn="l"/>
              </a:tabLst>
            </a:pPr>
            <a:r>
              <a:rPr kumimoji="0" lang="th-TH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							2.รพ...........................................................	</a:t>
            </a:r>
            <a:endParaRPr kumimoji="0" lang="th-TH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-1@mind.a-1mind-PC\Desktop\New folder (6)\frame-885893_960_72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929486" cy="328612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357422" y="2000240"/>
            <a:ext cx="445666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7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ระเบียบวาระที่ 5</a:t>
            </a:r>
          </a:p>
          <a:p>
            <a:pPr algn="ctr"/>
            <a:r>
              <a:rPr lang="th-TH" sz="4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เรื่อ</a:t>
            </a:r>
            <a:r>
              <a:rPr lang="th-TH" sz="48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งอื่นๆ</a:t>
            </a:r>
            <a:endParaRPr lang="en-US" sz="4800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-1@mind.a-1mind-PC\Desktop\New folder (6)\frame-885893_960_72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6929486" cy="328612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357422" y="2000240"/>
            <a:ext cx="445666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72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ระเบียบวาระที่ 3</a:t>
            </a:r>
          </a:p>
          <a:p>
            <a:pPr algn="ctr"/>
            <a:r>
              <a:rPr lang="th-TH" sz="4800" b="1" dirty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เรื่องเสนอเพื่อทราบ</a:t>
            </a:r>
            <a:endParaRPr lang="en-US" sz="4800" dirty="0">
              <a:solidFill>
                <a:srgbClr val="7030A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88877"/>
            <a:ext cx="80618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3.1 สถานการณ์ผู้ป่วยจิตเวช จังหวัดอ่างทอง(โรคซึมเศร้า โรคจิต ฆ่าตัวตาย)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3.1.1 การเข้าถึงบริการผู้ป่วยโรคซึมเศร้า </a:t>
            </a:r>
            <a:endParaRPr kumimoji="0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1240681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ตารางที่ 1  ร้อยละผู้ป่วยโรคซึมเศร้าเข้าถึงบริการ (ไม่น้อยกว่าร้อยละ 43)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              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แยก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รายอำเภอ จังหวัดอ่างทอง ปีงบประมาณ 2560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2214554"/>
          <a:ext cx="8143932" cy="3605221"/>
        </p:xfrm>
        <a:graphic>
          <a:graphicData uri="http://schemas.openxmlformats.org/drawingml/2006/table">
            <a:tbl>
              <a:tblPr/>
              <a:tblGrid>
                <a:gridCol w="1243077"/>
                <a:gridCol w="1793583"/>
                <a:gridCol w="1687033"/>
                <a:gridCol w="1825548"/>
                <a:gridCol w="1594691"/>
              </a:tblGrid>
              <a:tr h="1166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อำเภอ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ประชากรอายุ </a:t>
                      </a:r>
                      <a:endParaRPr lang="en-US" sz="2000" b="1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15 ปีขึ้นไป</a:t>
                      </a:r>
                      <a:endParaRPr lang="en-US" sz="2000" b="1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คาดประมาณการความชุก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จำนวน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ผู้ป่วยโรค</a:t>
                      </a:r>
                      <a:r>
                        <a:rPr lang="th-TH" sz="2000" b="1" dirty="0" smtClean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ซึมเศร้า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เข้าถึง</a:t>
                      </a:r>
                      <a:r>
                        <a:rPr lang="th-TH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บริการ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อัตราผู้ป่วยโรคซึมเศร้า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เข้าถึงบริการ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เมือง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46370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1113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854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76.7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วิเศษชัยชาญ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56869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1365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685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50.2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โพธิ์ทอง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45926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1102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1072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97.3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ป่าโมก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24218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581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1121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192.9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แสวงหา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29166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700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754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107.7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ไชโย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19434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466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1074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230.5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สามโก้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15977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383</a:t>
                      </a:r>
                      <a:endParaRPr lang="en-US" sz="2000" b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237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61.9</a:t>
                      </a:r>
                      <a:endParaRPr lang="en-US" sz="2000" b="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0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รวม</a:t>
                      </a:r>
                      <a:endParaRPr lang="en-US" sz="2000" b="1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237960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5710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5797</a:t>
                      </a:r>
                      <a:endParaRPr lang="en-US" sz="2000" b="1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101.5</a:t>
                      </a:r>
                      <a:endParaRPr lang="en-US" sz="2000" b="1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0034" y="6110607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แหล่งที่มา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โปรแกรมการเข้าถึงบริการโรคซึมเศร้า รพ.พระศรีมหาโพธิ์ ณ วันที่ 30 กันยายน 2560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Chart 9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857364"/>
            <a:ext cx="764386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13456" y="1428736"/>
            <a:ext cx="2416196" cy="4616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ค่าเป้าหมาย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&gt;</a:t>
            </a: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ร้อยละ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43</a:t>
            </a:r>
            <a:endParaRPr kumimoji="0" lang="th-TH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14692" y="357166"/>
            <a:ext cx="7814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แผนภูมิที่ 1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ร้อยละผู้ป่วยโรคซึมเศร้าเข้าถึงบริการ (ไม่น้อยกว่าร้อยละ 43)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        แยกรายอำเภอ จังหวัดอ่างทอง ปีงบประมาณ 2560 </a:t>
            </a:r>
            <a:endParaRPr kumimoji="0" lang="th-TH" altLang="ko-K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14290"/>
            <a:ext cx="5113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3.1.2 การเข้าถึงบริการผู้ป่วยโรคจิต</a:t>
            </a:r>
            <a:endParaRPr kumimoji="0" lang="th-TH" altLang="ko-KR" sz="5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38093" y="900997"/>
            <a:ext cx="75344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ตารางที่ 2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ร้อยละผู้ป่วยโรคจิตเข้าถึงบริการ (ไม่น้อยกว่าร้อยละ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65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)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       แยกรายอำเภอ จังหวัดอ่างทอง ปีงบประมาณ 2560</a:t>
            </a: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2000240"/>
          <a:ext cx="7858180" cy="4023360"/>
        </p:xfrm>
        <a:graphic>
          <a:graphicData uri="http://schemas.openxmlformats.org/drawingml/2006/table">
            <a:tbl>
              <a:tblPr/>
              <a:tblGrid>
                <a:gridCol w="1160490"/>
                <a:gridCol w="1674422"/>
                <a:gridCol w="1574952"/>
                <a:gridCol w="1624687"/>
                <a:gridCol w="1823629"/>
              </a:tblGrid>
              <a:tr h="561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อำเภอ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ประชากรอายุ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15 ปีขึ้นไป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คาดประมาณการความชุก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จำนวนผู้ป่วย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โรคจิตเข้าถึงบริการ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อัตราการเข้าถึงบริการผู้ป่วยโรคจิต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เมือง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46370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371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418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112.7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วิเศษชัยชาญ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56869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455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176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38.7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โพธิ์ทอง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45926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367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162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44.1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ป่าโมก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24218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194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95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49.0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แสวงหา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29166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233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51.0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ไชโย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19434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155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157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101.0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สามโก้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15977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128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32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25.0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รวม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237960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1,904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1159</a:t>
                      </a:r>
                      <a:endParaRPr lang="en-US" sz="240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Batang"/>
                          <a:cs typeface="TH SarabunPSK" pitchFamily="34" charset="-34"/>
                        </a:rPr>
                        <a:t>60.9</a:t>
                      </a:r>
                      <a:endParaRPr lang="en-US" sz="2400" dirty="0">
                        <a:latin typeface="TH SarabunPSK" pitchFamily="34" charset="-34"/>
                        <a:ea typeface="Batang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080778" y="6143644"/>
            <a:ext cx="67060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แหล่งที่มา </a:t>
            </a:r>
            <a:r>
              <a:rPr kumimoji="0" lang="en-US" altLang="ko-K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:data center</a:t>
            </a:r>
            <a:r>
              <a:rPr kumimoji="0" lang="th-TH" altLang="ko-KR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สสจ.อ่างทอง ณ วันที่ 30 กันยายน 2560</a:t>
            </a:r>
            <a:endParaRPr kumimoji="0" lang="th-TH" altLang="ko-KR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28662" y="260315"/>
            <a:ext cx="733726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แผนภูมิที่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2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ร้อยละผู้ป่วยโรคจิตเข้าถึงบริการ (ไม่น้อยกว่าร้อยละ </a:t>
            </a:r>
            <a:r>
              <a:rPr kumimoji="0" lang="en-US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65</a:t>
            </a: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)</a:t>
            </a:r>
            <a:endParaRPr kumimoji="0" lang="en-US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         แยกรายอำเภอ จังหวัดอ่างทอง ปีงบประมาณ 2560</a:t>
            </a:r>
            <a:endParaRPr kumimoji="0" lang="th-TH" altLang="ko-K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098" name="Chart 17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42968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99" name="AutoShape 3"/>
          <p:cNvCxnSpPr>
            <a:cxnSpLocks noChangeShapeType="1"/>
          </p:cNvCxnSpPr>
          <p:nvPr/>
        </p:nvCxnSpPr>
        <p:spPr bwMode="auto">
          <a:xfrm flipV="1">
            <a:off x="1071538" y="2786058"/>
            <a:ext cx="7572428" cy="7938"/>
          </a:xfrm>
          <a:prstGeom prst="straightConnector1">
            <a:avLst/>
          </a:prstGeom>
          <a:noFill/>
          <a:ln w="6350">
            <a:solidFill>
              <a:srgbClr val="000000"/>
            </a:solidFill>
            <a:prstDash val="lgDash"/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285728"/>
            <a:ext cx="75793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3.1.3 สถานการณ์การฆ่าตัวตายของคนจังหวัดอ่างทอง ปีงบประมาณ 2560</a:t>
            </a:r>
            <a:endParaRPr kumimoji="0" lang="th-TH" altLang="ko-K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pic>
        <p:nvPicPr>
          <p:cNvPr id="3074" name="Chart 2"/>
          <p:cNvPicPr>
            <a:picLocks noChangeArrowheads="1"/>
          </p:cNvPicPr>
          <p:nvPr/>
        </p:nvPicPr>
        <p:blipFill>
          <a:blip r:embed="rId2"/>
          <a:srcRect b="-281"/>
          <a:stretch>
            <a:fillRect/>
          </a:stretch>
        </p:blipFill>
        <p:spPr bwMode="auto">
          <a:xfrm>
            <a:off x="785786" y="1912946"/>
            <a:ext cx="7358114" cy="45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285720" y="3127392"/>
            <a:ext cx="3000396" cy="2071702"/>
          </a:xfrm>
          <a:prstGeom prst="rightArrowCallout">
            <a:avLst>
              <a:gd name="adj1" fmla="val 15902"/>
              <a:gd name="adj2" fmla="val 15406"/>
              <a:gd name="adj3" fmla="val 21978"/>
              <a:gd name="adj4" fmla="val 7911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ปัญหาด้านสุขภาพ สุขภาพจิต ซึมเศร้า โรคเรื้อรัง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จำนวน 10 คน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 โรคจิต / ซึมเศร้า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6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 โรคเรื้อรัง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DM/CA/HIV 3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 ติดสุรา/</a:t>
            </a:r>
            <a:r>
              <a:rPr kumimoji="0" lang="th-TH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ยาเสพติด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1 คน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072198" y="3127392"/>
            <a:ext cx="2857520" cy="2143140"/>
          </a:xfrm>
          <a:prstGeom prst="leftArrowCallout">
            <a:avLst>
              <a:gd name="adj1" fmla="val 18428"/>
              <a:gd name="adj2" fmla="val 10826"/>
              <a:gd name="adj3" fmla="val 22573"/>
              <a:gd name="adj4" fmla="val 861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ปัญหาความสัมพันธ์ของคน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ในครอบครัว/</a:t>
            </a:r>
            <a:r>
              <a:rPr kumimoji="0" lang="th-TH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คใกล้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ชิด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จำนวน 8 คน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ปัญหาความน้อยใจ ถูกดุด่า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th-TH" sz="2000" dirty="0">
                <a:solidFill>
                  <a:srgbClr val="000000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ตำหนิ 3 คน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  ทะเลาะกับคนใกล้ชิด 4 คน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-  ผิดหวังความรัก หึงหวง  1 คน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286116" y="3984648"/>
            <a:ext cx="1284289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ร้อยละ 50</a:t>
            </a: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000628" y="3127392"/>
            <a:ext cx="128619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ร้อยละ 40</a:t>
            </a:r>
            <a:endParaRPr kumimoji="0" lang="th-TH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786182" y="2825768"/>
            <a:ext cx="106997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ร้อยละ 10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286116" y="1698632"/>
            <a:ext cx="1714512" cy="1214446"/>
          </a:xfrm>
          <a:prstGeom prst="downArrowCallout">
            <a:avLst>
              <a:gd name="adj1" fmla="val 21900"/>
              <a:gd name="adj2" fmla="val 25594"/>
              <a:gd name="adj3" fmla="val 19384"/>
              <a:gd name="adj4" fmla="val 6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ไม่ทราบสาเหตุที่ชัดเจน จำนวน 2 คน</a:t>
            </a:r>
            <a:endParaRPr kumimoji="0" 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71472" y="1000108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ko-K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Batang" pitchFamily="18" charset="-127"/>
                <a:cs typeface="TH SarabunPSK" pitchFamily="34" charset="-34"/>
              </a:rPr>
              <a:t>สาเหตุการฆ่าตัวตาย</a:t>
            </a:r>
            <a:endParaRPr kumimoji="0" lang="th-TH" altLang="ko-K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1561</Words>
  <Application>Microsoft Office PowerPoint</Application>
  <PresentationFormat>On-screen Show (4:3)</PresentationFormat>
  <Paragraphs>448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a-1@mind</dc:creator>
  <cp:lastModifiedBy>a-1@mind</cp:lastModifiedBy>
  <cp:revision>117</cp:revision>
  <dcterms:created xsi:type="dcterms:W3CDTF">2017-12-05T13:24:18Z</dcterms:created>
  <dcterms:modified xsi:type="dcterms:W3CDTF">2017-12-06T05:02:27Z</dcterms:modified>
</cp:coreProperties>
</file>