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15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63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5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65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38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17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19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6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231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37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598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948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897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943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553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882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658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408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149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765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6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866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1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578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885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0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4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3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9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8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1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8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90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815F-8BFE-4434-BF87-FA75A4625A19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09/06/64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3C20-70C3-4A5A-83A0-702772559D5B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Users\Administrator\Desktop\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61" y="228600"/>
            <a:ext cx="9160561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3024336"/>
          </a:xfrm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rgbClr val="660033"/>
                </a:solidFill>
                <a:latin typeface="IrisUPC" pitchFamily="34" charset="-34"/>
                <a:cs typeface="IrisUPC" pitchFamily="34" charset="-34"/>
              </a:rPr>
              <a:t>สรุปการจัดสรรเงินกันเขต (</a:t>
            </a:r>
            <a:r>
              <a:rPr lang="en-US" sz="4800" b="1" dirty="0">
                <a:solidFill>
                  <a:srgbClr val="660033"/>
                </a:solidFill>
                <a:latin typeface="IrisUPC" pitchFamily="34" charset="-34"/>
                <a:cs typeface="IrisUPC" pitchFamily="34" charset="-34"/>
              </a:rPr>
              <a:t>15%</a:t>
            </a:r>
            <a:r>
              <a:rPr lang="th-TH" sz="4800" b="1" dirty="0">
                <a:solidFill>
                  <a:srgbClr val="660033"/>
                </a:solidFill>
                <a:latin typeface="IrisUPC" pitchFamily="34" charset="-34"/>
                <a:cs typeface="IrisUPC" pitchFamily="34" charset="-34"/>
              </a:rPr>
              <a:t>)</a:t>
            </a:r>
            <a:br>
              <a:rPr lang="en-US" sz="4800" b="1" dirty="0">
                <a:solidFill>
                  <a:srgbClr val="660033"/>
                </a:solidFill>
                <a:latin typeface="IrisUPC" pitchFamily="34" charset="-34"/>
                <a:cs typeface="IrisUPC" pitchFamily="34" charset="-34"/>
              </a:rPr>
            </a:br>
            <a:r>
              <a:rPr lang="th-TH" sz="4800" b="1" dirty="0">
                <a:solidFill>
                  <a:srgbClr val="660033"/>
                </a:solidFill>
                <a:latin typeface="IrisUPC" pitchFamily="34" charset="-34"/>
                <a:cs typeface="IrisUPC" pitchFamily="34" charset="-34"/>
              </a:rPr>
              <a:t>ปีงบประมาณ 2564</a:t>
            </a:r>
            <a:br>
              <a:rPr lang="th-TH" sz="4800" b="1" dirty="0">
                <a:solidFill>
                  <a:srgbClr val="660033"/>
                </a:solidFill>
                <a:latin typeface="IrisUPC" pitchFamily="34" charset="-34"/>
                <a:cs typeface="IrisUPC" pitchFamily="34" charset="-34"/>
              </a:rPr>
            </a:br>
            <a:r>
              <a:rPr lang="th-TH" sz="4800" b="1" dirty="0">
                <a:solidFill>
                  <a:srgbClr val="660033"/>
                </a:solidFill>
                <a:latin typeface="IrisUPC" pitchFamily="34" charset="-34"/>
                <a:cs typeface="IrisUPC" pitchFamily="34" charset="-34"/>
              </a:rPr>
              <a:t>จำนวนเงิน  34,746,639.30  บาท </a:t>
            </a:r>
            <a:br>
              <a:rPr lang="th-TH" sz="4800" b="1" dirty="0">
                <a:solidFill>
                  <a:srgbClr val="660033"/>
                </a:solidFill>
                <a:latin typeface="IrisUPC" pitchFamily="34" charset="-34"/>
                <a:cs typeface="IrisUPC" pitchFamily="34" charset="-34"/>
              </a:rPr>
            </a:br>
            <a:endParaRPr lang="en-US" sz="4800" b="1" dirty="0">
              <a:solidFill>
                <a:srgbClr val="660033"/>
              </a:solidFill>
              <a:latin typeface="IrisUPC" pitchFamily="34" charset="-34"/>
              <a:cs typeface="Iris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797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915400" cy="868362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จัดสรรให้ รพศ.,</a:t>
            </a:r>
            <a:r>
              <a:rPr lang="th-TH" sz="3600" b="1" dirty="0" err="1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รพท</a:t>
            </a:r>
            <a:r>
              <a:rPr lang="th-TH" sz="36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. เพื่อลดหนี้ </a:t>
            </a:r>
            <a:r>
              <a:rPr lang="en-US" sz="32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OP Refer</a:t>
            </a:r>
            <a:r>
              <a:rPr lang="en-US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36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ปี 2564 </a:t>
            </a:r>
            <a:br>
              <a:rPr lang="th-TH" sz="3600" b="1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</a:br>
            <a:endParaRPr lang="en-US" sz="3600" b="1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90377"/>
              </p:ext>
            </p:extLst>
          </p:nvPr>
        </p:nvGraphicFramePr>
        <p:xfrm>
          <a:off x="152400" y="1219200"/>
          <a:ext cx="8763000" cy="5171817"/>
        </p:xfrm>
        <a:graphic>
          <a:graphicData uri="http://schemas.openxmlformats.org/drawingml/2006/table">
            <a:tbl>
              <a:tblPr/>
              <a:tblGrid>
                <a:gridCol w="107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ลำดับ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จังหวัด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จำนวน (บาท)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โรงพยาบาลพระนั่งเกล้า(รพศ.)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2,000,000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2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โรงพยาบาลปทุมธานี(รพท.)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2,000,000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9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3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โรงพยาบาลพระนครศรีอยุธยา(รพศ.)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2,000,000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4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โรงพยาบาลพระนารายณ์(รพท.)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6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5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โรงพยาบาลบ้านหมี่(รพท.)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6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โรงพยาบาลสระบุรี(รพศ.)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7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โรงพยาบาลพระพุทธบาท(รพท.)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6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8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โรงพยาบาลนครนายก(</a:t>
                      </a:r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รพท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3,000,000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9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โรงพยาบาลสิงห์บุรี(รพท.)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3,000,000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โรงพยาบาลอ่างทอง(รพท.)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3,000,000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11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โรงพยาบาลอินทร์บุรี(รพท.)       </a:t>
                      </a:r>
                    </a:p>
                  </a:txBody>
                  <a:tcPr marL="8305" marR="8305" marT="8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36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รวม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20,000,000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5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D:\Users\Administrator\Desktop\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61" y="228600"/>
            <a:ext cx="9160561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079889"/>
              </p:ext>
            </p:extLst>
          </p:nvPr>
        </p:nvGraphicFramePr>
        <p:xfrm>
          <a:off x="609600" y="1235536"/>
          <a:ext cx="8229599" cy="5317664"/>
        </p:xfrm>
        <a:graphic>
          <a:graphicData uri="http://schemas.openxmlformats.org/drawingml/2006/table">
            <a:tbl>
              <a:tblPr/>
              <a:tblGrid>
                <a:gridCol w="656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392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</a:p>
                  </a:txBody>
                  <a:tcPr marL="8504" marR="8504" marT="8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หน่วยบริการ</a:t>
                      </a:r>
                    </a:p>
                  </a:txBody>
                  <a:tcPr marL="8504" marR="8504" marT="8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 marL="8504" marR="8504" marT="8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ประเมินว่าจะเกิดภาวะวิกฤติระดับ</a:t>
                      </a:r>
                    </a:p>
                  </a:txBody>
                  <a:tcPr marL="8504" marR="8504" marT="8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จำนวนเงินที่ขอรับการสนับสนุน (บาท)</a:t>
                      </a:r>
                    </a:p>
                  </a:txBody>
                  <a:tcPr marL="8504" marR="8504" marT="8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รพ.พระนั่งเกล้า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400,000,000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รพ.คลองหลวง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6,000,000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รพ.หนองเสือ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3,000,000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รพ.เสนา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28,000,000 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รพ.มหาราช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3,500,000 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รพ.แสวงหา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5,000,000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รพ.ชัยบาดาล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5,000,000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รพ.ลำสนธิ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1,400,000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 อินทร์บุรี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4,500,000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รพ.พรหมบุรี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2,000,000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รพ.พระพุทธบาท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10,000,000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รพ.เสาไห้ฯ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6,000,000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รพ.นครนายก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10,000,000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รพ.องครักษ์ 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3,978,786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1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488,378,786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182219" y="457200"/>
            <a:ext cx="8763000" cy="838200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เติมเงินเพื่อแก้ปัญหาภาวะวิกฤติการเงิน ของโรงพยาบาล</a:t>
            </a:r>
            <a:endParaRPr lang="en-US" sz="3200" b="1" dirty="0">
              <a:solidFill>
                <a:srgbClr val="008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2980637"/>
      </p:ext>
    </p:extLst>
  </p:cSld>
  <p:clrMapOvr>
    <a:masterClrMapping/>
  </p:clrMapOvr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271</Words>
  <Application>Microsoft Office PowerPoint</Application>
  <PresentationFormat>นำเสนอทางหน้าจอ (4:3)</PresentationFormat>
  <Paragraphs>118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4" baseType="lpstr">
      <vt:lpstr>Angsana New</vt:lpstr>
      <vt:lpstr>Arial</vt:lpstr>
      <vt:lpstr>Calibri</vt:lpstr>
      <vt:lpstr>Cordia New</vt:lpstr>
      <vt:lpstr>EucrosiaUPC</vt:lpstr>
      <vt:lpstr>FreesiaUPC</vt:lpstr>
      <vt:lpstr>IrisUPC</vt:lpstr>
      <vt:lpstr>TH SarabunPSK</vt:lpstr>
      <vt:lpstr>1_ชุดรูปแบบของ Office</vt:lpstr>
      <vt:lpstr>ชุดรูปแบบของ Office</vt:lpstr>
      <vt:lpstr>2_ชุดรูปแบบของ Office</vt:lpstr>
      <vt:lpstr>สรุปการจัดสรรเงินกันเขต (15%) ปีงบประมาณ 2564 จำนวนเงิน  34,746,639.30  บาท  </vt:lpstr>
      <vt:lpstr>จัดสรรให้ รพศ.,รพท. เพื่อลดหนี้ OP Refer ปี 2564  </vt:lpstr>
      <vt:lpstr>เติมเงินเพื่อแก้ปัญหาภาวะวิกฤติการเงิน ของโรงพยาบาล</vt:lpstr>
    </vt:vector>
  </TitlesOfParts>
  <Company>Office Black Edition - tum0r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สรุปการจัดสรรเงินกันเขต (15%) ปีงบประมาณ 2564 จำนวนเงิน  34,746,639.30  บาท</dc:title>
  <dc:creator>pom</dc:creator>
  <cp:lastModifiedBy>Windows10</cp:lastModifiedBy>
  <cp:revision>2</cp:revision>
  <dcterms:created xsi:type="dcterms:W3CDTF">2021-06-08T07:42:42Z</dcterms:created>
  <dcterms:modified xsi:type="dcterms:W3CDTF">2021-06-09T07:32:16Z</dcterms:modified>
</cp:coreProperties>
</file>