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0" r:id="rId2"/>
    <p:sldId id="367" r:id="rId3"/>
    <p:sldId id="363" r:id="rId4"/>
    <p:sldId id="370" r:id="rId5"/>
    <p:sldId id="369" r:id="rId6"/>
    <p:sldId id="368" r:id="rId7"/>
    <p:sldId id="364" r:id="rId8"/>
    <p:sldId id="371" r:id="rId9"/>
    <p:sldId id="375" r:id="rId10"/>
    <p:sldId id="376" r:id="rId11"/>
    <p:sldId id="377" r:id="rId12"/>
    <p:sldId id="378" r:id="rId13"/>
    <p:sldId id="381" r:id="rId14"/>
    <p:sldId id="379" r:id="rId15"/>
    <p:sldId id="380" r:id="rId16"/>
    <p:sldId id="366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6" r:id="rId32"/>
    <p:sldId id="307" r:id="rId33"/>
    <p:sldId id="310" r:id="rId34"/>
    <p:sldId id="313" r:id="rId35"/>
    <p:sldId id="314" r:id="rId36"/>
    <p:sldId id="316" r:id="rId37"/>
    <p:sldId id="317" r:id="rId38"/>
    <p:sldId id="318" r:id="rId39"/>
    <p:sldId id="319" r:id="rId40"/>
    <p:sldId id="320" r:id="rId41"/>
    <p:sldId id="322" r:id="rId42"/>
    <p:sldId id="323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258" r:id="rId52"/>
    <p:sldId id="355" r:id="rId53"/>
    <p:sldId id="356" r:id="rId54"/>
    <p:sldId id="357" r:id="rId55"/>
    <p:sldId id="360" r:id="rId56"/>
    <p:sldId id="362" r:id="rId57"/>
    <p:sldId id="272" r:id="rId58"/>
  </p:sldIdLst>
  <p:sldSz cx="9144000" cy="5143500" type="screen16x9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14" y="-14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5794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5" y="0"/>
            <a:ext cx="2945862" cy="495794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AF7BCAFC-62C8-442C-B94F-55B8606E27C7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862" cy="495794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5" y="9429305"/>
            <a:ext cx="2945862" cy="495794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1AC57C85-F532-4D71-9755-2C4500D8B71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8351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6522B40-DB45-4D15-ADEC-3DBDC2A12C17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B7A428B-DB14-45AD-A975-4EC876699B5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605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9D3317-304B-4232-AA35-6C02681E7928}" type="slidenum">
              <a:rPr lang="th-TH" altLang="th-TH" smtClean="0"/>
              <a:pPr/>
              <a:t>23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0CC877-2835-4EFB-9CB8-F575157CAED5}" type="slidenum">
              <a:rPr lang="th-TH" altLang="th-TH" smtClean="0"/>
              <a:pPr/>
              <a:t>43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936C3F-608D-4E9D-B99E-540A7BAE1CE6}" type="slidenum">
              <a:rPr lang="th-TH" altLang="th-TH" smtClean="0"/>
              <a:pPr/>
              <a:t>44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9F1224-2878-4234-9470-4897742AB989}" type="slidenum">
              <a:rPr lang="th-TH" altLang="th-TH" smtClean="0"/>
              <a:pPr/>
              <a:t>45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BC5601-FEC6-471C-B2C3-2DEB31A04B4C}" type="slidenum">
              <a:rPr lang="th-TH" altLang="th-TH" smtClean="0"/>
              <a:pPr/>
              <a:t>47</a:t>
            </a:fld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5409-4882-4F19-8645-AA00D8A64C74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8859-66E3-4FE8-B53D-B1B27B35C45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package" Target="../embeddings/__________Microsoft_Office_PowerPoint1.pptx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Microsoft_Office_Word2.docx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44429"/>
            <a:ext cx="1285884" cy="1227628"/>
          </a:xfrm>
          <a:prstGeom prst="rect">
            <a:avLst/>
          </a:prstGeom>
          <a:noFill/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214810" y="4714890"/>
            <a:ext cx="4714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altLang="ko-KR" sz="2000" b="1" dirty="0" smtClean="0"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สำนักงานหลักประกันสุขภาพแห่งชาติ เขต ๔ สระบุรี</a:t>
            </a:r>
            <a:endParaRPr lang="en-US" altLang="ko-KR" sz="2000" b="1" dirty="0" smtClean="0">
              <a:latin typeface="TH SarabunPSK" panose="020B0500040200020003" pitchFamily="34" charset="-34"/>
              <a:ea typeface="맑은 고딕" pitchFamily="50" charset="-127"/>
              <a:cs typeface="TH SarabunPSK" panose="020B0500040200020003" pitchFamily="34" charset="-34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143372" y="4324667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ของพระราชบัญญัติหลักประกันสุขภาพแห่งชาติ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맑은 고딕" pitchFamily="50" charset="-127"/>
              <a:cs typeface="TH SarabunPSK" panose="020B0500040200020003" pitchFamily="34" charset="-34"/>
            </a:endParaRPr>
          </a:p>
        </p:txBody>
      </p:sp>
      <p:pic>
        <p:nvPicPr>
          <p:cNvPr id="11" name="Picture 10" descr="D:\sunant.p\sunant.p_55\My Pictures\โลโก้ สปสช\สธ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35"/>
            <a:ext cx="774580" cy="7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sunant.p\sunant.p_55\My Pictures\โลโก้ สปสช\NHSO_logo1 - Cop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20" y="326177"/>
            <a:ext cx="1438815" cy="60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:\sunant.p\sunant.p_55\My Pictures\โลโก้ สปสช\logo_ศูนย์ประสานฯปชช\ศูนย์ประสานปชช..JPG"/>
          <p:cNvPicPr/>
          <p:nvPr/>
        </p:nvPicPr>
        <p:blipFill>
          <a:blip r:embed="rId5" cstate="print"/>
          <a:srcRect b="8588"/>
          <a:stretch>
            <a:fillRect/>
          </a:stretch>
        </p:blipFill>
        <p:spPr bwMode="auto">
          <a:xfrm>
            <a:off x="7786718" y="285736"/>
            <a:ext cx="104199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5286380" y="1071552"/>
            <a:ext cx="3286148" cy="31834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7" y="3500448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ระดับเขตพื้นที่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2206" y="1571618"/>
            <a:ext cx="18678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รับฟัง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7887" y="1285866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สรุปผลจากการ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701" y="2643188"/>
            <a:ext cx="291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ความคิดเห็นทั่วไปฯ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3570" y="307182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ประจำปี ๒๕๖๑</a:t>
            </a: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85725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ข้อเสนอที่มีการตอบสนองในระดับจังหวัด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8"/>
            <a:ext cx="8501122" cy="40005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การรับรู้และการคุ้มครองสิทธิผู้ให้บริการและผู้รับบริการ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 algn="thaiDist">
              <a:spcBef>
                <a:spcPts val="0"/>
              </a:spcBef>
              <a:buFont typeface="+mj-lt"/>
              <a:buAutoNum type="arabicPeriod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การจัดทำเนื้อหาฯ และรูปแบบกิจกรรมให้มีความชัดเจนและสื่อสารสิทธิประโยชน์ด้านการส่งเสริมสุขภาพและป้องกันโรคภายใต้ระบบหลักประกันสุขภาพแห่งชาติในกลุ่มสิทธิสวัสดิการข้าราชการและสิทธิประกันสังคมเพื่อการเข้าถึงบริการ</a:t>
            </a:r>
          </a:p>
          <a:p>
            <a:pPr marL="514350" indent="-514350">
              <a:spcBef>
                <a:spcPts val="0"/>
              </a:spcBef>
              <a:buAutoNum type="arabicPeriod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เพิ่มการสื่อสารประชาสัมพันธ์ในรูปแบบต่างๆ เกี่ยวกับสิทธิประโยชน์โรคเรื้อรัง การเข้ารับการรักษาระยะยาวมีระยะเวลาจำกัดแค่ 180 วัน </a:t>
            </a:r>
          </a:p>
          <a:p>
            <a:pPr marL="514350" indent="-514350">
              <a:spcBef>
                <a:spcPts val="0"/>
              </a:spcBef>
              <a:buAutoNum type="arabicPeriod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บุคลากรทางการแพทย์ควรอธิบายรายละเอียดขั้นตอนการรักษาและสิทธิประโยชน์ให้ครอบคลุม</a:t>
            </a:r>
          </a:p>
          <a:p>
            <a:pPr marL="514350" indent="-514350">
              <a:spcBef>
                <a:spcPts val="0"/>
              </a:spcBef>
              <a:buAutoNum type="arabicPeriod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ส่งเสริมศักยภาพผู้พิการให้ช่วยเหลือตัวเองได้ ไม่แบ่งแยก ไม่ทำให้ผู้พิการรู้สึกลดคุณค่าในตัวเอง</a:t>
            </a:r>
          </a:p>
          <a:p>
            <a:pPr marL="514350" indent="-514350">
              <a:spcBef>
                <a:spcPts val="0"/>
              </a:spcBef>
              <a:buAutoNum type="arabicPeriod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ห้บุคลากรทางสาธารณสุขและผู้มีความรู้ทางด้านสิทธิ์ลงไปพูดคุยชี้แจงการใช้สิทธิ์ให้ทั่วถึงแก่ประชาชน ปีล่ะ 1 ครั้ง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85725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ข้อเสนอที่มีการตอบสนองในระดับจังหวัด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52"/>
            <a:ext cx="8143932" cy="35004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การรับรู้และการคุ้มครองสิทธิผู้ให้บริการและผู้รับบริการ (ต่อ)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 algn="thaiDist">
              <a:spcBef>
                <a:spcPts val="0"/>
              </a:spcBef>
              <a:buAutoNum type="arabicPeriod" startAt="6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การจัดทำเนื้อหาฯ และรูปแบบกิจกรรมให้มีความชัดเจนและสื่อสารสิทธิประโยชน์ด้านการส่งเสริมสุขภาพและป้องกันโรค</a:t>
            </a:r>
          </a:p>
          <a:p>
            <a:pPr marL="514350" indent="-514350" algn="thaiDist">
              <a:spcBef>
                <a:spcPts val="0"/>
              </a:spcBef>
              <a:buAutoNum type="arabicPeriod" startAt="6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มีป้ายสื่อประชาสัมพันธ์เรื่องสิทธิ์ให้เข้าใจง่ายในมหาวิทยาลัยและชุมชน</a:t>
            </a:r>
          </a:p>
          <a:p>
            <a:pPr marL="514350" indent="-514350" algn="thaiDist">
              <a:spcBef>
                <a:spcPts val="0"/>
              </a:spcBef>
              <a:buAutoNum type="arabicPeriod" startAt="6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เพิ่มการสื่อสารประชาสัมพันธ์เชิงรุก เช่น จัดให้มีจังหวัดเคลื่อนที่ (ด้านสุขภาพ) เป็นการให้ความรู้สิทธิ์ประโยชน์ </a:t>
            </a:r>
          </a:p>
          <a:p>
            <a:pPr marL="514350" indent="-514350" algn="thaiDist">
              <a:spcBef>
                <a:spcPts val="0"/>
              </a:spcBef>
              <a:buAutoNum type="arabicPeriod" startAt="6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ระบบบริหารจัดการการย้ายสิทธิ์นักศึกษาให้มาโรงพยาบาลใกล้ที่อยู่  และการเตรียมความพร้อมของคณะอาจารย์ในการให้ความรู้เรื่องสิทธิการรักษาพยาบาลของนักศึกษา</a:t>
            </a:r>
          </a:p>
          <a:p>
            <a:pPr marL="514350" indent="-514350" algn="thaiDist">
              <a:spcBef>
                <a:spcPts val="0"/>
              </a:spcBef>
              <a:buAutoNum type="arabicPeriod" startAt="6"/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จัดอบรมให้ความรู้กับคนพิการและครอบครัวในระดับพื้นที่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ข้อเสนอที่มีการตอบสนองในระดับจังหวัด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977505"/>
            <a:ext cx="8043890" cy="37373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th-TH" altLang="ko-KR" sz="28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พัฒนาการเข้าถึงบริการสุขภาพของกลุ่มเฉพาะ/กลุ่มเปราะบาง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เพิ่มเนื้อหาข้อมูลจำนวนผู้ป่วยจิตเวชในหลักสูตร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CG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เพื่อลดปัญหาผู้ป่วยจิตเวชในชุมชนที่ขาดการดูแล</a:t>
            </a:r>
          </a:p>
          <a:p>
            <a:pPr marL="514350" indent="-514350">
              <a:buAutoNum type="arabicPeriod"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ให้มีการขยายผลโครงการปิ่นโตสุขภาพในทุกวัดของจังหวัดนนทบุรี</a:t>
            </a:r>
          </a:p>
          <a:p>
            <a:pPr marL="514350" indent="-514350">
              <a:buAutoNum type="arabicPeriod"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ขอความร่วมมือ การพบเห็น พระสงฆ์มีพฤติกรรมที่เป็นการทำผิดวินัยสงฆ์ เช่นกรณีการบิณฑบาตรรับอาหารที่มีการเวียนซื้อขายจากร้านอาหาร  ให้แจ้งพระสงฆ์ เพื่อทำหน้าที่ในการตรวจสอบพฤติกรรมพระสงฆ์ และหน่วยงานที่เกี่ยวข้องในการตรวจสอบร้านอาหารมาตรฐานการจัดการความปลอดภัยของอาหาร</a:t>
            </a:r>
          </a:p>
          <a:p>
            <a:pPr marL="514350" indent="-514350">
              <a:buAutoNum type="arabicPeriod"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สนับสนุนการดำเนินการตามโครงการวัดส่งเสริมสุขภาพ ของกรมอนามัย กระทรวงสาธารณสุข ซึ่งเป็นบูรณาการการส่งเสริมสุขภาพและอนามัยสิ่งแวดล้อม ร่วมกับศิลปวัฒนธรรมในความเป็นวัด ใช้หลัก 5 ร คือ สะอาดร่มรื่น สงบร่มเย็น สุขภาพร่วมสร้าง ศิลปะร่วมจิต (วิญญาณ) และชาวประชาร่วมพัฒนา ให้สามารถบริหารจัดการสุขภาพได้ด้วยตนเอง เพิ่มความรอบรู้ด้านสุขภาพ สร้างชุมชน ท้องถิ่น และองค์กรรอบรู้สุขภาพ สู่วัดรอบรู้สุขภาพ (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Health Literate Temple)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รณรงค์ให้ชุมชนจัดงานบุญปลอดเหล้า ถวายอาหารสุขภาพ เป็นต้น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ข้อเสนอที่มีการตอบสนองในระดับจังหวัด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067"/>
            <a:ext cx="8043890" cy="37373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th-TH" altLang="ko-KR" sz="20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พัฒนาการเข้าถึงบริการสุขภาพของกลุ่มเฉพาะ/กลุ่มเปราะบาง (ต่อ)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การส่งเสริมและสนับสนุนให้มี “พระอาสาสมัครส่งเสริมสุขภาพประจำวัด” (อสว.)เป็นผู้ปฏิบัติดูแลพระสงฆ์อาพาธ รวมทั้งการสร้างเสริมสุขภาพ และการจัดการปัจจัยที่คุกคามสุขภาพของพระสงฆ์ด้วย ตามหลักสูตร “หลักสูตรพระ         คิลานุปัฏฐาก พระอาสาสมัครส่งเสริมสุขภาพประจำวัด (อสว.)” เพื่อส่งเสริมสุขภาพพระสงฆ์และวัดรอบรู้ด้านสุขภาพ (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Health Literate Temple)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ส่งเสริมให้พระสงฆ์เผยแพร่ความรู้ด้านการสร้างเสริมสุขภาพ และการจัดการปัจจัยที่คุกคามสุขภาพผ่านการเทศน์ และการสอนให้กับนักเรียน และประชาชนในพื้นที่</a:t>
            </a:r>
          </a:p>
          <a:p>
            <a:pPr marL="514350" indent="-514350">
              <a:buNone/>
            </a:pP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ส่งเสริมให้พระสงฆ์เผยแพร่ความรู้ด้านการสร้างเสริมสุขภาพ และการจัดการปัจจัยที่คุกคามสุขภาพผ่านการเทศน์ และการสอนให้กับนักเรียน และประชาชนในพื้นที่</a:t>
            </a:r>
          </a:p>
          <a:p>
            <a:pPr marL="514350" indent="-514350">
              <a:buNone/>
            </a:pP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เสนอให้พระสงฆ์ได้รับการรักษาพยาบาลได้ทั่วประเทศเท่าเทียมกับคนพิการ  เพิ่มงบประมาณในการส่งเสริมสุขภาพ ป้องกันโรคแก่พระสงฆ์  เพิ่มความรู้ด้านโภชนาการ</a:t>
            </a:r>
          </a:p>
          <a:p>
            <a:pPr marL="514350" indent="-514350">
              <a:buNone/>
            </a:pP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ข้อเสนอที่มีการตอบสนองในระดับจังหวัด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01080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th-TH" altLang="ko-KR" sz="24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พัฒนาการเข้าถึงบริการสุขภาพของกลุ่มเฉพาะ/กลุ่มเปราะบาง (ต่อ)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การกำหนดมาตรการ และการส่งเสริมพฤติกรรมป้องกันการป่วยเป็นโรคไตเรื้อรังให้กับประชาชน</a:t>
            </a:r>
          </a:p>
          <a:p>
            <a:pPr marL="514350" indent="-51435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กลุ่มเสี่ยงอย่างเข้มข้น และจริงจัง เพื่อลดจำนวนผู้ป่วยโรคไตเรื้อรังรายใหม่</a:t>
            </a:r>
          </a:p>
          <a:p>
            <a:pPr marL="514350" indent="-51435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จัดทำโครงการร่วมกันระหว่างหน่วยบริการ+ประกันสังคมในพื้นที่  บูรณาการงบ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PP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ประกันสังคมกับ</a:t>
            </a:r>
          </a:p>
          <a:p>
            <a:pPr marL="514350" indent="-51435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PP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สปสช. ให้ใช้ในการสร้างเสริมป้องกันโรคร่วมกันได้</a:t>
            </a:r>
          </a:p>
          <a:p>
            <a:pPr marL="514350" indent="-51435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ให้มีหน่วยงานที่เกี่ยวข้องเข้ามาดูแลบริการส่งเสริมสุขภาพป้องกันโรคในโรงงานอย่างต่อเนื่อง 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13.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ให้หน่วยงานที่เกี่ยวข้องประชาสัมพันธ์ให้สถานประกอบการและแรงงานได้รับรู้เข้าใจเข้าถึงสิทธิ และ</a:t>
            </a:r>
          </a:p>
          <a:p>
            <a:pPr marL="514350" indent="-51435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สปสช. ควรประกาศเป็นนโยบายเวียนไปทุกสถานประกอบการ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785800"/>
            <a:ext cx="7829576" cy="33944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1)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รายละเอียดนำเสนอเป็นเอกสาร </a:t>
            </a:r>
          </a:p>
          <a:p>
            <a:pPr>
              <a:buNone/>
            </a:pP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2)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26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กรกฎาคม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2561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 ได้กำหนดให้มีการประชุมคณะทำงานรับฟัง</a:t>
            </a:r>
          </a:p>
          <a:p>
            <a:pPr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ความคิดเห็นฯ ระดับเขต เพื่อวางแผนในการกำกับติดตามข้อเสนอ ในระดับ</a:t>
            </a:r>
          </a:p>
          <a:p>
            <a:pPr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จังหวัดและระดับเขต ที่โรงแรมอมารี แอร์พอต  กทม.</a:t>
            </a:r>
          </a:p>
          <a:p>
            <a:pPr>
              <a:buNone/>
            </a:pP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จึงเรียนมาเพื่อทราบ</a:t>
            </a:r>
          </a:p>
          <a:p>
            <a:pPr>
              <a:buNone/>
            </a:pP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4166" r="4308" b="55556"/>
          <a:stretch>
            <a:fillRect/>
          </a:stretch>
        </p:blipFill>
        <p:spPr bwMode="auto">
          <a:xfrm>
            <a:off x="8" y="857238"/>
            <a:ext cx="914400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85737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ข้อเสนอเชิงนโยบาย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พัฒนาการเข้าถึงบริการสุขภาพของกลุ่มเฉพาะและกลุ่มเปราะบาง</a:t>
            </a:r>
          </a:p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พระสงฆ์–คนพิการ-เยาวชน-ผู้สูงอายุ-ผู้ป่วยไตวายเรื้อรัง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215206" y="3786198"/>
            <a:ext cx="1571636" cy="571504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สวัสดิการแรงงาน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"/>
            <a:ext cx="7858148" cy="7143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กลุ่มเฉพาะและกลุ่มเปราะบางที่เปิดเวทีรับฟังฯปี </a:t>
            </a:r>
            <a:r>
              <a:rPr lang="en-US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  <a:endParaRPr lang="th-TH" sz="36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4" name="Picture 14" descr="à¸à¸¥à¸à¸²à¸£à¸à¹à¸à¸«à¸²à¸£à¸¹à¸à¸ à¸²à¸à¸ªà¸³à¸«à¸£à¸±à¸ à¸à¸à¸à¸´à¸à¸²à¸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43"/>
            <a:ext cx="1714512" cy="8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6" descr="à¸à¸¥à¸à¸²à¸£à¸à¹à¸à¸«à¸²à¸£à¸¹à¸à¸ à¸²à¸à¸ªà¸³à¸«à¸£à¸±à¸ à¸à¸£à¸°à¸ªà¸à¸à¹à¸à¸²à¸£à¹à¸à¸¹à¸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8" y="642925"/>
            <a:ext cx="1857387" cy="12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2" descr="à¸à¸¥à¸à¸²à¸£à¸à¹à¸à¸«à¸²à¸£à¸¹à¸à¸ à¸²à¸à¸ªà¸³à¸«à¸£à¸±à¸ à¸à¸¹à¹à¸à¹à¸­à¸à¸à¸±à¸ à¸à¸²à¸£à¹à¸à¸¹à¸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857636"/>
            <a:ext cx="1285884" cy="84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8" descr="à¸à¸¥à¸à¸²à¸£à¸à¹à¸à¸«à¸²à¸£à¸¹à¸à¸ à¸²à¸à¸ªà¸³à¸«à¸£à¸±à¸ à¸à¸¹à¹à¸ªà¸¹à¸à¸­à¸²à¸¢à¸¸ à¸à¸²à¸£à¹à¸à¸¹à¸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7030" y="2214562"/>
            <a:ext cx="19711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0" descr="à¸à¸¥à¸à¸²à¸£à¸à¹à¸à¸«à¸²à¸£à¸¹à¸à¸ à¸²à¸à¸ªà¸³à¸«à¸£à¸±à¸ à¹à¸à¹à¸à¹à¸¥à¸°à¹à¸¢à¸²à¸§à¸à¸ à¸à¸²à¸£à¹à¸à¸¹à¸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2500314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4" descr="à¸à¸¥à¸à¸²à¸£à¸à¹à¸à¸«à¸²à¸£à¸¹à¸à¸ à¸²à¸à¸ªà¸³à¸«à¸£à¸±à¸ à¸ªà¸§à¸±à¸ªà¸à¸´à¸à¸²à¸£à¹à¸£à¸à¸à¸²à¸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429010"/>
            <a:ext cx="1681162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" descr="à¸à¸¥à¸à¸²à¸£à¸à¹à¸à¸«à¸²à¸£à¸¹à¸à¸ à¸²à¸à¸ªà¸³à¸«à¸£à¸±à¸ à¹à¸à¸§à¸²à¸¢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3857635"/>
            <a:ext cx="1428760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85794" y="1571622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คนพิการ </a:t>
            </a:r>
            <a:endParaRPr lang="th-TH" sz="2400" dirty="0"/>
          </a:p>
        </p:txBody>
      </p:sp>
      <p:sp>
        <p:nvSpPr>
          <p:cNvPr id="13" name="Rectangle 12"/>
          <p:cNvSpPr/>
          <p:nvPr/>
        </p:nvSpPr>
        <p:spPr>
          <a:xfrm>
            <a:off x="6500831" y="1643056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ผู้สูงอายุ </a:t>
            </a:r>
            <a:endParaRPr lang="th-TH" dirty="0"/>
          </a:p>
        </p:txBody>
      </p:sp>
      <p:sp>
        <p:nvSpPr>
          <p:cNvPr id="14" name="Rectangle 13"/>
          <p:cNvSpPr/>
          <p:nvPr/>
        </p:nvSpPr>
        <p:spPr>
          <a:xfrm>
            <a:off x="4071934" y="4643456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กลุ่มผู้ต้องขัง </a:t>
            </a:r>
            <a:endParaRPr lang="th-TH" sz="2400" dirty="0"/>
          </a:p>
        </p:txBody>
      </p:sp>
      <p:sp>
        <p:nvSpPr>
          <p:cNvPr id="15" name="Rectangle 14"/>
          <p:cNvSpPr/>
          <p:nvPr/>
        </p:nvSpPr>
        <p:spPr>
          <a:xfrm>
            <a:off x="0" y="2753031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เด็กและเยาวชน</a:t>
            </a:r>
            <a:endParaRPr lang="th-TH" sz="2400" dirty="0"/>
          </a:p>
        </p:txBody>
      </p:sp>
      <p:sp>
        <p:nvSpPr>
          <p:cNvPr id="16" name="Rectangle 15"/>
          <p:cNvSpPr/>
          <p:nvPr/>
        </p:nvSpPr>
        <p:spPr>
          <a:xfrm>
            <a:off x="4362249" y="1785932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 smtClean="0">
                <a:latin typeface="TH SarabunPSK" pitchFamily="34" charset="-34"/>
                <a:cs typeface="TH SarabunPSK" pitchFamily="34" charset="-34"/>
              </a:rPr>
              <a:t>พระภิกษุ </a:t>
            </a:r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289508" y="4214824"/>
            <a:ext cx="17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000" b="1" dirty="0" smtClean="0">
                <a:latin typeface="TH SarabunPSK" pitchFamily="34" charset="-34"/>
                <a:cs typeface="TH SarabunPSK" pitchFamily="34" charset="-34"/>
              </a:rPr>
              <a:t>ผู้ป่วยโรคไตวายเรื้อรัง</a:t>
            </a:r>
            <a:endParaRPr lang="th-TH" sz="2000" dirty="0"/>
          </a:p>
        </p:txBody>
      </p:sp>
      <p:pic>
        <p:nvPicPr>
          <p:cNvPr id="18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16" y="0"/>
            <a:ext cx="1285884" cy="122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125145"/>
            <a:ext cx="8229600" cy="360640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1.กลุ่มคนพิการ		นครนายก        	อยุธยา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2.กลุ่มผู้สูงอายุ </a:t>
            </a:r>
            <a:r>
              <a:rPr lang="en-US" altLang="th-TH" sz="32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LTC</a:t>
            </a: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	อ่างทอง    	สิงห์บุรี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3.กลุ่มผู้ต้องขัง		อยุธยา </a:t>
            </a:r>
            <a:endParaRPr lang="th-TH" altLang="th-TH" sz="3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th-TH" alt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4.กลุ่มเด็กและเยาวชน	อ่างทอง		อยุธยา		สิงห์บุรี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5.กลุ่มพระสงฆ์		</a:t>
            </a:r>
            <a:r>
              <a:rPr lang="th-TH" alt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นนทบุรี            อยุธยา           	สิงห์บุรี</a:t>
            </a:r>
            <a:endParaRPr lang="th-TH" alt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6.กลุ่มผู้ป่วยโรคไตวายเรื้อรัง</a:t>
            </a: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		นนทบุรี 		อยุธยา</a:t>
            </a:r>
            <a:endParaRPr lang="th-TH" altLang="th-TH" sz="32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th-TH" alt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7.กลุ่มสวัสดิการแรงงาน</a:t>
            </a:r>
            <a:r>
              <a:rPr lang="th-TH" alt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</a:t>
            </a:r>
            <a:r>
              <a:rPr lang="th-TH" alt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	(ภาพรวม </a:t>
            </a:r>
            <a:r>
              <a:rPr lang="en-US" alt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8 </a:t>
            </a:r>
            <a:r>
              <a:rPr lang="th-TH" alt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จังหวัด)</a:t>
            </a:r>
            <a:endParaRPr lang="th-TH" altLang="th-TH" sz="32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75841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พื้นที่จังหวัดที่มีประเด็นข้อเสนอเชิงนโยบาย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การเข้าถึงบริการของกลุ่มเฉพาะและกลุ่มเปราะบาง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8" name="Picture 36" descr="à¸à¸¥à¸à¸²à¸£à¸à¹à¸à¸«à¸²à¸£à¸¹à¸à¸ à¸²à¸à¸ªà¸³à¸«à¸£à¸±à¸ à¸ªà¸±à¸à¸¥à¸±à¸à¸©à¸à¹à¸­à¸¢à¸¸à¸à¸¢à¸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7" y="1142993"/>
            <a:ext cx="571504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2" descr="à¸à¸¥à¸à¸²à¸£à¸à¹à¸à¸«à¸²à¸£à¸¹à¸à¸ à¸²à¸à¸ªà¸³à¸«à¸£à¸±à¸ à¸ªà¸±à¸à¸¥à¸±à¸à¸©à¸à¹à¸à¸à¸£à¸à¸²à¸¢à¸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94"/>
            <a:ext cx="500066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6" descr="à¸à¸¥à¸à¸²à¸£à¸à¹à¸à¸«à¸²à¸£à¸¹à¸à¸ à¸²à¸à¸ªà¸³à¸«à¸£à¸±à¸ à¸ªà¸±à¸à¸¥à¸±à¸à¸©à¸à¹à¸­à¹à¸²à¸à¸à¸­à¸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4305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8" descr="à¸à¸¥à¸à¸²à¸£à¸à¹à¸à¸«à¸²à¸£à¸¹à¸à¸ à¸²à¸à¸ªà¸³à¸«à¸£à¸±à¸ à¸ªà¸±à¸à¸¥à¸±à¸à¸©à¸à¹à¸ªà¸´à¸à¸«à¹à¸à¸¸à¸£à¸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714494"/>
            <a:ext cx="5715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6" descr="à¸à¸¥à¸à¸²à¸£à¸à¹à¸à¸«à¸²à¸£à¸¹à¸à¸ à¸²à¸à¸ªà¸³à¸«à¸£à¸±à¸ à¸ªà¸±à¸à¸¥à¸±à¸à¸©à¸à¹à¸­à¸¢à¸¸à¸à¸¢à¸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70" y="2143123"/>
            <a:ext cx="57150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44" descr="à¸à¸¥à¸à¸²à¸£à¸à¹à¸à¸«à¸²à¸£à¸¹à¸à¸ à¸²à¸à¸ªà¸³à¸«à¸£à¸±à¸ à¸ªà¸±à¸à¸¥à¸±à¸à¸©à¸à¹à¸à¸à¸à¸à¸¸à¸£à¸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9864" y="3178973"/>
            <a:ext cx="520764" cy="4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16" y="0"/>
            <a:ext cx="1285884" cy="1227628"/>
          </a:xfrm>
          <a:prstGeom prst="rect">
            <a:avLst/>
          </a:prstGeom>
          <a:noFill/>
        </p:spPr>
      </p:pic>
      <p:pic>
        <p:nvPicPr>
          <p:cNvPr id="18" name="Picture 46" descr="à¸à¸¥à¸à¸²à¸£à¸à¹à¸à¸«à¸²à¸£à¸¹à¸à¸ à¸²à¸à¸ªà¸³à¸«à¸£à¸±à¸ à¸ªà¸±à¸à¸¥à¸±à¸à¸©à¸à¹à¸­à¹à¸²à¸à¸à¸­à¸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1462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4" descr="à¸à¸¥à¸à¸²à¸£à¸à¹à¸à¸«à¸²à¸£à¸¹à¸à¸ à¸²à¸à¸ªà¸³à¸«à¸£à¸±à¸ à¸ªà¸±à¸à¸¥à¸±à¸à¸©à¸à¹à¸à¸à¸à¸à¸¸à¸£à¸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643324"/>
            <a:ext cx="520764" cy="4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6" descr="à¸à¸¥à¸à¸²à¸£à¸à¹à¸à¸«à¸²à¸£à¸¹à¸à¸ à¸²à¸à¸ªà¸³à¸«à¸£à¸±à¸ à¸ªà¸±à¸à¸¥à¸±à¸à¸©à¸à¹à¸­à¸¢à¸¸à¸à¸¢à¸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206" y="2643190"/>
            <a:ext cx="57150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6" descr="à¸à¸¥à¸à¸²à¸£à¸à¹à¸à¸«à¸²à¸£à¸¹à¸à¸ à¸²à¸à¸ªà¸³à¸«à¸£à¸±à¸ à¸ªà¸±à¸à¸¥à¸±à¸à¸©à¸à¹à¸­à¸¢à¸¸à¸à¸¢à¸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206" y="3214692"/>
            <a:ext cx="57150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8" descr="à¸à¸¥à¸à¸²à¸£à¸à¹à¸à¸«à¸²à¸£à¸¹à¸à¸ à¸²à¸à¸ªà¸³à¸«à¸£à¸±à¸ à¸ªà¸±à¸à¸¥à¸±à¸à¸©à¸à¹à¸ªà¸´à¸à¸«à¹à¸à¸¸à¸£à¸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2857503"/>
            <a:ext cx="5715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6" descr="à¸à¸¥à¸à¸²à¸£à¸à¹à¸à¸«à¸²à¸£à¸¹à¸à¸ à¸²à¸à¸ªà¸³à¸«à¸£à¸±à¸ à¸ªà¸±à¸à¸¥à¸±à¸à¸©à¸à¹à¸­à¸¢à¸¸à¸à¸¢à¸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8" y="3571882"/>
            <a:ext cx="57150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28596" y="1857370"/>
            <a:ext cx="8229600" cy="80009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th-TH" altLang="th-TH" sz="4800" b="1" dirty="0" smtClean="0">
                <a:latin typeface="TH SarabunPSK" pitchFamily="34" charset="-34"/>
                <a:cs typeface="TH SarabunPSK" pitchFamily="34" charset="-34"/>
              </a:rPr>
              <a:t>1.กลุ่มคนพิการจำนวน 8 ข้อ</a:t>
            </a:r>
          </a:p>
          <a:p>
            <a:pPr eaLnBrk="1" hangingPunct="1"/>
            <a:endParaRPr lang="th-TH" altLang="th-TH" sz="6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42930"/>
            <a:ext cx="8472518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ประเด็นต่อเนื่องข้อเสนอเชิงนโยบาย</a:t>
            </a:r>
            <a:b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การเข้าถึงบริการของกลุ่มเฉพาะและกลุ่มเปราะบาง</a:t>
            </a:r>
            <a:endParaRPr lang="th-TH" sz="36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2" name="Picture 14" descr="à¸à¸¥à¸à¸²à¸£à¸à¹à¸à¸«à¸²à¸£à¸¹à¸à¸ à¸²à¸à¸ªà¸³à¸«à¸£à¸±à¸ à¸à¸à¸à¸´à¸à¸²à¸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6"/>
            <a:ext cx="4357687" cy="198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16" y="0"/>
            <a:ext cx="1285884" cy="122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059582"/>
            <a:ext cx="8229600" cy="30223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ข้อเสนอจากการรับฟังความคิดเห็น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ของผู้ให้บริการและผู้รับบริการ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ภาพรวมเขต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ประจำปี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2561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30" y="1590677"/>
            <a:ext cx="8401050" cy="35528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latin typeface="TH SarabunPSK" pitchFamily="34" charset="-34"/>
                <a:cs typeface="TH SarabunPSK" pitchFamily="34" charset="-34"/>
              </a:rPr>
              <a:t>1.  บุคคลที่มีความบกพร่องทางการเห็น </a:t>
            </a:r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(1.ความพิการทางการเห็น)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2.  การได้ยิน </a:t>
            </a:r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(2.การได้ยินหรือสื่อความหมาย)</a:t>
            </a:r>
            <a:r>
              <a:rPr lang="th-TH" alt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***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latin typeface="TH SarabunPSK" pitchFamily="34" charset="-34"/>
                <a:cs typeface="TH SarabunPSK" pitchFamily="34" charset="-34"/>
              </a:rPr>
              <a:t>3.  ทางสติปัญญา </a:t>
            </a:r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(3.ทางสติปัญญา 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4.  ทางร่างกาย หรือการเคลื่อนไหว หรือสุขภาพ </a:t>
            </a:r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(4.ทางการเคลื่อนไหวหรือทางร่างกาย)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latin typeface="TH SarabunPSK" pitchFamily="34" charset="-34"/>
                <a:cs typeface="TH SarabunPSK" pitchFamily="34" charset="-34"/>
              </a:rPr>
              <a:t>5.  ทางการเรียนรู้ </a:t>
            </a:r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(5.ทางการเรียนรู้)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6.  ทางการพูด และภาษา </a:t>
            </a:r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(อยู่ในข้อ 2)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latin typeface="TH SarabunPSK" pitchFamily="34" charset="-34"/>
                <a:cs typeface="TH SarabunPSK" pitchFamily="34" charset="-34"/>
              </a:rPr>
              <a:t>7.  ทางพฤติกรรม หรืออารมณ์ </a:t>
            </a:r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(6.ทางจิตใจหรือพฤติกรรม)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8.  ออทิสติก </a:t>
            </a:r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(7.ออทิสติก)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dirty="0" smtClean="0">
                <a:latin typeface="TH SarabunPSK" pitchFamily="34" charset="-34"/>
                <a:cs typeface="TH SarabunPSK" pitchFamily="34" charset="-34"/>
              </a:rPr>
              <a:t>9.  และพิการซ้อน พิการโดยประจักษ์ </a:t>
            </a:r>
            <a:r>
              <a:rPr lang="th-TH" altLang="th-TH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(ไม่มี)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หมายเหตุ ความพิการใน()เป็นความพิการที่ประกาศโดยพม.เมื่อปี2556(ฉบับที่2)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63"/>
            <a:ext cx="8229600" cy="78581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ตามหลักเกณฑ์และวิธีการจัดทำแผนการจัดการศึกษาเฉพาะบุคคล </a:t>
            </a:r>
            <a:b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ระดับการศึกษาขั้นพื้นฐาน พ.ศ.๒๕๕๒ ได้แก่</a:t>
            </a:r>
            <a:endParaRPr lang="th-TH" sz="31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16" y="0"/>
            <a:ext cx="1285884" cy="122762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"/>
            <a:ext cx="8229600" cy="100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ประเภทของคนพิการแบ่งออกเป็น ๙ ประเภท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53" y="792270"/>
          <a:ext cx="8858311" cy="429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534">
                  <a:extLst>
                    <a:ext uri="{9D8B030D-6E8A-4147-A177-3AD203B41FA5}"/>
                  </a:extLst>
                </a:gridCol>
                <a:gridCol w="406489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3256893">
                  <a:extLst>
                    <a:ext uri="{9D8B030D-6E8A-4147-A177-3AD203B41FA5}"/>
                  </a:extLst>
                </a:gridCol>
                <a:gridCol w="1743767">
                  <a:extLst>
                    <a:ext uri="{9D8B030D-6E8A-4147-A177-3AD203B41FA5}"/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14776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1.คนพิการสิทธิ ท.</a:t>
                      </a:r>
                      <a:r>
                        <a:rPr lang="th-TH" sz="18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74 ควรได้รับการฟื้นฟูสมรรถภาพทางการแพทย์ ที่ครอบคลุม</a:t>
                      </a:r>
                    </a:p>
                    <a:p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ควร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ปรับปรุงเป็นชุดสิทธิประโยชน์แต่ละความพิการ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รวม 9 ประเภท เพิ่มเติมขยายให้คนพิการเข้ารับบริการทางฟื้นฟูสมรรถภาพการแพทย์ ได้แก่</a:t>
                      </a:r>
                    </a:p>
                    <a:p>
                      <a:r>
                        <a:rPr lang="th-TH" sz="18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การฟื้นฟูสมรรถภาพทางการแพทย์ด้วยเครื่องมือพิเศษที่ทางการแพทย์เห็นว่า จำเป็นต้องใช้เพิ่มเติม เพื่อให้ผลการรักษาดียิ่งขึ้น</a:t>
                      </a:r>
                      <a:endParaRPr lang="th-TH" sz="18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เสนอเพื่อเข้าวงจรพัฒนานโยบาย </a:t>
                      </a: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ที่ต้องดำเนินการคือ</a:t>
                      </a: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1.ปรับปรุง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แก้ไขและกำหนดค่าใช้จ่ายให้เป็นชุดสิทธิประโยชน์ของคนพิการทุกประเภท 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ในการ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ฟื้นฟูสมรรถภาพทางการแพทย์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เกี่ยวข้องด้านมาตรฐานบริการสาธารณสุข ครอบคลุมที่ (ประเด็นที่ 2) 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แก้ไขปรับปรุงรายการค่าบริการทางการแพทย์ที่เป็นรายการที่ไม่มีอยูในระเบียบเบิกจ่ายจากสปสช.ได้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การดำเนินการ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ให้สถาบันสิรินธรเพื่อการฟื้นฟูฯ หน่วยบริการจัดทำรายการที่มีอยู่ในระบบของสถาบันฯแสดงค่าใช้บริการครื่องมือพิเศษ เพื่อใช้ในการแก้ไขในระยะแรกของการปรับปรุง จนกว่าจะมีการแต่งตั้งคณะกรรมการดูแลในชุดสิทธิประโยชน์ของคนพิการในแต่ละประเภท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1.แก้ไขได้ในระดับเขต</a:t>
                      </a: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ระดับประเทศอนุมัติ</a:t>
                      </a: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2.การตั้ง คกก.ชุดสิทธิประโยชน์คนพิการ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9 ประเภท ให้ สปสช.ระดับเขตเป็นผู้ประสานเชิญผู้เกี่ยวข้องตามความเชี่ยวชาญมาร่วมกำหนดแก้ไข/ปรับปรุง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3.ระยะแรกของการปรับปรุงค่าใช้จ่ายอาจใช้การเหมาจ่ายรายการค่าใช้จ่ายเครื่องมือพิเศษเป็นครั้ง /การเข้ารับบริการที่ผู้รักษาฟื้นฟูเห็นชอบ</a:t>
                      </a:r>
                      <a:endParaRPr lang="th-TH" sz="1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89301"/>
            <a:ext cx="9144000" cy="6965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1.กลุ่มคนพิการ จำนวน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45" y="1070826"/>
          <a:ext cx="8858310" cy="3921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3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3717023">
                  <a:extLst>
                    <a:ext uri="{9D8B030D-6E8A-4147-A177-3AD203B41FA5}"/>
                  </a:extLst>
                </a:gridCol>
                <a:gridCol w="2283768">
                  <a:extLst>
                    <a:ext uri="{9D8B030D-6E8A-4147-A177-3AD203B41FA5}"/>
                  </a:extLst>
                </a:gridCol>
              </a:tblGrid>
              <a:tr h="643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78303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คนพิการโดยประจักษ์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และใช้บัตร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ท.74 ไม่ต้องไปประเมินความพิการซ้ำ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ตามกฎหมายกำหนด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ก่อนทำบัตรใหม่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ตามระเบียบ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เมื่อบัตรประจำตัวคนพิการหมดอายุการใช้งาน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ครบ 8 ปี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และใช้สิทธิบัตร ท.74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เสนอเพื่อเข้าวงจรพัฒนานโยบาย ประเทศ</a:t>
                      </a:r>
                      <a:endParaRPr lang="th-TH" sz="1800" b="1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ที่ต้องดำเนินการคือ</a:t>
                      </a:r>
                    </a:p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1.ส่งต่อข้อมูลให้หน่วยงานที่เกี่ยวข้องเพื่อแก้ไขตามกฎหมายในพระราชบัญญัติ ส่งเสริมและพัฒนาคุณภาพชีวิตคนพิการได้แก่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</a:t>
                      </a: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กระทรวงสาธารณสุข </a:t>
                      </a: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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กระทรวงการพัฒนาสังคมและความมั่นคงของมนุษย์ (พม.)</a:t>
                      </a:r>
                    </a:p>
                    <a:p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ตามหลักการแพทย์ที่จำเป็นที่คนพิการควรต้องเข้ารับการประเมินด้านสุขภาพและความพิการตามกฎหมายซ้ำเพื่อจะได้ทราบปัญหาสุขภาพและความพิการที่อาจเกิดเพิ่มขึ้นได้ถึงจะพิการโดยประจักษ์ตามกฏหมายก็ตาม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2.ในพื้นที่ๆมีคนคนพิการโดยประจักษ์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และใช้บัตร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ท.74 อยู่จำนวนมากทางพื้นที่อาจอำนวยความสะดวกจัดหารถและส่งหนังสือถึง รพ.ขอความร่วมมือในการออกเอกสารรับรองความพิการและให้ พม.ออกบัตรคนพิการแบบช่องทางพิเศษเป็นคราวๆไป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อาจขอรับการสนับสนุนค่าพาหนะ ฯลฯ ที่ทางพื้นที่เห็นว่าเป็นต้นทุนของคนพิการจากองค์กรปกครองส่วนท้องถิ่นในพื้นที่นั้นๆ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857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1.กลุ่มคนพิการ จำนวน 8 ข้อ (ต่อ)</a:t>
            </a:r>
            <a:endParaRPr lang="th-TH" sz="2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1"/>
            <a:ext cx="8643998" cy="8036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1.กลุ่มคนพิการ จำนวน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 (ต่อ)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90" y="928677"/>
          <a:ext cx="8786875" cy="413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/>
                  </a:extLst>
                </a:gridCol>
                <a:gridCol w="482673">
                  <a:extLst>
                    <a:ext uri="{9D8B030D-6E8A-4147-A177-3AD203B41FA5}"/>
                  </a:extLst>
                </a:gridCol>
                <a:gridCol w="446021">
                  <a:extLst>
                    <a:ext uri="{9D8B030D-6E8A-4147-A177-3AD203B41FA5}"/>
                  </a:extLst>
                </a:gridCol>
                <a:gridCol w="3401260">
                  <a:extLst>
                    <a:ext uri="{9D8B030D-6E8A-4147-A177-3AD203B41FA5}"/>
                  </a:extLst>
                </a:gridCol>
                <a:gridCol w="1742277">
                  <a:extLst>
                    <a:ext uri="{9D8B030D-6E8A-4147-A177-3AD203B41FA5}"/>
                  </a:extLst>
                </a:gridCol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420188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3.ยังมีกลุ่มคนพิการที่ขาดรายได้ และมีภาวะโภชนาการไม่ดีส่งผลต่อสุขภาพและความพิการ</a:t>
                      </a:r>
                    </a:p>
                    <a:p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34294" marB="3429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ym typeface="Wingdings"/>
                        </a:rPr>
                        <a:t></a:t>
                      </a:r>
                      <a:endParaRPr lang="th-TH" sz="1600" dirty="0" smtClean="0"/>
                    </a:p>
                    <a:p>
                      <a:pPr algn="l"/>
                      <a:r>
                        <a:rPr lang="th-TH" sz="1600" b="1" dirty="0" smtClean="0">
                          <a:solidFill>
                            <a:srgbClr val="C00000"/>
                          </a:solidFill>
                          <a:sym typeface="Wingdings"/>
                        </a:rPr>
                        <a:t>(เพิ่ม</a:t>
                      </a:r>
                    </a:p>
                    <a:p>
                      <a:pPr algn="l"/>
                      <a:r>
                        <a:rPr lang="th-TH" sz="1600" b="1" dirty="0" smtClean="0">
                          <a:solidFill>
                            <a:srgbClr val="C00000"/>
                          </a:solidFill>
                          <a:sym typeface="Wingdings"/>
                        </a:rPr>
                        <a:t>เติม)</a:t>
                      </a:r>
                      <a:endParaRPr lang="th-TH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34294" marB="34294"/>
                </a:tc>
                <a:tc>
                  <a:txBody>
                    <a:bodyPr/>
                    <a:lstStyle/>
                    <a:p>
                      <a:endParaRPr lang="th-TH" sz="1600" dirty="0" smtClean="0"/>
                    </a:p>
                    <a:p>
                      <a:endParaRPr lang="th-TH" sz="1600" dirty="0" smtClean="0"/>
                    </a:p>
                    <a:p>
                      <a:endParaRPr lang="th-TH" sz="1600" dirty="0" smtClean="0"/>
                    </a:p>
                    <a:p>
                      <a:endParaRPr lang="th-TH" sz="1600" dirty="0" smtClean="0"/>
                    </a:p>
                    <a:p>
                      <a:endParaRPr lang="th-TH" sz="1600" dirty="0" smtClean="0"/>
                    </a:p>
                  </a:txBody>
                  <a:tcPr marL="91439" marR="91439" marT="34294" marB="34294"/>
                </a:tc>
                <a:tc>
                  <a:txBody>
                    <a:bodyPr/>
                    <a:lstStyle/>
                    <a:p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เสนอเพื่อเข้าวงจรพัฒนานโยบาย ประเทศ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ที่ต้องดำเนินการคือ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พื้นที่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แยกประเภทข้อมูลและส่งต่อโดยทีม สปสช.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เขตเพื่อแก้ไขในประเด็นที่ขาด</a:t>
                      </a:r>
                      <a:r>
                        <a:rPr lang="th-TH" sz="14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ประกอบด้วย</a:t>
                      </a:r>
                      <a:endParaRPr lang="th-TH" sz="1400" b="1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กลุ่มคนพิการที่มีปัญหาทุพโภชนาการ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กสธ.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กลุ่มคนพิการที่มีปัญหาด้านรายได้ 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พม.</a:t>
                      </a:r>
                    </a:p>
                  </a:txBody>
                  <a:tcPr marL="91439" marR="91439" marT="34294" marB="34294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1.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ผู้นำในพื้นที่ออกสำรวจในประเด็นปัญหาดังกล่าว</a:t>
                      </a:r>
                      <a:r>
                        <a:rPr lang="th-TH" sz="14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แยกประเด็นให้ชัดเจนเพื่อสะดวกในการส่งต่อข้อมูล</a:t>
                      </a:r>
                    </a:p>
                  </a:txBody>
                  <a:tcPr marL="91439" marR="91439" marT="34294" marB="34294"/>
                </a:tc>
                <a:extLst>
                  <a:ext uri="{0D108BD9-81ED-4DB2-BD59-A6C34878D82A}"/>
                </a:extLst>
              </a:tr>
              <a:tr h="209266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4.ควรจัดให้มีล่ามภาษามือประจำโรงพยาบาล</a:t>
                      </a:r>
                    </a:p>
                    <a:p>
                      <a:endParaRPr lang="th-TH" sz="1600" dirty="0"/>
                    </a:p>
                  </a:txBody>
                  <a:tcPr marL="91439" marR="91439" marT="34294" marB="34294"/>
                </a:tc>
                <a:tc>
                  <a:txBody>
                    <a:bodyPr/>
                    <a:lstStyle/>
                    <a:p>
                      <a:pPr algn="l"/>
                      <a:endParaRPr lang="th-TH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34294" marB="342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ym typeface="Wingdings"/>
                        </a:rPr>
                        <a:t></a:t>
                      </a:r>
                      <a:endParaRPr lang="th-TH" sz="1600" dirty="0" smtClean="0"/>
                    </a:p>
                    <a:p>
                      <a:endParaRPr lang="th-TH" sz="1600" dirty="0"/>
                    </a:p>
                  </a:txBody>
                  <a:tcPr marL="91439" marR="91439" marT="34294" marB="342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 ที่ต้องดำเนินการคือ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กระทรวงแรงงาน/กรมการจัดหางาน/หน่วยงาน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ให้พื้นที่ที่ต้องการให้มีล่ามภาษามือรวบรวมข้อมูลคนพิการที่จะใช้ล่ามภาษามือเพื่อสื่อสารในการเข้ารักษาตัวในรพ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ส่งต่อข้อมูลและประสานงานไปยัง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endParaRPr lang="th-TH" sz="1400" b="1" baseline="0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พม.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(จัดสรรงบประมาณค่าจ้างล่ามภาษามือเป็นคราวๆ/ค่าโครงการอบรมภาษามือที่ใช้ทางการแพทย์ ตามโครงการ )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สมาคมคนพิการหูหนวกแห่งประเทศไทย เพื่อช่วยวางแผนการจัดการเรียนการสอนล่ามภาษามือที่ใช้ทางการแพทย์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34294" marB="342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เป็นข้อเสนอระดับประเทศที่มีเงื่อนไขไม่อยู่นอกความรับผิดชอบโดยตรงของสปสช.แต่อาจปรับเพิ่มเติมได้ใน</a:t>
                      </a:r>
                      <a:r>
                        <a:rPr lang="th-TH" sz="14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ด้านประเภทและขอบเขตบริการสาธารณสุข /ชุดสิทธิประโยชน์</a:t>
                      </a:r>
                      <a:r>
                        <a:rPr lang="th-TH" sz="1400" b="1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การได้ยินหรือสื่อความหมาย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ทั้งนี้ตามแต่สปสช.จะเห็นชอบให้ปรับเพิ่ม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34294" marB="34294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57238"/>
          </a:xfrm>
        </p:spPr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1.กลุ่มคนพิการ จำนวน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 (ต่อ)</a:t>
            </a: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928678"/>
          <a:ext cx="8715374" cy="40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3857652">
                  <a:extLst>
                    <a:ext uri="{9D8B030D-6E8A-4147-A177-3AD203B41FA5}"/>
                  </a:extLst>
                </a:gridCol>
                <a:gridCol w="2071640">
                  <a:extLst>
                    <a:ext uri="{9D8B030D-6E8A-4147-A177-3AD203B41FA5}"/>
                  </a:extLst>
                </a:gridCol>
              </a:tblGrid>
              <a:tr h="57150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50046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 จัดช่องทางด่วนการให้บริการคนพิการและยกเว้นการเก็บค่าบริการ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30 บาทในสถานพยาบาลภาครัฐที่เรียกเก็บ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6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600" dirty="0"/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ที่ต้องดำเนินการคือ</a:t>
                      </a: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พื้นที่ควรส่งหนังสือขอหารือเพื่อให้ความอนุเคราะห์ไม่เรียกเก็บค่าบริการ</a:t>
                      </a:r>
                      <a:r>
                        <a:rPr lang="th-TH" sz="18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30 บาท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ถึงแม้ว่า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สถานพยาบาลรัฐที่เรียกเก็บได้อ้างประกาศนโยบายประเทศว่าต้องมีการให้ร่วมจ่ายก็ตาม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1.การเรียกเก็บ 30 บาทตามที่สถานพยาบาลรัฐที่เรียกเก็บได้อ้างประกาศนโยบายประเทศ ว่าต้องมีการให้ร่วมจ่ายนั้น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ถือเป็นการสนับสนุนค่าใช้จ่ายที่สถานพยาบาลนั้นๆอาจเกิดปัญหาสภาพคล่องทางการเงินอย่างมาก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ยู่นอกเหนือการแก้ไขที่สปสช.จะสั่งการได้ต้องหารือและขอความร่วมมือเป็นแห่งๆไปเพราะกสธ.เป็นองค์กรกำกับตรง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34292" marB="3429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60717"/>
            <a:ext cx="8472518" cy="5893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1.กลุ่มคนพิการ จำนวน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ข้อ (ต่อ)</a:t>
            </a:r>
            <a:endParaRPr lang="th-TH" sz="28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85720" y="1017986"/>
          <a:ext cx="8643968" cy="405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500066">
                  <a:extLst>
                    <a:ext uri="{9D8B030D-6E8A-4147-A177-3AD203B41FA5}"/>
                  </a:extLst>
                </a:gridCol>
                <a:gridCol w="4338643">
                  <a:extLst>
                    <a:ext uri="{9D8B030D-6E8A-4147-A177-3AD203B41FA5}"/>
                  </a:extLst>
                </a:gridCol>
                <a:gridCol w="1590681">
                  <a:extLst>
                    <a:ext uri="{9D8B030D-6E8A-4147-A177-3AD203B41FA5}"/>
                  </a:extLst>
                </a:gridCol>
              </a:tblGrid>
              <a:tr h="55363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50046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6. เสนอให้คนพิการ ท.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74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สามารถประกันสังคมควบคู่ไปพร้อมกันได้ 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สิทธิ</a:t>
                      </a: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ym typeface="Wingdings"/>
                        </a:rPr>
                        <a:t></a:t>
                      </a:r>
                      <a:endParaRPr lang="th-TH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ปัญหา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เกิดสิทธิซ้ำซ้ำ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และไม่สามารถใช้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สิทธิ์รับอุปกรณ์เครื่องช่วยความพิการตามสิทธิ์ ท.74 ได้</a:t>
                      </a: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ข้อเสนอแนวทางการแก้ไข</a:t>
                      </a:r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ประชาสัมพันธ์ให้คนพิการผู้ประกันตน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ยกเลิกการใช้สิทธิ์เฉพาะค่ารักษาพยาบาลได้ที่ สนง.ประกันสังคมพื้นที่ เพื่อใช้สิทธิ์ ท.74 แทนมีผลภายใน 6 เดือนหลังแจ้ง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กฎหมายที่คนพิการต้องเลือกสิทธิ์เข้ารับบริการทางการแพทย์และการสาธารณสุขอย่างใดอย่างหนึ่ง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ไม่สามารถใช้ 2 สิทธ์ในเวลาเดียวกันได้ เว้นแต่สิทธิ์ที่เลือกเช่น สิทธิ์ท.74 มีส่วนเกินและกองทุนประกันสังคมให้สิทธ์เพิ่มเติมได้ ถ้ามีระเบียบวิธีปฎิบัติของกองทุนประกันสังคมกำหนดไว้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การใช้สิทธิ์ของกองทุนสวัสดิการ</a:t>
                      </a:r>
                      <a:r>
                        <a:rPr kumimoji="0" lang="th-TH" sz="1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ข้าราชการ หรือ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จ่ายตรงสำหรับข้าราชการที่ป่วยและพิการ ก็ต้องใช้สิทธิ์ของกองทุนสวัสดิการ</a:t>
                      </a:r>
                      <a:r>
                        <a:rPr kumimoji="0" lang="th-TH" sz="1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ข้าราชการก่อน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เช่นกัน 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จะนำสิทธิ์บัตร ท.74 มาเบิกทับซ้อนไม่ได้</a:t>
                      </a:r>
                      <a:endParaRPr lang="th-TH" sz="1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เป็นข้อเสนอที่ไม่สามารถเปลี่ยนแปลงการใช้สิทธิ์เพิ่มเป็น 2 สิทธิ์ได้ เป็นไปตามข้อกฏหมาย ของพรบ.และ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 กองทุนสุขภาพหลัก</a:t>
                      </a:r>
                      <a:r>
                        <a:rPr kumimoji="0" lang="th-TH" sz="1600" b="1" i="0" kern="12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ได้แก่ </a:t>
                      </a:r>
                    </a:p>
                    <a:p>
                      <a:r>
                        <a:rPr kumimoji="0" lang="th-TH" sz="1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1.สำนักงานหลักประกันสุขภาพแห่งชาติ (สปสช.) </a:t>
                      </a:r>
                    </a:p>
                    <a:p>
                      <a:r>
                        <a:rPr kumimoji="0" lang="th-TH" sz="1600" b="1" i="0" kern="12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2.สำนักงานประกันสังคม (สปส.) </a:t>
                      </a:r>
                    </a:p>
                    <a:p>
                      <a:r>
                        <a:rPr kumimoji="0" lang="th-TH" sz="1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3กองทุนรักษาพยาบาลสวัสดิการข้าราชการ</a:t>
                      </a:r>
                    </a:p>
                    <a:p>
                      <a:r>
                        <a:rPr kumimoji="0" lang="th-TH" sz="1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(ขรก)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76"/>
            <a:ext cx="8229600" cy="6429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1.กลุ่มคนพิการ จำนวน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 (ต่อ)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9" y="1095976"/>
          <a:ext cx="8715437" cy="369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803">
                  <a:extLst>
                    <a:ext uri="{9D8B030D-6E8A-4147-A177-3AD203B41FA5}"/>
                  </a:extLst>
                </a:gridCol>
                <a:gridCol w="450280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3500462">
                  <a:extLst>
                    <a:ext uri="{9D8B030D-6E8A-4147-A177-3AD203B41FA5}"/>
                  </a:extLst>
                </a:gridCol>
                <a:gridCol w="2000264">
                  <a:extLst>
                    <a:ext uri="{9D8B030D-6E8A-4147-A177-3AD203B41FA5}"/>
                  </a:extLst>
                </a:gridCol>
              </a:tblGrid>
              <a:tr h="54708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4327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7. การให้สิทธิการรักษาพยาบาลกับคนไทยที่ไม่มีเลข 13 หลัก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เช่น เด็กกำพร้า ชายไทยที่หนีการเกณฑ์ทหารด้วยไม่มีบัตร ปชช. ฯลฯ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6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6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ที่ต้องดำเนินการคือ</a:t>
                      </a: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ให้พื้นที่เก็บข้อมูลและ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แยกประเภทข้อมูล</a:t>
                      </a:r>
                      <a:r>
                        <a:rPr lang="th-TH" sz="18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โดยทำเป็นโครงการสำรวจในระดับจังหวัด </a:t>
                      </a:r>
                      <a:endParaRPr lang="th-TH" sz="1800" dirty="0" smtClean="0"/>
                    </a:p>
                    <a:p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ในประเด็นที่เสนอ</a:t>
                      </a:r>
                    </a:p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ทีม สปสช.</a:t>
                      </a:r>
                      <a:r>
                        <a:rPr lang="th-TH" sz="1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เขต.</a:t>
                      </a:r>
                      <a:r>
                        <a:rPr lang="th-TH" sz="18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ส่งมอบข้อมูลให้ทีมที่รับผิดชอบด้านมาตฐานสาธารณสุข</a:t>
                      </a:r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พื้นที่อาจต้องใช้เวลาจัดการรวบรวมตามประเด็นที่เสนอมากโดยใช้วิธีเก็บข้อมูลตามโครงการ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แบบเคาะประตูบ้าน (บุคลากรระดับพื้นที่ชุมชน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และจิตอาสาของพื้นที่เก็บ)</a:t>
                      </a:r>
                    </a:p>
                    <a:p>
                      <a:pPr>
                        <a:buFont typeface="Wingdings" pitchFamily="2" charset="2"/>
                        <a:buChar char="C"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มีระยะเวลาการลงสำรวจที่ไม่นานมาก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เพื่อประหยัดค่าใช้จ่าย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ควรเขียนเป็นโครงการเสนอขอ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ผ่าน พมจ.ในจังหวัดนั้นๆ หรือองค์กรปกครองส่วนทัองถิ่น (ถ้ามี)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6" marB="3428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125017"/>
            <a:ext cx="8643998" cy="5893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1.กลุ่มคนพิการ จำนวน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 (ต่อ)</a:t>
            </a: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45" y="793996"/>
          <a:ext cx="8858312" cy="4278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601"/>
                <a:gridCol w="465852"/>
                <a:gridCol w="428628"/>
                <a:gridCol w="4487787"/>
                <a:gridCol w="1584444"/>
              </a:tblGrid>
              <a:tr h="58238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43338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8.เพิ่มการจัดการดูแลผู้ป่วยทางจิตในชุมชน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(เพิมเติม)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มีหน่วยงานระดับกระทรวงต่างๆและหน่วยงานที่เกี่ยวข้องรับผิดชอบตามบทบาทของพื้นที่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1.สปสช.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2.สถานพยาบาลของ กสธ.ที่มีคลินิกจิตเวช กรมสุขภาพจิต กรมอนามัย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(ส่วนงานที่ดูแลหลักสูตร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caregiver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อสม. ประจำหมูบ้านในพื้นที่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3.กระทรวงพัฒนาสังคมและความมั่นคงของมนุษย์(พม.)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4.องค์กรปกครองส่วนท้องถิ่น (อบจ. อบต. เทศบาล)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5.จิตอาสา ที่ช่วยงานด้านการสงเคราะห์ตามพื้นที่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การจัดการข้อเสนอและดำเนินการ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พื้นที่เก็บข้อมูลผู้ป่วยกลุ่มจิตเวชส่งมอบทีมสุขภาพของพื้นที่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ทีมส่งต่อข้อมูลและประเด็นความต้องการของผู้ป่วยตามลำดับของปัญหาคนไข้ในเชิงคลินิก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รพ.(บำบัด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)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พม.จิตอาสาในพื้นที่ องค์กรปกครองในท้องถิ่น(จัดหาคนดูแลกรณีไม่มีญาติ )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ทีมส่งต่อข้อมูลและประเด็นความต้องการของผู้ป่วยตามลำดับของปัญหาเชิงนโยบายเพื่อปรับปรุง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กรมอนามัย (พิ่มเติมเนื้อหาการดูแลผู้ป่วยจิตเวชในหลักสูตร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caregiver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สปสช.สนับสนุนงบประมาณการฝึกอบรม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1.ต้องเริ่มการสำรวจที่ชัดเจนว่ากลุ่มผู้ป่วยทางจิต ตามข้อเสนอมีจำนวนมากน้อยเพียงใด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ขาดการดูแลมาจากสาเหตุใด</a:t>
                      </a:r>
                    </a:p>
                    <a:p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.อาจเริ่มต้นการแก้ไขปัญหาโดยส่งตรวจในสถานพยาบาลในพื้นที่เพื่อบำบัดและประเด็นสุขภาพทางร่างกายและทางจิตไปพร้อมกัน</a:t>
                      </a:r>
                    </a:p>
                    <a:p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3.การเสนอเพื่อปรับปรุง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หลักสูตร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caregiver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เข้าร่วมเพื่อให้ง่ายต่อการแก้ไขหลักสูตร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28783"/>
            <a:ext cx="8229600" cy="115728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th-TH" altLang="th-TH" sz="5400" b="1" dirty="0" smtClean="0">
                <a:latin typeface="TH SarabunPSK" pitchFamily="34" charset="-34"/>
                <a:cs typeface="TH SarabunPSK" pitchFamily="34" charset="-34"/>
              </a:rPr>
              <a:t>1.กลุ่มผู้สูงอายุและ </a:t>
            </a:r>
            <a:r>
              <a:rPr lang="en-US" altLang="th-TH" sz="5400" b="1" dirty="0" smtClean="0">
                <a:latin typeface="TH SarabunPSK" pitchFamily="34" charset="-34"/>
                <a:cs typeface="TH SarabunPSK" pitchFamily="34" charset="-34"/>
              </a:rPr>
              <a:t>LTC </a:t>
            </a:r>
            <a:r>
              <a:rPr lang="th-TH" altLang="th-TH" sz="5400" b="1" dirty="0" smtClean="0">
                <a:latin typeface="TH SarabunPSK" pitchFamily="34" charset="-34"/>
                <a:cs typeface="TH SarabunPSK" pitchFamily="34" charset="-34"/>
              </a:rPr>
              <a:t>จำนวน 3 ข้อ</a:t>
            </a:r>
          </a:p>
          <a:p>
            <a:pPr eaLnBrk="1" hangingPunct="1"/>
            <a:endParaRPr lang="th-TH" altLang="th-TH" sz="6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15085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</a:t>
            </a:r>
            <a:b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พัฒนาการเข้าถึงบริการสุขภาพของกลุ่มเปราะบาง </a:t>
            </a:r>
            <a:endParaRPr lang="th-TH" sz="4000" dirty="0">
              <a:solidFill>
                <a:srgbClr val="C00000"/>
              </a:solidFill>
            </a:endParaRPr>
          </a:p>
        </p:txBody>
      </p:sp>
      <p:pic>
        <p:nvPicPr>
          <p:cNvPr id="21509" name="Picture 28" descr="à¸à¸¥à¸à¸²à¸£à¸à¹à¸à¸«à¸²à¸£à¸¹à¸à¸ à¸²à¸à¸ªà¸³à¸«à¸£à¸±à¸ à¸à¸¹à¹à¸ªà¸¹à¸à¸­à¸²à¸¢à¸¸ à¸à¸²à¸£à¹à¸à¸¹à¸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959" y="2911082"/>
            <a:ext cx="5137817" cy="166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07159"/>
            <a:ext cx="8229600" cy="7500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2. ผู้สูงอายุ และการพัฒนา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จำนวน 3 ข้อ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3" y="880122"/>
          <a:ext cx="8715436" cy="404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990"/>
                <a:gridCol w="486223"/>
                <a:gridCol w="443157"/>
                <a:gridCol w="3397543"/>
                <a:gridCol w="1846523"/>
              </a:tblGrid>
              <a:tr h="47718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53778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1.ปรับปรุงการบริการของหน่วยบริการตามนโยบาย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One Stop service 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อย่างเป็นรูปธรรม เช่น นโยบาย 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“70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ปีไม่มีคิว” </a:t>
                      </a:r>
                      <a:r>
                        <a:rPr lang="en-US" sz="2000" baseline="0" dirty="0" smtClean="0"/>
                        <a:t> </a:t>
                      </a:r>
                      <a:endParaRPr lang="th-TH" sz="2000" baseline="0" dirty="0" smtClean="0"/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ลดระยะเวลาการรอคอย เพิ่มประสิทธิภาพการนัดตรวจ เลื่อนนัด การลงทะเบียนสมัครผู้ป่วยใหม่ทางเวปไซด์ของหน่วยบริการ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 </a:t>
                      </a: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การจัดการข้อเสนอและดำเนินการสามารถดำเนินการได้ทันทีอย่างต่อเนื่อง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1.ผู้นำชุมชนภาคประชาสังคมทำหนังสือให้สถานพยาบาลในพื้นที่ทบทวนนโยบายการให้บริการผู้สูงอายุ </a:t>
                      </a:r>
                      <a:r>
                        <a:rPr lang="en-US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One Stop service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อย่างเป็นรูปธรรม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2.พื้นที่ต้องช่วย ปชส.ระบบการนัดผู้ป่วยออนไลน์ 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เลื่อนนัด การลงทะเบียนสมัครผู้ป่วยใหม่ทางเวปไซด์ของหน่วยบริการ (ถ้ามีการดำเนินการ)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3.สปสช.นำปัญหาเสนอต่อกระทรวงสาธารณสุข เพื่อทบทวนและติดตามแผนบริการ ในเวทีที่มีการประชุมหารือร่วมกันกับทีมบริหารของกสธ.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1.สถานพยาบาลเกือบทั้งประเทศมีข้อจำกัดและมีพื้นที่รองรับการบริการตามนโยบายได้ไม่มาก และผู้รับบริการส่วนใหญ่เริ่มเป็นวัยผู้สูงอายุมากกว่า</a:t>
                      </a:r>
                      <a:r>
                        <a:rPr lang="en-US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50% </a:t>
                      </a:r>
                      <a:endParaRPr lang="th-TH" sz="16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อาจต้องขอความช่วยเหลือตามหน้างานที่ปรากฎเป็นรายๆและกรณีไป เช่น ขอให้ปชส.ของ รพ.ช่วยดูแลการพาผู้ป่วยสูงอายุเขาตรวจด้วยช่องทางพิเศษ แต่อาจเสี่ยงต่อข้อร้องเรียนของผู้ป่วยรายอื่นๆได้เช่นกัน</a:t>
                      </a:r>
                      <a:r>
                        <a:rPr lang="en-US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(ระดับจังหวัด)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2858"/>
          <a:ext cx="871543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096"/>
                <a:gridCol w="4965068"/>
                <a:gridCol w="500066"/>
                <a:gridCol w="500066"/>
                <a:gridCol w="714380"/>
                <a:gridCol w="928694"/>
                <a:gridCol w="500065"/>
              </a:tblGrid>
              <a:tr h="358127">
                <a:tc rowSpan="2">
                  <a:txBody>
                    <a:bodyPr/>
                    <a:lstStyle/>
                    <a:p>
                      <a:pPr algn="ctr"/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ประเด็นรับฟังความคิดเห็นภาพรวมในเขต ปี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2561</a:t>
                      </a: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ระดับการตอบสนองข้อเสนอ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89578">
                <a:tc vMerge="1"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จว.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ส่งต่อหน่วยงานอื่น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ประเภทและขอบเขตการบริการสาธารณสุข</a:t>
                      </a:r>
                      <a:r>
                        <a:rPr kumimoji="0" lang="th-TH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kumimoji="0" lang="th-TH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มาตรฐานบริการสาธารณสุข</a:t>
                      </a: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การ</a:t>
                      </a:r>
                      <a:r>
                        <a:rPr lang="th-TH" sz="18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บริหารจัดการสำนักงาน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การ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บริหารจัดการกองทุนหลักประกันสุขภาพแห่งชาติ</a:t>
                      </a: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การ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บริหารจัดการกองทุนหลักประกันสุขภาพในระดับท้องถิ่นและพื้นที่</a:t>
                      </a: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การมีส่วนร่วมของภาคประชาชน</a:t>
                      </a: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การรับรู้และการคุ้มครองสิทธิผู้ให้บริการและผู้รับบริการ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พัฒนาการเข้าถึงบริการสุขภาพของกลุ่มเฉพาะและกลุ่มเปราะบาง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74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การพัฒนาระบบและกลไกงาน </a:t>
                      </a:r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LTC(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พัฒนาให้ชัดเจนยิ่งขึ้น)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 gridSpan="2"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จำนวนข้อเสนอ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237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 gridSpan="2"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12.2</a:t>
                      </a:r>
                      <a:endParaRPr lang="th-TH" sz="1600" b="1" dirty="0">
                        <a:solidFill>
                          <a:srgbClr val="0070C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14.3</a:t>
                      </a:r>
                      <a:endParaRPr lang="th-TH" sz="1600" b="1" dirty="0">
                        <a:solidFill>
                          <a:srgbClr val="0070C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57.9</a:t>
                      </a:r>
                      <a:endParaRPr lang="th-TH" sz="1600" b="1" dirty="0">
                        <a:solidFill>
                          <a:srgbClr val="0070C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15.6</a:t>
                      </a:r>
                      <a:endParaRPr lang="th-TH" sz="1600" b="1" dirty="0">
                        <a:solidFill>
                          <a:srgbClr val="0070C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1600" b="1" dirty="0">
                        <a:solidFill>
                          <a:srgbClr val="0070C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10632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2. ผู้สูงอายุ และการพัฒนา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จำนวน 3 ข้อ (ต่อ)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91" y="1023019"/>
          <a:ext cx="8658287" cy="404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296">
                  <a:extLst>
                    <a:ext uri="{9D8B030D-6E8A-4147-A177-3AD203B41FA5}"/>
                  </a:extLst>
                </a:gridCol>
                <a:gridCol w="435791">
                  <a:extLst>
                    <a:ext uri="{9D8B030D-6E8A-4147-A177-3AD203B41FA5}"/>
                  </a:extLst>
                </a:gridCol>
                <a:gridCol w="435821">
                  <a:extLst>
                    <a:ext uri="{9D8B030D-6E8A-4147-A177-3AD203B41FA5}"/>
                  </a:extLst>
                </a:gridCol>
                <a:gridCol w="2978112">
                  <a:extLst>
                    <a:ext uri="{9D8B030D-6E8A-4147-A177-3AD203B41FA5}"/>
                  </a:extLst>
                </a:gridCol>
                <a:gridCol w="1467267">
                  <a:extLst>
                    <a:ext uri="{9D8B030D-6E8A-4147-A177-3AD203B41FA5}"/>
                  </a:extLst>
                </a:gridCol>
              </a:tblGrid>
              <a:tr h="54859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500462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2.ควรมีความพร้อมในการดูแลผู้ป่วยผู้สูงอายุในพื้นที่ 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ปัญหาคือ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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ขาดแคลนบุคลากรทางการแพทย์ และเครื่องมือทางการแพทย์พื้นฐานที่ต้องใช้สำหรับการดูแลผู้สูงอายุที่พิการในพื้นที่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ในพื้นที่ (บางรายติดบ้านติดเตียง) เครื่องวัดปริมาณออกซิเจนในเลือด  เครื่องดูดเสมหะ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จุดบริการเครื่องมือพื้นฐานและจำเป็น เช่น เครื่องวัดความดัน ของสถานพยาบาลมีน้อยไปบางแห่งไม่สามารถเพิ่มจุดบริการได้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การให้ความรู้ในการดูแลผู้สูงอายุในพื้นที่ไม่ทั่วถึง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สถานที่ออกกำลังกายและอุปกรณ์ที่เหมาะสมกับทุกกลุ่มวัย</a:t>
                      </a:r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</a:t>
                      </a:r>
                    </a:p>
                    <a:p>
                      <a:r>
                        <a:rPr lang="th-TH" sz="14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เพิ่ม</a:t>
                      </a:r>
                    </a:p>
                    <a:p>
                      <a:r>
                        <a:rPr lang="th-TH" sz="14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เติม</a:t>
                      </a:r>
                      <a:endParaRPr lang="th-TH" sz="1400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endParaRPr lang="th-TH" sz="1400" dirty="0"/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เป็นข้อ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เสนอเพื่อขอปรับปรุงให้มีคุณภาพการบริการที่ครอบคลุมในพื้นที่บริการในระดับ จังหวัด เขต และประเทศ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การจัดการข้อเสนอและดำเนินการ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ระดับพื้นที่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1.อาจดำเนินการได้บางเรื่อง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และต้องอาศัยความร่วมมือกับหน่วยบริการในพื้นที่ไปพลางก่อน ระหว่างรอการสนับสนุนเพิ่มงบประมาณในการจัดซื้อจัดจ้าง อุปกรณ์ทางการแพทย์ จากสปสช .เพิ่มเติมเป็นหน่วยบริการนั้นๆไป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2.นำข้อเสนอส่งต่อไปรวมอยู่ในด้านมาตรฐานบริการสาธารณสุขเพื่อปรับเพิ่มเกณฑ์ การสนับสนุนให้กับหน่วยบริการที่มีแผนการพัฒนางานด้านผู้สูงอายุอย่างเป็นรูปธรรม</a:t>
                      </a:r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1.การจัดสรรงบประมาณเพิ่มเติมในส่วนของเครื่องมือพื้นฐานระยะแรกสปสช.อาจทำข้อเสนอให้สถานบริการ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ในพื้นที่ และทีมผู้นำชุมชนจัดทำโครงการเสนอขอเป็นโครงการกและมีข้อมูลสนับสนุนถถึงความจำเป็นและสถิติกลุ่มผู้สูงอายุ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โดยขอรับงบจากกองทุนตำบล 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0" marB="342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85720" y="1000114"/>
          <a:ext cx="8572562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454">
                  <a:extLst>
                    <a:ext uri="{9D8B030D-6E8A-4147-A177-3AD203B41FA5}"/>
                  </a:extLst>
                </a:gridCol>
                <a:gridCol w="3959720">
                  <a:extLst>
                    <a:ext uri="{9D8B030D-6E8A-4147-A177-3AD203B41FA5}"/>
                  </a:extLst>
                </a:gridCol>
                <a:gridCol w="1857388">
                  <a:extLst>
                    <a:ext uri="{9D8B030D-6E8A-4147-A177-3AD203B41FA5}"/>
                  </a:extLst>
                </a:gridCol>
              </a:tblGrid>
              <a:tr h="493845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0" marB="34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80" marB="34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0" marB="34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506683">
                <a:tc>
                  <a:txBody>
                    <a:bodyPr/>
                    <a:lstStyle/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2.ความพร้อมในการดูแลผู้ป่วยผู้สูงอายุในพื้นที่ 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ปัญหาคือ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าดแคลนบุคลากรและเครื่องมือทางการแพทย์พื้นฐานที่ต้องใช้สำหรับการดูแลผู้สูงอายุที่พิการในพื้นที่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(บางรายติดบ้านติดเตียง) เช่นเครื่องวัดปริมาณออกซิเจนในเลือด  เครื่องดูดเสมหะ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จุดบริการเครื่องมือพื้นฐานและจำเป็น เช่น เครื่องวัดความดัน ของสถานพยาบาลมีน้อยไป บางแห่งไม่สามารถเพิ่มจุดบริการได้ (ต่อ)</a:t>
                      </a:r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400" dirty="0"/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การจัดการข้อเสนอและดำเนินการ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พื้นที่เก็บข้อมูลผู้ป่วยกลุ่มผู้สูงอายุส่งมอบทีมสุขภาพของพื้นที่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ทีมส่งต่อข้อมูลและประเด็นความต้องการของผู้ป่วยตามลำดับของปัญหาคนไข้ในเชิงคลินิก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รพ.ฟื้นฟูสภาพ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พม.จิตอาสาในพื้นที่ องค์กรปกครองในท้องถิ่น(จัดหาคนดูแลกรณีไม่มีญาติ )</a:t>
                      </a:r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ทีมส่งต่อข้อมูลและประเด็นความต้องการของผู้ป่วยตามลำดับของปัญหาเชิงนโยบายเพื่อปรับปรุง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กรมอนามัย (เพิ่มเติมเนื้อหาการดูแลผู้สูงอายุที่ติดเตียงในหลักสูตร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หลักสูตร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caregiver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สปสช.สนับสนุนงบประมาณการฝึกอบรม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เสนอแผนงานระดับชุมชนให้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กระทรวงการท่องเที่ยวและกีฬา สนับสนุนอุปกรณ์การกีฬา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3.อุปกรณ์ทางการแพทย์ที่สำคัญพื้นที่ชุมชนควรได้รับการสนับสนุนคือ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เครื่องวัดปริมาณออกซิเจนในเลือด 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เครื่องดูดเสมหะ 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สปสช.อาจเสนอในภาพรวมประเทศ เพื่อลดต้นทุนและให้อยู่ในการดูแลควบคุมของ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รพสต.ในพื้นที่นั้นๆเพื่อการบำรุงรักษา</a:t>
                      </a:r>
                      <a:endParaRPr lang="th-TH" sz="1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0" marB="342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721"/>
            <a:ext cx="8229600" cy="6965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18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2. ผู้สูงอายุ และการพัฒนา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จำนวน 3 ข้อ (ต่อ)</a:t>
            </a:r>
            <a: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200" dirty="0"/>
          </a:p>
        </p:txBody>
      </p:sp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2. ผู้สูงอายุ และการพัฒนา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จำนวน 3 ข้อ (ต่อ) </a:t>
            </a:r>
            <a:r>
              <a:rPr lang="th-TH" sz="2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45" y="839234"/>
          <a:ext cx="8858310" cy="430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29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3357586">
                  <a:extLst>
                    <a:ext uri="{9D8B030D-6E8A-4147-A177-3AD203B41FA5}"/>
                  </a:extLst>
                </a:gridCol>
                <a:gridCol w="2143139">
                  <a:extLst>
                    <a:ext uri="{9D8B030D-6E8A-4147-A177-3AD203B41FA5}"/>
                  </a:extLst>
                </a:gridCol>
              </a:tblGrid>
              <a:tr h="57812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14776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PSK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พัฒนาชุดสิทธิประโยชน์ของผู้สูงอายุได้แก่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เข้าถึง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บริการได้สะดวก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ใช้สิทธิใกล้ที่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ไหนเข้ารักษา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ที่นั้นได้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</a:t>
                      </a:r>
                      <a:r>
                        <a:rPr lang="th-TH" sz="1800" b="1" i="0" u="none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มีฌาปณกิจ</a:t>
                      </a: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สงเคราะห์</a:t>
                      </a:r>
                    </a:p>
                    <a:p>
                      <a:pPr algn="l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การเบิก-จ่าย ผ้าอ้อมสำเร็จรูปที่ต้องใช้กับผู้ป่วยติดบ้านติดเตียงหรือเจ็บป่วยโรคเรื้อรังต่างๆ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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แก้ไขระบบ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ส่งต่อ 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ส่งต่อข้ามเขตสถานพยาบาลได้ทุกแห่ง ส่วนค่าใช้จ่ายเรียกเก็บตามระบบ สปสช.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latin typeface="TH SarabunPSK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ym typeface="Wingdings"/>
                        </a:rPr>
                        <a:t>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เพิ่ม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เติม</a:t>
                      </a:r>
                      <a:endParaRPr lang="th-TH" sz="14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400" dirty="0"/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ym typeface="Wingdings"/>
                        </a:rPr>
                        <a:t> </a:t>
                      </a:r>
                    </a:p>
                    <a:p>
                      <a:endParaRPr lang="th-TH" sz="1400" dirty="0"/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ข้อเสนอในการดำเนินการคือ</a:t>
                      </a:r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1.ปรับปรุง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แก้ไขและกำหนดค่าใช้จ่ายให้เป็นชุดสิทธิประโยชน์ของผู้สูงอายุ เดิมมีการปรับปรุงแก้ไขอยู่บางส่วนแล้ว</a:t>
                      </a:r>
                      <a:endParaRPr lang="th-TH" sz="1600" b="1" baseline="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เกี่ยวข้องด้านมาตรฐานบริการสาธารณสุข ครอบคลุมประเด็นที่ 2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แก้ไขปรับปรุงรายการค่าบริการทางการแพทย์ที่เป็นรายการที่ไม่มีอยูในระเบียบเบิกจ่ายจาก สปสช.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รวมทั้งระบบส่งต่อผู้ป่วยให้สามารถข้ามเขตได้โดยไม่ต้องส่งตัว ซึ่งอาจมีผลต่อภาระค่าใช้จ่ายที่หน่วยบริการรับตัวไว้ หากไม่มีการกำหนดการเรียกเก็บที่เหมาะสม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เป็นธรรม  ผู้ให้และผู้รับบริการ 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สปสช.ควรขยายพื้นที่การส่งต่อให้มีพื้นที่ในวงกว้างมากขึ้น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0" marB="34280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 รัฐบาลควรนำแนวทางการช่วยเหลือ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สงเคราะห์ผู้ป่วยกลุ่มผู้สูงอายุ ติดบ้านติดเตียง และเจ็บป่วยเรื้องรังโดยอาจพิจารณาประเด็นค่าใช้จ่ายในการจัดซื้อผ้าอ้อมสำเร็จรูป ที่เป็นภาระของกลุ่มผู้ป่วยมากในปัจจุบันมีต้นทุนราคาแพง </a:t>
                      </a:r>
                    </a:p>
                    <a:p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ข้อเสนอคือ รัฐบาลร่วมกับภาคเอกชนในการสร้างโรงงานผลิตผ้าอ้อมสำเร็จรูปเพื่อให้กลุ่มเป้าหมายดังกล่าวได้รับการสนับสนุ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5.การแก้ไขระบบส่งต่อตามข้อเสนออาจมีผลทำให้สถานพยาบาลที่ปชช.มีความศรัทธาเข้ารับบริการมาก</a:t>
                      </a:r>
                      <a:r>
                        <a:rPr kumimoji="0" lang="th-TH" sz="1400" b="1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จนเป็นภาระต่อการดูแลด้วยคุณภาพที่ปชช.ยอมรับมากกว่าสถานพยาบาลอื่นๆในพื้นที่ตนเอง</a:t>
                      </a:r>
                      <a:endParaRPr lang="th-TH" sz="15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80" marB="342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. ผู้สูงอายุ และการพัฒนา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LTC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จำนวน 3 ข้อ (ต่อ)</a:t>
            </a: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44" y="1214428"/>
          <a:ext cx="8858312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428628"/>
                <a:gridCol w="500066"/>
                <a:gridCol w="3071834"/>
                <a:gridCol w="3429024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43272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3.การขับเคลื่อน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LTC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กลไกลยังไม่ราบรื่นเป็นระบบแม้จะมีนโยบายมาแล้ว</a:t>
                      </a:r>
                      <a:endParaRPr lang="th-TH" sz="1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600" b="1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เป็นข้อเสนอระดับจังหวัด/เขต/ประเทศ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ข้อเสนอด้านการจัดการในระดับพื้นที่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1.เสนอข้อมูลการจัดการที่เป็นปัญหาได้แก่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ความไม่สำเร็จของการดำเนินการตามนโยบายที่ กสธ.กำหนด ที่ไม่มีการติดตามผล ส่งต่อข้อมูลให้กระทรวงสาธารณสุขดำเนิการ โดยข้อมูลต้องมีลักษณะที่เป็นปัญหาจริง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เช่นพบว่าไม่มี จนท.ภาครัฐของสถานพยาบาลนั้นๆรับผิดชอบหลัก 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ผู้สูงอายุที่อยู่ในภาวะพึ่งพิงจะไม่ได้รับการดูแลจากทีมสหสาขาวิชาชีพ  ของหน่วยบริการปฐมภูมิ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ถึงที่บ้านอย่างต่อเนื่อง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ผู้ป่วยที่ขาดการดูแลต่อเนื่อง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และรายงานผลสุขภาพผู้ป่วย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1.ส่งต่อข้อมูลปัญหาให้ กสธ.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พิจารณาเพื่อดำเนินการตรวจ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ประเมิน นิเทศงานดังกล่าว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การแก้ไขให้เกิดประสิทธิภาพในการขับเคลื่อนงานที่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รัฐบาลไทยให้ความสําคัญกับการที่ประเทศจะเข้าสู่สังคมผู้สูงอายุและมีนโยบาย ด้านการดูแลสุขภาพสําหรับผู้สูงอายุ ทุกกลุ่มมาอย่างต่อเนื่อง ภายใต้การสนับสนุนงบประมาณกองทุนหลักประกันสุขภาพแห่งชาติ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โดยผู้สูงอายุทุกรายมีสิทธิได้รับการดูแลสุขภาพ โดยเฉพาะบริการสร้างเสริมสุขภาพและป้องกันโรค บริการฟื้นฟูสมรรถภาพด้านการแพทย์ตามชุดสิทธิ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00034" y="1500182"/>
            <a:ext cx="8229600" cy="108584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th-TH" altLang="th-TH" sz="4800" b="1" dirty="0" smtClean="0">
                <a:latin typeface="TH SarabunPSK" pitchFamily="34" charset="-34"/>
                <a:cs typeface="TH SarabunPSK" pitchFamily="34" charset="-34"/>
              </a:rPr>
              <a:t>3.กลุ่มผู้ต้องขังจำนวน 1 ข้อ</a:t>
            </a:r>
          </a:p>
          <a:p>
            <a:pPr eaLnBrk="1" hangingPunct="1"/>
            <a:endParaRPr lang="th-TH" altLang="th-TH" sz="6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48859"/>
            <a:ext cx="8229600" cy="100844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</a:t>
            </a:r>
            <a:b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การเข้าถึงบริการของกลุ่มเฉพาะและกลุ่มเปราะบาง</a:t>
            </a:r>
            <a:endParaRPr lang="th-TH" sz="36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2773" name="Picture 22" descr="à¸à¸¥à¸à¸²à¸£à¸à¹à¸à¸«à¸²à¸£à¸¹à¸à¸ à¸²à¸à¸ªà¸³à¸«à¸£à¸±à¸ à¸à¸¹à¹à¸à¹à¸­à¸à¸à¸±à¸ à¸à¸²à¸£à¹à¸à¸¹à¸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643190"/>
            <a:ext cx="3000384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910817"/>
          </a:xfrm>
        </p:spPr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3.ผู้ต้องขัง จำนวน 1 ข้อ</a:t>
            </a:r>
            <a:endParaRPr lang="th-TH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52" y="880122"/>
          <a:ext cx="8858313" cy="41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66"/>
                <a:gridCol w="422192"/>
                <a:gridCol w="428628"/>
                <a:gridCol w="3563019"/>
                <a:gridCol w="1937708"/>
              </a:tblGrid>
              <a:tr h="54862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71900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1.ปรับปรุงแก้ไขสิทธิ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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ผู้ต้องขังที่เป็นข้าราชการ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ที่กระทำความผิดจะถูกตัดสิทธิเมื่อกระทำความผิดและมีคำพิพากษาแล้ว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รวมถึงครอบครัวผู้ต้องขังที่กระทำความผิดด้วย 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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กรณีทหารเกณฑ์ที่ต้องโทษ จะถูกตัดสิทธิ์ทางทหาร เนื่องจากที่ผ่านมาย้ายไม่ได้ 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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กรณีหนีทหาร ให้สามารถย้ายหน่วยบริการรักษาพยาบาลได้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การปรับเปลี่ยนสิทธิของผู้ต้องขัง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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ต้องการให้สิทธิ ปกส เหมือนเดิม ไม่ต้องปลดสิทธิ 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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ย้ายสิทธิ ปกส.มาในพื้นที่ของเรือนจำควรเปลี่ยนเป็นสิทธิ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UC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ได้เลยเมื่อสิ้นสุดคำพิพากษา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เพิ่ม</a:t>
                      </a: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เติม</a:t>
                      </a:r>
                      <a:endParaRPr lang="th-TH" sz="14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เป็นข้อเสนอเพื่อการแก้ไขระดับประเทศ</a:t>
                      </a:r>
                      <a:r>
                        <a:rPr lang="th-TH" sz="14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มีหน่วยงานระดับกระทรวงต่างๆที่เกี่ยวข้องได้แก่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กรมราชทัณฑ์ กระทรวงยุติธรรม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กรมบัญชีกลาง กระทรวงการคลัง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กระทรวงกลาโหม ประกันสังคม</a:t>
                      </a:r>
                      <a:endParaRPr lang="en-US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การจัดการข้อเสนอและดำเนินการ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1.กรมราชทัณฑ์ กระทรวงยุติธรรมเสนอข้อหารือไปยังกรมบัญชีกลาง กระทรวงการคลัง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และกระทรวงกลาโหม เพื่อพิจารณาความต้องการสิทธิที่ได้รับเดิมในผู้ต้องขัง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(ข้อจำกัด</a:t>
                      </a:r>
                      <a:r>
                        <a:rPr lang="th-TH" sz="14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้วยเป็นข้อกฎหมายที่ระบุไว้สำหรับผู้กระทำความผิดตามกฎหมายที่ปรากฎจะต้องได้รับการลงโทษให้พ้นจากตำแหน่งข้าราชการนั้นๆไปด้วย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2.จนท.ในเรือนจำควรแจ้งผู้ต้องขังให้ทราบถึงการได้รับสิทธิรักษาพยาบาล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ว่าสิทธิที่ได้รับมีเรื่องใดบ้างและความต่างที่เมื่อรับโทษเป็นผู้ต้องขังแล้ว (เดิมมีสิทธิประกันสังคม สิทธิอาจยังไม่ถูกปลดในทันที)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ยุทธศาสตร์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สปสช. สร้างความมั่นใจในการเข้าถึงบริการของกลุ่มเปราะบาง และกลุ่มที่ยังเข้าไม่ถึงบริการ</a:t>
                      </a:r>
                    </a:p>
                    <a:p>
                      <a:endParaRPr lang="th-TH" sz="14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ดำเนินการจัดบริการให้ผู้ต้องขังเพื่อเพิ่มการเข้าถึงบริการโดยไม่ริดรอนสิทธิ</a:t>
                      </a:r>
                    </a:p>
                    <a:p>
                      <a:endParaRPr lang="th-TH" sz="14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ให้มีหน้าที่ตรวจสอบสิทธิ เปลี่ยนแปลงสิทธิที่ต้องนำฐานข้อมูลการจัดการที่สปสช.เป็นผู้จัดทำมาลิงค์อย่างเป็นระบบแล้ว</a:t>
                      </a:r>
                      <a:endParaRPr lang="th-TH" sz="1400" dirty="0" smtClean="0"/>
                    </a:p>
                    <a:p>
                      <a:endParaRPr lang="th-TH" sz="14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557345"/>
            <a:ext cx="8229600" cy="728657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th-TH" altLang="th-TH" sz="48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4. เด็กและเยาวชน</a:t>
            </a:r>
            <a:r>
              <a:rPr lang="th-TH" altLang="th-TH" sz="4800" b="1" dirty="0" smtClean="0">
                <a:latin typeface="TH SarabunPSK" pitchFamily="34" charset="-34"/>
                <a:cs typeface="TH SarabunPSK" pitchFamily="34" charset="-34"/>
              </a:rPr>
              <a:t>จำนวน 1 ข้อ</a:t>
            </a:r>
          </a:p>
          <a:p>
            <a:pPr eaLnBrk="1" hangingPunct="1"/>
            <a:endParaRPr lang="th-TH" altLang="th-TH" sz="6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6"/>
            <a:ext cx="8229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</a:t>
            </a:r>
            <a:b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การเข้าถึงบริการของกลุ่มเฉพาะและกลุ่มเปราะบาง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5845" name="Picture 30" descr="à¸à¸¥à¸à¸²à¸£à¸à¹à¸à¸«à¸²à¸£à¸¹à¸à¸ à¸²à¸à¸ªà¸³à¸«à¸£à¸±à¸ à¹à¸à¹à¸à¹à¸¥à¸°à¹à¸¢à¸²à¸§à¸à¸ à¸à¸²à¸£à¹à¸à¸¹à¸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8" y="2214562"/>
            <a:ext cx="5286375" cy="25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160739"/>
            <a:ext cx="8572560" cy="6965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 </a:t>
            </a:r>
            <a:r>
              <a:rPr lang="th-TH" sz="2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alt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เด็กและ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เยาวชน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จำนวน 1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45" y="970685"/>
          <a:ext cx="8858310" cy="388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080">
                  <a:extLst>
                    <a:ext uri="{9D8B030D-6E8A-4147-A177-3AD203B41FA5}"/>
                  </a:extLst>
                </a:gridCol>
                <a:gridCol w="438563">
                  <a:extLst>
                    <a:ext uri="{9D8B030D-6E8A-4147-A177-3AD203B41FA5}"/>
                  </a:extLst>
                </a:gridCol>
                <a:gridCol w="428628">
                  <a:extLst>
                    <a:ext uri="{9D8B030D-6E8A-4147-A177-3AD203B41FA5}"/>
                  </a:extLst>
                </a:gridCol>
                <a:gridCol w="4071966">
                  <a:extLst>
                    <a:ext uri="{9D8B030D-6E8A-4147-A177-3AD203B41FA5}"/>
                  </a:extLst>
                </a:gridCol>
                <a:gridCol w="1643073">
                  <a:extLst>
                    <a:ext uri="{9D8B030D-6E8A-4147-A177-3AD203B41FA5}"/>
                  </a:extLst>
                </a:gridCol>
              </a:tblGrid>
              <a:tr h="66174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253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นักศึกษาสามารถใช้สิทธิบัตรทองได้ทุกสถานพยาบาลโดยไม่ต้องย้ายสิทธิให้ครอบคลุมการรับบริการทางการแพทย์ที่สถานศึกษาและภูมิลำเนาเดิม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400" dirty="0"/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เพิ่ม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เติมบาง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ส่วน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เป็นข้อเสนอเพื่อการแก้ไขระดับประเทศ</a:t>
                      </a:r>
                      <a:r>
                        <a:rPr lang="th-TH" sz="14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เพื่อให้ครอบคลุมการเข้าถึง บริการ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มีหน่วยงานระดับกระทรวงต่างๆที่เกี่ยวข้องได้แก่</a:t>
                      </a:r>
                    </a:p>
                    <a:p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สถาบันการศึกษาทุกระดับ ในสังกัดกระทรวงศึกษาธิการ 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</a:t>
                      </a:r>
                    </a:p>
                    <a:p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ทบวงมหาวิทยาลัย ทั้งประเทศ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สถานพยาบาลในสังกัดกสธ. และหน่วยงานอื่นๆทั่วประเทศ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th-TH" sz="1400" b="1" u="none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การจัดการข้อเสนอเบื้องต้นได้ในระดับจังหวัดและเขต</a:t>
                      </a:r>
                    </a:p>
                    <a:p>
                      <a:pPr>
                        <a:buFont typeface="Wingdings" pitchFamily="2" charset="2"/>
                        <a:buChar char="J"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พื้นที่ร่วมมือกับภาคประชาชน และสถาบันการศึกษาในพื้นที่เพื่อช่วยปชส.การใช้สิทธิบัตรทอง ในการปฐมนิเทศนักศึกษาใหม่ และการปัจฉิมนิเทศนักศึกษาจบการศึกษา</a:t>
                      </a:r>
                    </a:p>
                    <a:p>
                      <a:pPr>
                        <a:buFont typeface="Wingdings" pitchFamily="2" charset="2"/>
                        <a:buChar char="J"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สปสช.เขตจัดทำหนังสือเพื่อขอความร่วมมือปชส.ข้อมูลเสียงตามสาย เวฟฟรีสื่อออนไลน์ต่างๆทั้งวิทยุ โทรทัศน์</a:t>
                      </a:r>
                    </a:p>
                    <a:p>
                      <a:pPr>
                        <a:buFont typeface="Wingdings" pitchFamily="2" charset="2"/>
                        <a:buChar char="J"/>
                      </a:pP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แอปพิเคชั่นต่างๆ เพื่อให้กลุ่มเป้าหมายรับรู้สิทธิพื้นฐาน</a:t>
                      </a:r>
                      <a:endParaRPr lang="th-TH" sz="14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ควรจัดทำข้อมูลการรับรู้สิทธิของกลุ่มเป้าหมายให้เป็นใช้แนวทางเดียวกันเพื่อให้ง่ายต่อการนำไปใช้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ต่องาน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ปชส.ที่มีต้นทุนพื้นฐาน อาจไม่จำเป็นต้องทำเป็นเอกสารแผ่นพับ เพราะจะมีผลต่อการหาแหล่งเงินทุนมาสนับสนุน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2.ผู้ร่วมทีมที่มาจากภาคประชาชนอาจต้องเป็นจิตอาสาในการทำงานในระยะแรกของโครงการ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5" marB="34295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485907"/>
            <a:ext cx="8229600" cy="800095"/>
          </a:xfrm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th-TH" altLang="th-TH" sz="44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5. พระภิกษุ </a:t>
            </a:r>
            <a:r>
              <a:rPr lang="th-TH" altLang="th-TH" sz="4400" b="1" dirty="0" smtClean="0">
                <a:latin typeface="TH SarabunPSK" pitchFamily="34" charset="-34"/>
                <a:cs typeface="TH SarabunPSK" pitchFamily="34" charset="-34"/>
              </a:rPr>
              <a:t>จำนวน 3 ข้อ</a:t>
            </a:r>
          </a:p>
          <a:p>
            <a:pPr eaLnBrk="1" hangingPunct="1"/>
            <a:endParaRPr lang="th-TH" altLang="th-TH" sz="60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92"/>
            <a:ext cx="8229600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ประเด็นต่อเนื่องข้อเสนอเชิงนโยบาย</a:t>
            </a:r>
            <a:b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การเข้าถึงบริการของกลุ่มเฉพาะและกลุ่มเปราะบาง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7893" name="Picture 16" descr="à¸à¸¥à¸à¸²à¸£à¸à¹à¸à¸«à¸²à¸£à¸¹à¸à¸ à¸²à¸à¸ªà¸³à¸«à¸£à¸±à¸ à¸à¸£à¸°à¸ªà¸à¸à¹à¸à¸²à¸£à¹à¸à¸¹à¸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375301"/>
            <a:ext cx="4286250" cy="23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5.พระภิกษุ จำนวน 3 ข้อ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1063006"/>
          <a:ext cx="8715436" cy="400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042"/>
                <a:gridCol w="501236"/>
                <a:gridCol w="3342018"/>
                <a:gridCol w="2143140"/>
              </a:tblGrid>
              <a:tr h="61722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1849">
                <a:tc>
                  <a:txBody>
                    <a:bodyPr/>
                    <a:lstStyle/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1.ข้อเสนอต่อการพัฒนาหลักประกัน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สุขภาพแห่งชาติ (สิทธิบัตรทอง)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1.1การเพิ่ม/แก้ไขสิทธิประโยชน์ให้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เหมาะสมกับกลุ่มเฉพาะ ได้แก่กลุ่ม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พระภิกษุ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1.1.1 การทำวิจัยเพื่อศึกษาสิทธิประโยชน์ที่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เหมาะสมของพระสงฆ์ในสังคมไทย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1.2  การเข้าถึงบริการสุขภาพตามชุดสิทธิ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ประโยชน์ที่กำหนดให้กับผู้มีสิทธิ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1.2.1ให้พระภิกษุเข้ารับบริการ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รักษาพยาบาลได้ทุกที่เหมือนกรณีสิทธิผู้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พิการ ท.74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1.2.2.สนับสนุนและส่งเสริมให้พระภิกษุ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ทำบัตรประจำตัวประชาชนให้ครบถ้วน และมี</a:t>
                      </a:r>
                    </a:p>
                    <a:p>
                      <a:pPr marL="342900" indent="-342900" algn="l" fontAlgn="t">
                        <a:buNone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การย้ายทะเบียนบ้านมาอยู่ที่วัด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ctr"/>
                      <a:endParaRPr lang="th-TH" sz="21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21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</a:p>
                    <a:p>
                      <a:pPr algn="ctr"/>
                      <a:endParaRPr lang="th-TH" sz="21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1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1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1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1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1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เป็นข้อเสนอเพื่อการแก้ไขและพัฒนาในระดับจังหวัด /เขต/และประเทศ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ข้อเสนอด้านการจัดการ</a:t>
                      </a:r>
                      <a:endParaRPr lang="th-TH" sz="1600" b="1" u="none" baseline="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1.ปรับปรุง</a:t>
                      </a:r>
                      <a:r>
                        <a:rPr lang="th-TH" sz="1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แก้ไขและกำหนดค่าใช้จ่ายให้เป็นชุดสิทธิประโยชน์ของกลุ่มพระภิกษุ เดิมมีการปรับปรงแก้ไขอยู่บางส่วนแล้ว</a:t>
                      </a:r>
                      <a:endParaRPr lang="th-TH" sz="1600" b="1" baseline="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เกี่ยวข้องด้านมาตรฐานบริการสาธารณสุข ครอบคลุม(ประเด็นที่ 2)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แก้ไขปรับปรุงรายการค่าบริการทางการแพทย์ที่เป็นรายการที่ไม่มีอยูในระเบียบเบิกจ่ายจากสปสช.    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ปรับแก้ให้พระภิกษุเข้าถึงบริการทุกพื้นที่เพราะต้องมีการจาริกไปตามวัดต่างๆด้วย</a:t>
                      </a:r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1.การดำเนินกิจกรรมเพื่อพัฒนาระบบการจัดการดูแลสุขภาพสงฆ์ที่นนทบุรี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นำร่อง มีความน่าสนใจเพราะถือว่าเป็นการริเริ่มเชิงรุกที่ทำให้กลุ่มพระภิกษุได้รับการดูแล ส่งเสริมสุขภาพในทางที่เหมาะสม และมีคุณภาพ แต่การดำเนินการมีกิจกรรมมากมาย ที่ต้องเนินการตามข้อเสนอ และบางกิจกรรมอาจจำเป็นต้องร่วมมือกับทุกภาคส่วนในระดับองค์กรปกครองส่วนท้องถิ่นเพื่อแชร์ทรัพยากรร่วมกันเพื่อให้ภาระกิจด้านการดูแลสุขภาพตามกลุ่มเป้าหมายในเชิงรุกมีความรวดเร็ว และบรรลุผลตามเป้าหมายที่กำหนดและเสนอการแก้ไขไว้</a:t>
                      </a:r>
                    </a:p>
                    <a:p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9502"/>
            <a:ext cx="8229600" cy="857250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ทิศทางการขับเคลื่อนข้อเสนอ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เพื่อพัฒนาระบบหลักประกันสุขภาพแห่งชาติ ปี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2561</a:t>
            </a:r>
            <a:endParaRPr lang="th-T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33944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ทิศทางการขับเคลื่อนข้อเสนอ ปี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2561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มีระดับการแก้ไขปัญหาในระดับประเทศสูงถึงร้อยละ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57.9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รองลงมาเป็นข้อเสนอที่แก้ไขปัญหาโดยส่งต่อหน่วยงานอื่น 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15.6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แก้ไขปัญหาในระดับเขตร้อยละ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14.3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และแก้ไขปัญหาได้ในระดับจังหวัด 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12.2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ข้อเสนอเพื่อพัฒนาการเข้าถึงบริกาสุขภาพของกลุ่มเฉพาะและกลุ่มเปราะบาง  มีจำนวนข้อเสนอสูงถึง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74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 และเสนอให้แก้ไขได้ในระดับประเทศ จำนวน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ข้อ ระดับเขต จำนวน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17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ข้อ และระดับจังหวัด จำนวน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ข้อ ในขณะที่มีการเสนอให้ส่งต่อหน่วยงานอื่นสูงถึง จำนวน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24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ข้อ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1063229"/>
          </a:xfrm>
        </p:spPr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5.พระภิกษุ จำนวน 3 ข้อ (ต่อ)</a:t>
            </a: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357158" y="1151588"/>
          <a:ext cx="8501122" cy="376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155"/>
                <a:gridCol w="409693"/>
                <a:gridCol w="4061638"/>
                <a:gridCol w="1571636"/>
              </a:tblGrid>
              <a:tr h="42003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</a:p>
                  </a:txBody>
                  <a:tcPr marT="34292" marB="3429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04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1.3 การรับรู้และคุ้มครองสิทธิ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1.3.1 การส่งเสริมให้พระสงฆ์ มีความรู้ ความเข้าใจในระบบบริการสาธารณสุขและชุดสิทธิประโยชน์ขั้นพื้นฐานในระบบหลักประกันสุขภาพ เพื่อประโยชน์ในการดูแลสุขภาพตนเอง</a:t>
                      </a:r>
                    </a:p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ประเด็นการดูแลสุขภาพพระสงฆ์</a:t>
                      </a: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2.1.การจัดทํา และพัฒนาระบบขอมูลสารสนเทศสุขภาวะ  พระสงฆ ที่เชื่อมโยงบูรณาการครอบคลุมสุขภาพในทุกมิติ</a:t>
                      </a: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2.ให้มีการขยายผลโครงการปิ่นโต</a:t>
                      </a: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สุขภาพในทุกวัดของจังหวัดนนทบุรี</a:t>
                      </a: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(เป็นจังหวัดนำร่อง)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lvl="1" indent="-342900" algn="l" defTabSz="914400" rtl="0" eaLnBrk="1" fontAlgn="t" latinLnBrk="0" hangingPunct="1">
                        <a:buNone/>
                      </a:pPr>
                      <a:r>
                        <a:rPr lang="th-TH" sz="10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</a:t>
                      </a:r>
                      <a:r>
                        <a:rPr lang="th-TH" sz="11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จังหวัดนนทบุรีนำร่องจัดตั้งทีมทำงานวิจัยเพื่อศึกษาสิทธิประโยชน์ที่เหมาะสมของพระสงฆ์</a:t>
                      </a:r>
                      <a:r>
                        <a:rPr lang="th-TH" sz="11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1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โดยมี </a:t>
                      </a: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สปสช.เขต.4 เป็นผู้สนับสนุนงบประมาณการวิจัย (ข้อเสนอ 1.1.1) และร่วมกับ สปสช.เขต พัฒนาระบบขอมูลสารสนเทศสุขภาวะพระสงฆ์ (ข้อเสนอ 2.1.)</a:t>
                      </a:r>
                    </a:p>
                    <a:p>
                      <a:pPr marL="0" lvl="1" indent="-342900" algn="l" defTabSz="914400" rtl="0" eaLnBrk="1" fontAlgn="t" latinLnBrk="0" hangingPunct="1">
                        <a:buNone/>
                      </a:pP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3.คณะทำงานในพื้นที่ประสานงานกับ สปสช.เพื่อจัดการและอำนวยความสะดวกใให้พระภิกษุทำบัตรประจำตัวประชาชนให้ครบถ้วน และมีการย้ายทะเบียนบ้านมาอยู่ที่วัด โดยมีพระลูกวัดที่ได้รับผิดชอบจากเจ้าอาวาสวัดเป็นผู้ประสานงานในวัดตามจังหวัดนำร่อง (ข้อเสนอ1.2.2.)</a:t>
                      </a:r>
                    </a:p>
                    <a:p>
                      <a:pPr marL="0" lvl="1" indent="-342900" algn="l" defTabSz="914400" rtl="0" eaLnBrk="1" fontAlgn="t" latinLnBrk="0" hangingPunct="1">
                        <a:buNone/>
                      </a:pP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4.จนท.ทีมสุขภาพหรือ อสม.ในพื้นที่ที่มีปัญหาตามข้อเสนอ (1.2.3. ) ประสานงานกับ รพ.ประจำจังหวัดนั้นๆเพื่อให้ช่วยดำเนินการการจัดให้มีช่องทางพิเศษ ในการไปใช้บริการในกลุ่มพระสงฆ์ ซึ่งเดิมมีการดำเนินการอยู่ในบางสถานพยาบาล แต่อาจขาดความต่อเนื่อง</a:t>
                      </a:r>
                    </a:p>
                    <a:p>
                      <a:pPr marL="0" lvl="1" indent="-342900" algn="l" defTabSz="914400" rtl="0" eaLnBrk="1" fontAlgn="t" latinLnBrk="0" hangingPunct="1">
                        <a:buNone/>
                      </a:pP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ทีมดูแลสุขภาพของจังหวัดประสานงานกับเจ้าคณะจังหวัดเพื่อนำทีมงานลงพื้นที่ในการส่งเสริมและสร้างความเข้าใจกับพระลูกวัดต่างๆในจังหวัดนำร่อง (นนทบุรี) โดยมีประเด็นการแนะนำข้อมูลให้กับพระภิษุ</a:t>
                      </a:r>
                    </a:p>
                    <a:p>
                      <a:pPr marL="0" lvl="1" indent="-342900" algn="l" defTabSz="914400" rtl="0" eaLnBrk="1" fontAlgn="t" latinLnBrk="0" hangingPunct="1">
                        <a:buNone/>
                      </a:pP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ได้แก่</a:t>
                      </a:r>
                      <a:r>
                        <a:rPr lang="th-TH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5.1.สิทธิและชุดสิทธิประโยชน์ที่พระสงฆ์ได้รับในระบบประกันสุขภาพ</a:t>
                      </a:r>
                      <a:r>
                        <a:rPr lang="th-TH" sz="12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5.2 พระภิกษุสงฆ์กับโภชนาการที่มีคุณภาพ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6.ทีมนำด้านสุภาพในพื้นที่จัดกิจกรรม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“</a:t>
                      </a: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โครงการปิ่นโตสุขภาพ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”</a:t>
                      </a:r>
                      <a:r>
                        <a:rPr lang="th-TH" sz="12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ื่อให้สงฆ์ลดภาวะการเกิดโรคที่ญาติโยมนำมาถวายหรือใส่บาตรในทุกวัดของจังหวัดนนทบุรี(จังหวัดนำร่อง)</a:t>
                      </a:r>
                    </a:p>
                    <a:p>
                      <a:pPr marL="342900" indent="-342900" algn="l" fontAlgn="t">
                        <a:buNone/>
                      </a:pPr>
                      <a:endParaRPr lang="th-TH" sz="1400" b="1" i="0" u="none" strike="noStrike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2.การดำเนินการวิจัยทางจังหวัดอาจสามารถหารือสนง.พระพุทธศาสนาแห่งชาติ เพื่อขอรับการสนับสนุนในการทำโครงการวิจียได้ทั้งนี้ในกลุ่มเป้าหมายที่กำหนดไว้แต่อาจจำเป็นที่จะต้องหารือเถรสมาคมเพื่อสอบทานว่าในการทำวิจัยเพื่อการพัฒนาคุณภาพชีวิตของสงฆ์ ภายใต้การปกครองของเถรสมาคม จะกระทำได้ในลักษณะเช่นไร มีข้อจำกัดที่ขัดต่อพรบ.สงฆ์ ปี2505 หรือไม่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71420"/>
            <a:ext cx="8686800" cy="857250"/>
          </a:xfrm>
        </p:spPr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5.พระภิกษุ จำนวน 3 ข้อ (ต่อ)</a:t>
            </a: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31608" y="1018241"/>
          <a:ext cx="8212358" cy="398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66"/>
                <a:gridCol w="738167"/>
                <a:gridCol w="3152720"/>
                <a:gridCol w="1814705"/>
              </a:tblGrid>
              <a:tr h="481939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16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6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6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00462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2.4.สนับสนุนการดำเนินการตามโครงการวัดส่งเสริมสุขภาพ ของกรมอนามัย กระทรวงสาธารณสุข ซึ่งเป็นบูรณาการการส่งเสริมสุขภาพและอนามัยสิ่งแวดล้อม ร่วมกับศิลปวัฒนธรรมในความเป็นวัด ใช้หลัก 5 ร คือ สะอาดร่มรื่น สงบร่มเย็น สุขภาพร่วมสร้าง ศิลปะร่วมจิต (วิญญาณ) และชาวประชาร่วมพัฒนา ให้สามารถบริหารจัดการสุขภาพได้ด้วยตนเอง เพิ่มความรอบรู้ด้านสุขภาพ สร้างชุมชน ท้องถิ่น และองค์กรรอบรู้สุขภาพ สู่วัดรอบรู้สุขภาพ (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Health Literate Temple)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รณรงค์ให้ชุมชนจัดงานบุญปลอดเหล้า ถวายอาหารสุขภาพ เป็นต้น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</a:t>
                      </a:r>
                      <a:endParaRPr lang="th-TH" sz="1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-342900" algn="l" defTabSz="914400" rtl="0" eaLnBrk="1" fontAlgn="t" latinLnBrk="0" hangingPunct="1">
                        <a:buNone/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/>
                        </a:rPr>
                        <a:t>7. จัดทีมระดับจังหวัดหารือและประสานกับ กรมการ ปกครอง กระทรวงมหาดไทยเพื่อเสนอเรื่องการกำหนด ให้พระภิกษุสงฆ์ที่ไม่มีเลข 13 หลัก </a:t>
                      </a:r>
                      <a:r>
                        <a:rPr lang="th-TH" sz="16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/>
                        </a:rPr>
                        <a:t> 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/>
                        </a:rPr>
                        <a:t>มีเพียงหนังสือสุทธิ ทำให้ไม่สามารถลงทะเบียนสิทธิ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/>
                        </a:rPr>
                        <a:t> UC 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/>
                        </a:rPr>
                        <a:t>ได้ เพื่อ</a:t>
                      </a:r>
                    </a:p>
                    <a:p>
                      <a:pPr marL="0" indent="-342900" algn="l" defTabSz="914400" rtl="0" eaLnBrk="1" fontAlgn="t" latinLnBrk="0" hangingPunct="1">
                        <a:buNone/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/>
                        </a:rPr>
                        <a:t>ทราบแนวทางว่าจะดำเนินการเชื่อมโยงในการลงทะเบียนสิทธิอย่างไร</a:t>
                      </a:r>
                    </a:p>
                    <a:p>
                      <a:pPr marL="0" algn="l" defTabSz="914400" rtl="0" eaLnBrk="1" latinLnBrk="0" hangingPunct="1"/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/>
                        </a:rPr>
                        <a:t>8.ทีมระดับจังหวัดนำร่องประสานขอความร่วมมือจัดโครงการวัดส่งเสริมสุขภาพ ของกรมอนามัย กระทรวงสาธารณสุข ซึ่งเป็นการบูรณาการส่งเสริมสุขภาพและป้องกันโรค ร่วมกับศิลปวัฒนธรรมในความเป็นวัด ใช้หลัก 5 ร (ข้อเสนอ2.4)</a:t>
                      </a:r>
                      <a:endParaRPr lang="th-TH" sz="16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  <a:sym typeface="Wingding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/>
                        </a:rPr>
                        <a:t>ทั้งนี้เพื่อให้ข้อมูลในงานวิจัยเป็นข้อมูลที่ได้รับการยินยอมจากหน่วยงานในกำกับ ตามระเบียบวิธีวิจัยที่ถูกต้อง</a:t>
                      </a:r>
                      <a:endParaRPr lang="th-TH" sz="16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  <a:sym typeface="Wingdings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7142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5.พระภิกษุ จำนวน 3 ข้อ (ต่อ)</a:t>
            </a: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85750" y="964900"/>
          <a:ext cx="8429654" cy="4035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736"/>
                <a:gridCol w="605638"/>
                <a:gridCol w="4286280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1600" b="1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600" b="1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22226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ประเด็นบทบาทพระสงฆ์กับการสร้างสุขภาวะ</a:t>
                      </a: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3.1.การส่งเสริมและสนับสนุนให้มี “อาสาสมัครส่งเสริมสุขภาพประจำวัด” (อสว.)เป็นผู้ปฏิบัติดูแลพระสงฆ์อาพาธ รวมทั้งการสร้างเสริมสุขภาพ และการจัดการปัจจัยที่คุกคามสุขภาพของพระสงฆ์ด้วย ตามหลักสูตร “หลักสูตรพระ คิลานุปัฏฐาก พระอาสาสมัครส่งเสริมสุขภาพประจำวัด (อสว.)” เพื่อส่งเสริมสุขภาพพระสงฆ์และวัดรอบรู้ด้านสุขภาพ 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Health Literate Temple)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และความรู้ด้านโภชนาการ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และการส่งเสริมสุขภาพป้องกันโรค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9.ทีมนำด้านสาธารณสุขจัดกิจกรรม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“อาสาสมัครส่งเสริมสุขภาพประจำวัด” (อสว.) เพื่อหาจิตอาสาในพื้นที่ช่วยในกิจกรรมวัด อีกส่วนหนึ่งอาจประสานกับ พม.จังหวัด เพื่อขอจิตอาสาตามโครงการที่มีอยู่แล้วมาร่วมด้วย เพื่อช่วยในกิจการสงฆ์ด้านส่งเสริมสุขภาพ และลดปัจจัยคุกคามสุขภาพ  ซึ่งทีมสุขภาพอาจต้องมีการอบรมจิตอาสาสมัครส่งเสริมสุขภาพประจำวัด ในประเด็นสุขภาพต่างๆ ที่ต้องจัดถวายสงฆ์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เสียก่อน 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(ข้อเสนอ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3.1)  รวมทั้งการถ่ายทอดแบบพี่สอนน้องให้สงฆ์ นำข้อมูลด้านสุขภาพไปใช้ในการรับนิมนต์กิจสงฆ์ที่สามารถถ่ายทอดให้ญาติโยมตระหนักถึงการมีส่วนร่วมในการส่งเสริมสุขภาพที่แท้จริงของญาติโยมที่มีต่อสงฆ์ตามหลักการด้านสาธารณสุข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(ข้อเสนอ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3.1 และ 3.2) 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2.ส่งเสริมให้พระสงฆ์เผยแพร่ความรู้ด้านการสร้างเสริมสุขภาพ และการจัดการปัจจัยที่คุกคามสุขภาพผ่านการเทศน์ และการสอนให้กับนักเรียน และประชาชนในพื้นที่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557341"/>
            <a:ext cx="8229600" cy="871533"/>
          </a:xfrm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th-TH" altLang="th-TH" sz="40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6. </a:t>
            </a:r>
            <a:r>
              <a:rPr lang="th-TH" altLang="th-TH" sz="4000" b="1" dirty="0" smtClean="0">
                <a:latin typeface="TH SarabunPSK" pitchFamily="34" charset="-34"/>
                <a:cs typeface="TH SarabunPSK" pitchFamily="34" charset="-34"/>
              </a:rPr>
              <a:t>ผู้ป่วยโรคไตวายเรื้อรังจำนวน 7 ข้อ</a:t>
            </a:r>
          </a:p>
          <a:p>
            <a:pPr eaLnBrk="1" hangingPunct="1"/>
            <a:endParaRPr lang="th-TH" altLang="th-TH" sz="54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92"/>
            <a:ext cx="8229600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</a:t>
            </a:r>
            <a:b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การเข้าถึงบริการของกลุ่มเฉพาะและกลุ่มเปราะบาง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5061" name="Picture 2" descr="à¸à¸¥à¸à¸²à¸£à¸à¹à¸à¸«à¸²à¸£à¸¹à¸à¸ à¸²à¸à¸ªà¸³à¸«à¸£à¸±à¸ à¹à¸à¸§à¸²à¸¢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96" y="2553904"/>
            <a:ext cx="3857625" cy="16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10632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6. </a:t>
            </a:r>
            <a:r>
              <a:rPr lang="th-TH" alt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ผู้ป่วยโรคไตวายเรื้อรัง จำนวน 7 ข้อ</a:t>
            </a:r>
            <a:endParaRPr lang="th-TH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82" y="1056336"/>
          <a:ext cx="8858313" cy="385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54"/>
                <a:gridCol w="500066"/>
                <a:gridCol w="500066"/>
                <a:gridCol w="3482306"/>
                <a:gridCol w="1947021"/>
              </a:tblGrid>
              <a:tr h="58672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20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6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6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20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89926">
                <a:tc>
                  <a:txBody>
                    <a:bodyPr/>
                    <a:lstStyle/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 pitchFamily="2" charset="2"/>
                        </a:rPr>
                        <a:t>1.การกำหนดมาตรการ และการส่งเสริมพฤติกรรมป้องกันการป่วยเป็นโรคไตวายเรื้อรังให้กับประชาชน</a:t>
                      </a:r>
                      <a:r>
                        <a:rPr lang="th-TH" altLang="th-TH" sz="14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 pitchFamily="2" charset="2"/>
                        </a:rPr>
                        <a:t> </a:t>
                      </a:r>
                      <a:r>
                        <a:rPr lang="th-TH" altLang="th-TH" sz="1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 pitchFamily="2" charset="2"/>
                        </a:rPr>
                        <a:t>กลุ่มเสี่ยงอย่างเข้มข้น และจริงจัง เพื่อลดจำนวนผู้ป่วยโรคไตเรื้อรังรายใหม่ ที่มีแนวโน้มสูงขึ้น15-20</a:t>
                      </a:r>
                      <a:r>
                        <a:rPr lang="en-US" altLang="th-TH" sz="1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 pitchFamily="2" charset="2"/>
                        </a:rPr>
                        <a:t>%</a:t>
                      </a:r>
                      <a:r>
                        <a:rPr lang="th-TH" altLang="th-TH" sz="1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 pitchFamily="2" charset="2"/>
                        </a:rPr>
                        <a:t>ต่อปี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4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Wingdings" pitchFamily="2" charset="2"/>
                        </a:rPr>
                        <a:t>2.ให้สำนักงานหลักประกันสุขภาพแห่งชาติพัฒนาระบบการบริการ  </a:t>
                      </a: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รักษาผู้ป่วยโรคไตที่มี </a:t>
                      </a:r>
                      <a:r>
                        <a:rPr lang="en-US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HIV </a:t>
                      </a: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ร่วมให้ได้รับการรักษา อย่างทั่วถึง  (ไม่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ปฏิเสธการรักษา)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3. ให้สำนักงานหลักประกันสุขภาพ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แห่งชาติ ขยายชุดสิทธิประโยชน์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เรื่องค่ายากดภูมิ ในผู้ป่วยปลูกถ่าย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ไต ที่มีภาวะไตกลับมาวายอีกครั้ง โดยจะต้องให้ผู้ป่วยได้รับยากดภูมิอย่างต่อเนื่อง</a:t>
                      </a:r>
                      <a:r>
                        <a:rPr lang="th-TH" alt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จนกว่าแพทย์จะสั่งให้หยุดยา</a:t>
                      </a:r>
                      <a:endParaRPr lang="th-TH" altLang="th-TH" sz="1400" b="1" dirty="0" smtClean="0">
                        <a:latin typeface="TH SarabunPSK" pitchFamily="34" charset="-34"/>
                        <a:cs typeface="TH SarabunPSK" pitchFamily="34" charset="-34"/>
                        <a:sym typeface="Wingdings" pitchFamily="2" charset="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ym typeface="Wingdings"/>
                        </a:rPr>
                        <a:t></a:t>
                      </a: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เพิ่มเติม</a:t>
                      </a:r>
                    </a:p>
                    <a:p>
                      <a:pPr algn="ctr"/>
                      <a:endParaRPr lang="th-TH" sz="12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ym typeface="Wingdings"/>
                        </a:rPr>
                        <a:t></a:t>
                      </a: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เพิ่มเติม</a:t>
                      </a:r>
                      <a:endParaRPr lang="th-TH" sz="12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7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7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7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7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700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ym typeface="Wingdings"/>
                        </a:rPr>
                        <a:t></a:t>
                      </a:r>
                    </a:p>
                    <a:p>
                      <a:pPr algn="ctr"/>
                      <a:endParaRPr lang="th-TH" sz="1200" dirty="0" smtClean="0"/>
                    </a:p>
                    <a:p>
                      <a:endParaRPr lang="th-TH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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เป็นข้อเสนอเพื่อการแก้ไขและพัฒนาในระดับจังหวัด /เขต/และประเทศ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การจัดการข้อเสนอเบื้องต้นได้ในระดับต่างๆได้แก่</a:t>
                      </a:r>
                      <a:endParaRPr lang="th-TH" sz="1400" b="1" u="none" baseline="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แกนนำของผู้ป่วยโรคไตวายเรื้อรังรวบรวมสถิติปัญหาที่เสนอพร้อมการวางแผนแก้ไขนำประเด็นที่ต้องการแก้ไขให้สปสชระดับเขต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และประเทศ ไปปรับปรุงพัฒนาด้านมาตรฐานบริการสาธารณสุข เพื่อเพิ่มเติมเป็นชุดสิทธิประโยชน์ของกลุ่ม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ผู้ป่วยโรคไต</a:t>
                      </a:r>
                    </a:p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วายเรื้อรัง </a:t>
                      </a: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(ข้อเสนอที่1</a:t>
                      </a:r>
                      <a:r>
                        <a:rPr lang="th-TH" sz="14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 3  และ 4)</a:t>
                      </a:r>
                    </a:p>
                    <a:p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สำหรับข้อเสนอที่ 2. อาจต้องมีแกนนำในพื้นที่เข้าหารือกับสถานพยาบาลที่ทำให้เกิดปัญหาในลักษณะดังกล่าว เพราะตามหลักจริยธรรมทางการแพทย์ ต้องให้บริการกับผู้ป่วยทุกกลุ่มวัย ทุกภาวะโรคที่ผู้ป่วยเข้ารับบริการ อาจต้องแก้ไขเป็นรายบุคคลที่ทำให้เกิดปัญหาดังกล่าว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1.ปัจจุบันความกาวหน้าในการพัฒนโรคไตวายเรื้อรังาให้ผู้ป่วย ถือว่าทางกสธ.ได้นำประเด็นปัญหาสุขภาพในผู้ป่วยกลุ่มนี้เข้าไปใน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Service plan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ต้องรอระยะเวลาการปรับปรุงเพิ่มเติมในส่วนที่ขาดเช่นเทคโนโลยีที่ทันสมัย</a:t>
                      </a:r>
                      <a:r>
                        <a:rPr lang="th-TH" sz="1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ด้วยมีผลกระทบที่งบประมาณมีไม่เพียงพอ ดังนั้นหลักการที่สำคัญที่ควรเร่งรัดดำเนินการให้มากที่สุดคือการวางแผนไม่ให้เกิดภาวะการเจ็บป่วยของโรคนี้ในกลุ่มเสี่ยง ให้มากที่สุดเท่าที่จะทำได้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32177"/>
            <a:ext cx="8229600" cy="6965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6.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ผู้ป่วยโรคไตวายเรื้อรัง จำนวน 7 ข้อ (ต่อ)</a:t>
            </a:r>
            <a:r>
              <a:rPr lang="th-TH" alt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1000114"/>
          <a:ext cx="8572560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566"/>
                <a:gridCol w="557282"/>
                <a:gridCol w="3686418"/>
                <a:gridCol w="1755294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เรื่องเดิม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69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4. ขยายสิทธิประโยชน์การทำเส้นเลือด ในการฟอกเลือดด้วยเครื่องไตเทียมทุกกรณี</a:t>
                      </a:r>
                      <a:r>
                        <a:rPr lang="th-TH" alt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โดยไม่จำกัดจำนวนครั้งต่อปี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th-TH" sz="14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5.</a:t>
                      </a: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ทบทวนเพื่อขอเพิ่มงบประมาณ การจ่ายชุดชดเชย  กรณีซ่อมเส้นเลือดฟอกไตชนิดพิเศษ  </a:t>
                      </a:r>
                      <a:r>
                        <a:rPr lang="en-US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intervention</a:t>
                      </a:r>
                      <a:endParaRPr lang="th-TH" altLang="th-TH" sz="1400" b="1" dirty="0" smtClean="0">
                        <a:latin typeface="TH SarabunPSK" pitchFamily="34" charset="-34"/>
                        <a:cs typeface="TH SarabunPSK" pitchFamily="34" charset="-34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6.</a:t>
                      </a:r>
                      <a:r>
                        <a:rPr lang="th-TH" altLang="th-TH" sz="14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ส่งเสริมและสนับสนุนให้มีหน่วยฟอกเลือดด้วยเครื่องไตเทียมที่เพียงพอ มีมาตรฐาน และมีการกระจายอย่างเหมาะสมและสอดคล้องสัมพันธ์กับจำนวนผู้ป่วยในแต่ละพื้นที่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ym typeface="Wingdings"/>
                        </a:rPr>
                        <a:t></a:t>
                      </a:r>
                    </a:p>
                    <a:p>
                      <a:pPr algn="ctr"/>
                      <a:r>
                        <a:rPr lang="th-TH" sz="14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เพิ่มเติม</a:t>
                      </a:r>
                    </a:p>
                    <a:p>
                      <a:pPr algn="ctr"/>
                      <a:endParaRPr lang="th-TH" sz="14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4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4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ym typeface="Wingdings"/>
                        </a:rPr>
                        <a:t>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เพิ่มเติม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ym typeface="Wingdings"/>
                        </a:rPr>
                        <a:t></a:t>
                      </a:r>
                      <a:endParaRPr lang="th-TH" sz="1400" dirty="0" smtClean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เพิ่มเติม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อาจต้องเสนอด้วยการให้ผู้ป่วยที่ได้รับผลกระทบจากการเลือกปฎิบัติเขียนข้อร้องเรียนไปกับสถานพยาบาลนั้นๆผ่านตู้รับข้อร้องเรียน/หรือทางสื่อออนไลน์ ในขั้นต้นก่อน ก็จะช่วยให้การแก้ไขและดำเนินการได้รวดเร็วขึ้น กว่าการกำหนดให้เป็นนโยบายที่เป็นเสือกระดาษ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2.เป็นข้อเสนอที่ต้องแก้ไขในระดับประเทศ ทีในสถานพยาบาลของไทยยังไม่มีใช้เพราะราคาสูง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บุคลากรทางการแพทย์ต้องเชี่ยวชาญในการใช้เครื่องมือชนิดนี้ และอาจมีภาวะแทรกซ้อนเกิดขึ้นกับผู้ป่วยได้เช่นกัน รวมทั้งการเพิ่ม</a:t>
                      </a:r>
                      <a:r>
                        <a:rPr lang="th-TH" alt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สนับสนุนให้มีหน่วยฟอกเลือดด้วยเครื่องไตเทียมที่เพียงพอ มีมาตรฐาน และมีการกระจายอย่างเหมาะสมและสอดคล้องสัมพันธ์กับจำนวนผู้ป่วยในแต่ละพื้นที่นั้นอาจมีความจำเป็นที่ต้องส่งต่อข้อมูลให้กับ กสธ.เพื่อพิจารณาต่อไป</a:t>
                      </a:r>
                      <a:r>
                        <a:rPr lang="th-TH" alt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(ข้อเสนอที่ 5 และ 6)</a:t>
                      </a:r>
                      <a:endParaRPr kumimoji="0" lang="en-US" sz="1600" b="1" i="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2.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สำหรับ</a:t>
                      </a:r>
                      <a:r>
                        <a:rPr lang="th-TH" alt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ส่วนที่เสนอขอ</a:t>
                      </a:r>
                      <a:r>
                        <a:rPr lang="th-TH" altLang="th-TH" sz="1600" b="1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เครื่องแทงเส้นอัตโนมัติ</a:t>
                      </a:r>
                      <a:r>
                        <a:rPr lang="th-TH" sz="1600" dirty="0" smtClean="0"/>
                        <a:t>.</a:t>
                      </a:r>
                      <a:r>
                        <a:rPr lang="th-TH" alt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ผู้เสนออาจนำข้อมูลมาประกอบการเสนอขอเพื่อพิจารณาต่อไป</a:t>
                      </a:r>
                    </a:p>
                    <a:p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3.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การจัดตั้ง </a:t>
                      </a:r>
                      <a:r>
                        <a:rPr lang="en-US" sz="1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CAPDCorner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ให้เป็นพื้นที่ในการล้างไตทางช่องท้อง เพื่อควบคุมด้านคุณภาพ ลดการติดเชื้อและเป็นการสนับสนุนเชิงสังคมระหว่างกลุ่มผู้ป่วยโรคไตวายเรื้อรังระยะสุดท้าย กับผู้ให้บริการ และผู้ที่เกี่ยวข้องใน</a:t>
                      </a:r>
                      <a:endParaRPr lang="th-TH" sz="16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28"/>
            <a:ext cx="8229600" cy="5714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6.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ผู้ป่วยโรคไตวายเรื้อรัง จำนวน 7 ข้อ (ต่อ)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28596" y="1071552"/>
          <a:ext cx="8143904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871"/>
                <a:gridCol w="728811"/>
                <a:gridCol w="3129643"/>
                <a:gridCol w="1799579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15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5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5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23260"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7.สนับสนุนการจัดตั้ง </a:t>
                      </a:r>
                      <a:r>
                        <a:rPr lang="en-US" sz="21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CAPDCorner</a:t>
                      </a: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ให้เป็นพื้นที่ในการล้างไตทางช่องท้อง เพื่อควบคุมด้านคุณภาพ ลดการติดเชื้อและเป็นการสนับสนุนเชิงสังคมระหว่างกลุ่มผู้ป่วยโรคไตวายเรื้อรังระยะสุดท้าย กับผู้ให้บริการ และผู้ที่เกี่ยวข้อง</a:t>
                      </a:r>
                      <a:endParaRPr lang="th-TH" sz="21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ym typeface="Wingdings"/>
                        </a:rPr>
                        <a:t></a:t>
                      </a:r>
                    </a:p>
                    <a:p>
                      <a:endParaRPr lang="th-TH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3.ทีมที่เสนออาจนำข้อมูลและส่งต่อให้ดำเนินการในระดับนโยบายประเทศ (ข้อเสนอที่ 7)</a:t>
                      </a:r>
                      <a:endParaRPr lang="th-TH" sz="21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ข้อเสนอที่7</a:t>
                      </a:r>
                      <a:r>
                        <a:rPr lang="th-TH" sz="21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ควรส่งต่อข้อมูลไปยัง </a:t>
                      </a:r>
                      <a:r>
                        <a:rPr lang="en-US" sz="21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PM </a:t>
                      </a:r>
                      <a:r>
                        <a:rPr lang="th-TH" sz="21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ที่ดูแลตัวชี้วัดของผู้ป่วยกลุ่มนี้ตาม </a:t>
                      </a: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Service plan 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ของ กสธ. เพื่อพิจารณาในระดับนโยบายของ กสธ.ต่อไป</a:t>
                      </a:r>
                      <a:endParaRPr lang="th-TH" sz="21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428742"/>
            <a:ext cx="8229600" cy="871533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th-TH" alt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7.กลุ่มสวัสดิการแรงงาน จำนวน 1</a:t>
            </a:r>
            <a:r>
              <a:rPr lang="en-US" alt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alt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ข้อ</a:t>
            </a:r>
            <a:endParaRPr lang="th-TH" altLang="th-TH" sz="4400" b="1" dirty="0" smtClean="0"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th-TH" altLang="th-TH" sz="48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altLang="th-TH" sz="6600" dirty="0" smtClean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8"/>
            <a:ext cx="8229600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</a:t>
            </a:r>
            <a:b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การเข้าถึงบริการของกลุ่มเฉพาะและกลุ่มเปราะบาง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9157" name="Picture 34" descr="à¸à¸¥à¸à¸²à¸£à¸à¹à¸à¸«à¸²à¸£à¸¹à¸à¸ à¸²à¸à¸ªà¸³à¸«à¸£à¸±à¸ à¸ªà¸§à¸±à¸ªà¸à¸´à¸à¸²à¸£à¹à¸£à¸à¸à¸²à¸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85998"/>
            <a:ext cx="3500462" cy="15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78619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</a:pPr>
            <a:r>
              <a:rPr lang="th-TH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ผู้นำเสนอ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ดร.ประเสริฐ  เล็กสรรเสริญ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หัวหน้ากลุ่มงานประกันสุขภาพ สสจ.นนทบุรี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421"/>
            <a:ext cx="8229600" cy="6512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7.กลุ่มสวัสดิการแรงงาน จำนวน 1</a:t>
            </a:r>
            <a:r>
              <a:rPr lang="en-US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ข้อ</a:t>
            </a:r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/>
            </a:r>
            <a:br>
              <a:rPr lang="th-TH" altLang="th-TH" sz="2400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</a:b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910605"/>
          <a:ext cx="8715436" cy="411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068"/>
                <a:gridCol w="466181"/>
                <a:gridCol w="3648680"/>
                <a:gridCol w="2363507"/>
              </a:tblGrid>
              <a:tr h="78103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6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94421">
                <a:tc>
                  <a:txBody>
                    <a:bodyPr/>
                    <a:lstStyle/>
                    <a:p>
                      <a:pPr marL="0" indent="-342900" algn="l" defTabSz="914400" rtl="0" eaLnBrk="1" latinLnBrk="0" hangingPunct="1">
                        <a:buNone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จัดบริการขั้นพื้นฐานขอให้เท่าเทียมกันทั้ง 3 กองทุน (ประกันสังคม </a:t>
                      </a:r>
                      <a:r>
                        <a:rPr lang="th-TH" sz="16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ข้าราชการ  สปสช.)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</a:p>
                    <a:p>
                      <a:pPr algn="ctr"/>
                      <a:endParaRPr lang="th-TH" sz="1600" b="1" baseline="0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600" b="1" baseline="0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  <a:p>
                      <a:pPr algn="ctr"/>
                      <a:endParaRPr lang="th-TH" sz="1600" b="1" baseline="0" dirty="0" smtClean="0">
                        <a:latin typeface="TH SarabunPSK" pitchFamily="34" charset="-34"/>
                        <a:cs typeface="TH SarabunPSK" pitchFamily="34" charset="-34"/>
                        <a:sym typeface="Wingding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1.สิทธิประกันสังคมต้องร่วมจ่ายส่วน</a:t>
                      </a:r>
                      <a:r>
                        <a:rPr lang="en-US" sz="1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uc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ไม่ต้องจ่ายทำให้เกิดปัญหาของความคุ้มครองที่ไม่เท่าเทียมค่าเหมาจ่ายรายหัวประกันสังคม 1,400(ไม่หัก)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uc3,100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หักกองทุนต่างๆเหลือเป็นค่ารักษา 600 บาท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เพื่อให้ส่งไปหน่วยงานอื่นที่เกี่ยวข้อง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สปสช. กรมบัญชีกลาง ประกันสังคม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  <a:tr h="1069674">
                <a:tc>
                  <a:txBody>
                    <a:bodyPr/>
                    <a:lstStyle/>
                    <a:p>
                      <a:pPr marL="0" indent="-342900" algn="l" defTabSz="914400" rtl="0" eaLnBrk="1" latinLnBrk="0" hangingPunct="1">
                        <a:buNone/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2.จัดทำโครงการร่วมกันระหว่า</a:t>
                      </a:r>
                      <a:r>
                        <a:rPr lang="th-TH" sz="16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ง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หน่วยบริการ+ประกันสังคมในพื้นที่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2.งบ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ที่ถูกจัดสรรลงสิทธิประกันสังคมและข้าราชการ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 non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ไม่สามารถเข้าถึงระบบบริการของ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pp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ปัญหาที่เกิดในสถานประกอบการที่สำคัญอีกอย่างคือแรงงานที่เป็นคนไทยและต่างด้าว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เพื่อให้ส่งไปหน่วยงานอื่นที่เกี่ยวข้อง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ประกันสังคมจังหวัด+หน่วยบริการในพื้นที่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  <a:tr h="1143008">
                <a:tc>
                  <a:txBody>
                    <a:bodyPr/>
                    <a:lstStyle/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 ปรับระเบียบการใช้จ่ายให้งบ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PP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ประกันสังคมสามารถใช้ร่วมกับ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PP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สปสช.และงบจาก สสส.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3.งบของประกันสังคมและ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สปสช. สสส.งบที่มาจากหลายแห่งใช้กับกลุ่มเป้าหมายยาก เพราะมีระเบียบการใช้จ่ายที่แตกต่าง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7.กลุ่มสวัสดิการแรงงาน จำนวน 1</a:t>
            </a:r>
            <a:r>
              <a:rPr lang="en-US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ข้อ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928676"/>
          <a:ext cx="8572560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715"/>
                <a:gridCol w="526557"/>
                <a:gridCol w="3786214"/>
                <a:gridCol w="164307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endParaRPr lang="th-TH" sz="18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ให้มีหน่วยงานที่เกี่ยวข้องเข้ามาดูแลอย่างต่อเนื่อง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 </a:t>
                      </a:r>
                      <a:endParaRPr lang="th-TH" sz="16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แรงงานที่ทำงานในโรงงานจะมีการตรวจสุขภาพอยู่แล้วพบว่าคนงานมีความเสี่ยงในการตรวจโรคต่างๆเช่นเบาหวาน ความดัน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เพื่อให้ส่งไปหน่วยงานอื่นที่เกี่ยวข้อง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ระดับจังหวัด พื้นที่ รพ. รพสต.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ให้สิทธิด้านทันตกรรมไปใช้บริการได้ทุกสถานบริการ(สิทธิ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PP)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ใช้ระบบคีย์เบิก (แบบเก่า)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5.งบสร้างเสริมป้องกันโรคจะถูกกำหนดจาก สช.เป็นส่วนใหญ่ปัญหาเกิดกับผู้ใช้แรงงานเพราะต้องไปตรวจเฉพาะที่ตนขึ้นสิทธิไว้เท่านั้น (สิทธิ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PP)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ตรวจสุขภาพ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เพื่อให้ส่งไปหน่วยงานอื่นที่เกี่ยวข้อง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ประกันสังคม 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  <a:tr h="1628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.ให้หน่วยงานที่เกี่ยวข้องประชาสัมพันธ์ให้สถานประกอบการและแรงงานได้รับรู้เข้าใจเข้าถึงสิทธิ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.ให้ สปสช.ประกาศเป็นนโยบายเวียนไปทุกสถานที่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6.สถานการณ์แรงงานประกันสังคมข้าราชการไม่รู้สิทธิเข้าไม่ถึงสิทธิ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PPB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เช่น การฝากครรภ์ ตรวจครรภ์ วางแผนครอบครัว 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7.การตรวจมะเร็งปากมดลูก แรงงานไม่มีเวลาและไม่เข้าไปตรวจมะเร็งปากมดลูกทำให้เกิดการเสี่ยงที่จะเป็นมะเร็งปากมดลูก การไปตรวจสุขภาพจึงต้องลางานทำให้กระทบต่อรายได้/โบนัด สิทธิการตรวจเอ็กซ์เรย์ในอายุ 15 ปีขึ้นไปตรวจได้ 1 ครั้ง ตลอดชีวิต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03598"/>
            <a:ext cx="8229600" cy="3022394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ข้อเสนอจากการรับฟังความคิดเห็น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ของผู้ให้บริการและผู้รับบริการ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ประจำปี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2561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ประเด็นข้อเสนอเชิงนโยบาย พัฒนาการเข้าถึงบริการสุขภาพของกลุ่มเปราะบาง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7.กลุ่มสวัสดิการแรงงาน จำนวน 1</a:t>
            </a:r>
            <a:r>
              <a:rPr lang="en-US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alt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ข้อ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857239"/>
          <a:ext cx="8715436" cy="421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571504"/>
                <a:gridCol w="3571900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สรุปประเด็นข้อเสนอ</a:t>
                      </a:r>
                      <a:endParaRPr lang="th-TH" sz="20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เรื่องใหม่</a:t>
                      </a:r>
                      <a:endParaRPr lang="th-TH" sz="1400" dirty="0">
                        <a:solidFill>
                          <a:srgbClr val="7030A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7030A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ข้อมูลเพิ่มเติม/แนวทางการจัดการข้อเสนอ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7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นโยบายมีข้อบังคับให้ต้องไปตรวจคัดกรองเป็นไปตามระยะของขั้นตอน</a:t>
                      </a:r>
                      <a:endParaRPr lang="th-TH" sz="1600" dirty="0" smtClean="0"/>
                    </a:p>
                    <a:p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การไปตรวจสุขภาพตามขั้นตอนไม่ให้ถือว่าเป็นวันลาไม่มีผลกระทบต่อการทำงาน</a:t>
                      </a:r>
                    </a:p>
                    <a:p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แก้ไขระเบียบชุดสิทธิประโยชน์และเช่น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ควรจัด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ชุดการตรวจสุขภาพพื้นฐานที่เท่าเทียมและเพิ่มเติมการตรวจสุขภาพตามปัจจัยเสี่ยงของแต่ละพื้นที่</a:t>
                      </a:r>
                    </a:p>
                    <a:p>
                      <a:r>
                        <a:rPr lang="en-US" sz="1600" dirty="0" smtClean="0"/>
                        <a:t>11</a:t>
                      </a:r>
                      <a:r>
                        <a:rPr lang="th-TH" sz="1600" dirty="0" smtClean="0"/>
                        <a:t>.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จัดตั้งหน่วยงานดำเนินการบริหารงบประมาณที่แยกจากหน่วยงานปกติ (1.หน่วยงานบริหารภาพรวม)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ควรมีแพทย์อาชีวะเวชศาสตร์ทุก รพ. จังหวัด</a:t>
                      </a: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เสนอให้ตั้งหน่วยงานดูแลงาน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ของประเทศ มีการสนับสนุนงบ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ให้โรงงานและเพิ่มการบริหารจัดการงบประมาณสามารถปรับเกลี่ยใช้ข้ามกองได้ภายใน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</a:t>
                      </a:r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เพิ่มการตรวจไวรัสตับอักเสบ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B,C</a:t>
                      </a:r>
                      <a:endParaRPr lang="th-TH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.เพิ่มช่องทางการตรวจ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HIV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และมีความชัดเจนในแนวทางการบริการในหน่วยบริการที่ไม่อยู่ในระบบ(เพื่อการเข้าถึงอย่างเป็นธรรม)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600" dirty="0" smtClean="0"/>
                    </a:p>
                    <a:p>
                      <a:pPr algn="ctr"/>
                      <a:endParaRPr lang="th-TH" sz="1600" dirty="0" smtClean="0"/>
                    </a:p>
                    <a:p>
                      <a:pPr algn="ctr"/>
                      <a:endParaRPr lang="th-TH" sz="1600" dirty="0" smtClean="0"/>
                    </a:p>
                    <a:p>
                      <a:pPr algn="ctr"/>
                      <a:endParaRPr lang="th-TH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600" dirty="0" smtClean="0"/>
                    </a:p>
                    <a:p>
                      <a:pPr algn="ctr"/>
                      <a:endParaRPr lang="th-TH" sz="1600" dirty="0" smtClean="0"/>
                    </a:p>
                    <a:p>
                      <a:pPr algn="ctr"/>
                      <a:endParaRPr lang="th-TH" sz="1600" dirty="0" smtClean="0"/>
                    </a:p>
                    <a:p>
                      <a:pPr algn="ctr"/>
                      <a:endParaRPr lang="th-TH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th-TH" sz="1600" dirty="0" smtClean="0"/>
                    </a:p>
                    <a:p>
                      <a:pPr algn="ctr"/>
                      <a:endParaRPr lang="th-TH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-ไม่ทราบว่ามีสิทธิประโยชน์การรับรู้ข้อมูลข่าวสารด้านการบริการ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-ปัญหาสุขภาพของแต่ละพื้นที่(โรงงาน) เช่น เสียง สารตะกั่ว ตามบริบทของสถานประกอบการ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-ควรกำหนดสิทธิประโยชน์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PP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เป็นมาตรฐานเดียวกันของ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UC+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ปกติโดยครอบคลุมปัจจัยเสี่ยงแต่ละสถานประกอบการ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-บริการแต่ละช่วงอายุควรสอดคล้องกัน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-หน่วยงานแหล่งงบประมาณ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-ผู้ให้บริการ/เฉพาะทางไม่ครอบคลุม(แพทย์อาชีวะเวชศาสตร์)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-สถานประกอบการขาดงบประมาณ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-ยังเข้าไม่ถึงบริการตรวจไวรัสตับอักเสบ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B,C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งบการตรวจ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HIV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ไม่ครอบคลุมหน่วยบริการ</a:t>
                      </a:r>
                    </a:p>
                    <a:p>
                      <a:endParaRPr lang="th-TH" sz="16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D:\sunant.p\sunant.p_55\025_โครงการปี 61\งานรับฟังความเห็น\60_คืนข้อมูล 2560 OK for WEB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918" y="0"/>
            <a:ext cx="823089" cy="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4308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42851" y="0"/>
            <a:ext cx="2580967" cy="2500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4" y="410820"/>
            <a:ext cx="2755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เน้นหนัก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617" y="214300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ข้อเสนอประเด็น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142874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ประจำปี ๒๕๖๑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285734"/>
            <a:ext cx="4071966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นำเสนอ ที่ประชุม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Board Relation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คณะกรรมการหลักประกันสุขภาพแห่งชาติ/คณะกรรมการควบคุมคุณภาพฯ/คณะทำงาน/อนุกรรมการเขต เพื่อหารือการทำงานร่วมกัน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2990212"/>
            <a:ext cx="69294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lang="th-TH" sz="2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๑.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การปรับหลักเกณฑ์แนวทางและอัตราการจ่าย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</a:t>
            </a:r>
            <a:r>
              <a:rPr lang="en-US" sz="2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Refer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ข้ามจังหวัด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๒. แนวทางการจัดสรรงบกองทุนให้ สสอ. โดยเพิ่มคำนิยาม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 “หน่วยบริการ” ให้ครอบคลุมถึงสำนักงานสาธารณสุขอำเภอ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(สสอ.)</a:t>
            </a:r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๓. การขยายศูนย์รับเรื่องร้องเรียนอื่นที่เป็นอิสระ มาตรา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50(5)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ระดับอำเภอ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และเพิ่มบทบาทการทำหน้าที่ลงทะเบียนสิทธิประชาชนได้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314" y="2558483"/>
            <a:ext cx="2143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๓ ประเด็น ดังนี้</a:t>
            </a:r>
            <a:endParaRPr kumimoji="0" lang="th-TH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14678" y="1857374"/>
            <a:ext cx="3929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๑๘ มิถุนายน</a:t>
            </a:r>
            <a:r>
              <a:rPr kumimoji="0" lang="th-TH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๒๕๖๑ เวลา ๑๓.๐๐ น.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ณ ห้องประชุมโรงแรมกรุงศรีริเวอร์ จ.อยุธยา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4308"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1643056"/>
            <a:ext cx="56436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lang="th-TH" sz="2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ผู้นำเสนอ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ดร.ประเสริฐ  เล็กสรรเสริญ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หัวหน้ากลุ่มงานประกันสุขภาพ สสจ.นนทบุรี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และคณะทำงานรับฟังความคิดเห็นในระดับเขต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4166" r="4308" b="55556"/>
          <a:stretch>
            <a:fillRect/>
          </a:stretch>
        </p:blipFill>
        <p:spPr bwMode="auto">
          <a:xfrm>
            <a:off x="0" y="-18"/>
            <a:ext cx="914400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9930892"/>
              </p:ext>
            </p:extLst>
          </p:nvPr>
        </p:nvGraphicFramePr>
        <p:xfrm>
          <a:off x="285719" y="1071552"/>
          <a:ext cx="8572560" cy="3500462"/>
        </p:xfrm>
        <a:graphic>
          <a:graphicData uri="http://schemas.openxmlformats.org/drawingml/2006/table">
            <a:tbl>
              <a:tblPr/>
              <a:tblGrid>
                <a:gridCol w="617843"/>
                <a:gridCol w="3243671"/>
                <a:gridCol w="2394138"/>
                <a:gridCol w="2316908"/>
              </a:tblGrid>
              <a:tr h="880151">
                <a:tc>
                  <a:txBody>
                    <a:bodyPr/>
                    <a:lstStyle/>
                    <a:p>
                      <a:pPr algn="ctr" fontAlgn="t"/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ข้อมูลเพิ่มเติม/แนวทางการดำเนินการ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20311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การปรับหลักเกณฑ์แนวทางและอัตราการจ่าย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OP Refer 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ข้ามจังหวัด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1800" b="1" i="0" u="none" strike="noStrik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-สถานการณ์/ปัญหาที่พบ</a:t>
                      </a:r>
                    </a:p>
                    <a:p>
                      <a:pPr algn="l" fontAlgn="t"/>
                      <a:endParaRPr lang="th-TH" sz="1800" b="1" i="0" u="none" strike="noStrike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/>
                      <a:endParaRPr lang="th-TH" sz="1800" b="1" i="0" u="none" strike="noStrike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/>
                      <a:endParaRPr lang="th-TH" sz="1800" b="1" i="0" u="none" strike="noStrike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/>
                      <a:r>
                        <a:rPr lang="th-TH" sz="1800" b="1" i="0" u="none" strike="noStrik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-หลักเกณฑ์/แนวทางการจ่าย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(ปกติ)</a:t>
                      </a:r>
                    </a:p>
                    <a:p>
                      <a:pPr algn="l" fontAlgn="t"/>
                      <a:r>
                        <a:rPr lang="th-TH" sz="1800" b="1" i="0" u="none" strike="noStrik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หน้า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98</a:t>
                      </a:r>
                    </a:p>
                    <a:p>
                      <a:pPr algn="l" fontAlgn="t"/>
                      <a:endParaRPr lang="th-TH" sz="1800" b="1" i="0" u="none" strike="noStrike" baseline="0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/>
                      <a:endParaRPr lang="th-TH" sz="1800" b="1" i="0" u="none" strike="noStrike" baseline="0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ข้อเสนอควรมาจากพื้นที่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ปรับหลักเกณฑ์, อัตราการจ่าย และรายการตรวจให้เหมาะสมกับสภาพเศรษฐกิจในปัจจุบัน</a:t>
                      </a:r>
                      <a:endParaRPr lang="th-TH" sz="1800" b="1" i="0" u="none" strike="noStrike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010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32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ข้อเสนอที่เน้นหนัก ๓ ประเด็น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วัตถุ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7766483"/>
              </p:ext>
            </p:extLst>
          </p:nvPr>
        </p:nvGraphicFramePr>
        <p:xfrm>
          <a:off x="5072066" y="2285998"/>
          <a:ext cx="914400" cy="771525"/>
        </p:xfrm>
        <a:graphic>
          <a:graphicData uri="http://schemas.openxmlformats.org/presentationml/2006/ole">
            <p:oleObj spid="_x0000_s1030" name="งานนำเสนอ" showAsIcon="1" r:id="rId4" imgW="914400" imgH="771525" progId="PowerPoint.Show.12">
              <p:embed/>
            </p:oleObj>
          </a:graphicData>
        </a:graphic>
      </p:graphicFrame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4238380"/>
              </p:ext>
            </p:extLst>
          </p:nvPr>
        </p:nvGraphicFramePr>
        <p:xfrm>
          <a:off x="5072066" y="3429006"/>
          <a:ext cx="914400" cy="771525"/>
        </p:xfrm>
        <a:graphic>
          <a:graphicData uri="http://schemas.openxmlformats.org/presentationml/2006/ole">
            <p:oleObj spid="_x0000_s1031" name="Acrobat Document" showAsIcon="1" r:id="rId5" imgW="914400" imgH="7715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4166" r="4308" b="55556"/>
          <a:stretch>
            <a:fillRect/>
          </a:stretch>
        </p:blipFill>
        <p:spPr bwMode="auto">
          <a:xfrm>
            <a:off x="0" y="-18"/>
            <a:ext cx="914400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182439"/>
              </p:ext>
            </p:extLst>
          </p:nvPr>
        </p:nvGraphicFramePr>
        <p:xfrm>
          <a:off x="285719" y="1000114"/>
          <a:ext cx="8572562" cy="3743345"/>
        </p:xfrm>
        <a:graphic>
          <a:graphicData uri="http://schemas.openxmlformats.org/drawingml/2006/table">
            <a:tbl>
              <a:tblPr/>
              <a:tblGrid>
                <a:gridCol w="836349"/>
                <a:gridCol w="1924307"/>
                <a:gridCol w="5811906"/>
              </a:tblGrid>
              <a:tr h="716300">
                <a:tc>
                  <a:txBody>
                    <a:bodyPr/>
                    <a:lstStyle/>
                    <a:p>
                      <a:pPr algn="ctr" fontAlgn="t"/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ข้อมูลเพิ่มเติม/แนวทางการดำเนินการ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1101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002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แนวทางการจัดสรรงบกองทุนให้ สสอ. โดยเพิ่มคำนิยามของ “หน่วยบริการ” ให้ครอบคลุมถึงสำนักงานสาธารณสุขอำเภอ</a:t>
                      </a:r>
                      <a:r>
                        <a:rPr kumimoji="0" lang="th-TH" sz="20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 (สสอ.)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สถานการณ์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สำนักงานสาธารณสุขอำเภอ</a:t>
                      </a:r>
                      <a:r>
                        <a:rPr lang="th-TH" sz="1800" b="1" i="0" u="none" strike="noStrike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มีหน้าที่ ส่งเสริม สนับสนุน และประสานงาน ในการปฏิบัติงานสาธารณสุขในพื้นที่ของ รพ.สต.ในสังกัดและโรงพยาบาลและหน่วยงานอื่นที่เกี่ยวข้องในการปฏิบัติงาน โดยได้รับจัดสรรงบดำเนินการจาก สสจ. ปีละ 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200,000 – 300,000 </a:t>
                      </a:r>
                      <a:r>
                        <a:rPr lang="th-TH" sz="1800" b="1" i="0" u="none" strike="noStrike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บาท ซึ่งงบประมาณไม่เพียงพอต่อการดำเนินงานตามบาทบาทหน้าที่ และไม่สามารถได้รับจัดสรรงบประมาณจากแหล่งอื่นได้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th-TH" sz="1800" b="1" i="0" u="none" strike="noStrike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>
                        <a:buFontTx/>
                        <a:buChar char="-"/>
                      </a:pP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ประเภทของหน่วยบริการ ตามมาตรา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44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แห่งพรบ.หลักประกันสุขภาพพ.ศ.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2545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กำหนดไว้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ประเภท คือ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หน่วยบริการประจำ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หน่วยบริการปฐมภูมิ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หน่วยบริการที่รับการส่งต่อ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หน่วยบริการร่วมให้บริการ</a:t>
                      </a:r>
                    </a:p>
                    <a:p>
                      <a:pPr algn="l" fontAlgn="t">
                        <a:buFontTx/>
                        <a:buChar char="-"/>
                      </a:pPr>
                      <a:endParaRPr lang="th-TH" sz="1800" b="1" i="0" u="none" strike="noStrike" baseline="0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714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32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ข้อเสนอที่เน้นหนัก ๓ ประเด็น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4166" r="4308" b="55556"/>
          <a:stretch>
            <a:fillRect/>
          </a:stretch>
        </p:blipFill>
        <p:spPr bwMode="auto">
          <a:xfrm>
            <a:off x="0" y="-18"/>
            <a:ext cx="914400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182439"/>
              </p:ext>
            </p:extLst>
          </p:nvPr>
        </p:nvGraphicFramePr>
        <p:xfrm>
          <a:off x="142844" y="1000114"/>
          <a:ext cx="8858282" cy="4075751"/>
        </p:xfrm>
        <a:graphic>
          <a:graphicData uri="http://schemas.openxmlformats.org/drawingml/2006/table">
            <a:tbl>
              <a:tblPr/>
              <a:tblGrid>
                <a:gridCol w="714381"/>
                <a:gridCol w="1571636"/>
                <a:gridCol w="6572265"/>
              </a:tblGrid>
              <a:tr h="50006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1101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002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แนวทางการจัดสรรงบกองทุนให้ สสอ. โดยเพิ่มคำนิยามของ “หน่วยบริการ” ให้ครอบคลุมถึงสำนักงานสาธารณสุขอำเภอ</a:t>
                      </a:r>
                      <a:r>
                        <a:rPr kumimoji="0" lang="th-TH" sz="18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 (สสอ.)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00200" algn="l"/>
                        </a:tabLst>
                      </a:pPr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l"/>
                        </a:tabLst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สปสช.ดูรายละเอียดว่าเขาเกณฑ์ตามคำนิยามในประกาศประเภทใด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หากไม่เข้าเกณฑ์จะเสนอเพิ่มประเภทใหม่</a:t>
                      </a:r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00200" algn="l"/>
                        </a:tabLst>
                      </a:pP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บทบาทหน้าที่ สำนักงานสาธารณสุขอำเภอ ตามกฎกระทรวง แบ่งส่วนราชการสํานักงานปลัดกระทรวง กระทรวงสาธารณสุข พ.ศ. 2560 </a:t>
                      </a:r>
                      <a:endParaRPr lang="th-TH" sz="1800" b="1" i="0" u="none" strike="noStrike" baseline="0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จัดทําแผนยุทธศาสตร์ด้านสุขภาพในเขตพื้นที่อําเภอ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1800" b="1" i="0" u="sng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ดําเนินการและให้บริการด้านการแพทย์และการสาธารณสุขในเขตพื้นที่อําเภอ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กํากับ ดูแล ประเมินผล และสนับสนุนการปฏิบัติงานของหน่วยงานสาธารณสุขในเขตพื้นที่อําเภอ เพื่อให้การปฏิบัติงานเป็นไปตามกฎหมาย มีการบริการสุขภาพที่มีคุณภาพและมีการคุ้มครองผู้บริโภคด้านสุขภาพ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ส่งเสริม สนับสนุน และประสานงานเกี่ยวกับงานสาธารณสุขในเขตพื้นที่อําเภอ ให้เป็นไปตามนโยบายของกระทรวง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พัฒนาระบบสารสนเทศ งานสุขศึกษา และการสื่อสารสาธารณะด้านสุขภาพ ในเขตพื้นที่อําเภอ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 ปฏิบัติงานร่วมกับหรือสนับสนุนการปฏิบัติงานของหน่วยงานอื่นที่เกี่ยวข้องหรือที่ได้รับมอบหมาย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จากบทบาทหน้าที่ของสำนักงานสาธารณสุขอำเภอในปัจจุบันควรกำหนดให้สามารถได้รับจัดสรรงบประมาณจาก สปสช. เช่น งบค่าเสื่อม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ค่าบริหารจัดการสำนักงาน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Fix Cost 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ค่าจ้างลูกจ้างในการปฏิบัติงาน เป็นต้น</a:t>
                      </a:r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714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32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ข้อเสนอที่เน้นหนัก ๓ ประเด็น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4166" r="4308" b="55556"/>
          <a:stretch>
            <a:fillRect/>
          </a:stretch>
        </p:blipFill>
        <p:spPr bwMode="auto">
          <a:xfrm>
            <a:off x="0" y="-18"/>
            <a:ext cx="914400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17403"/>
              </p:ext>
            </p:extLst>
          </p:nvPr>
        </p:nvGraphicFramePr>
        <p:xfrm>
          <a:off x="285719" y="1000114"/>
          <a:ext cx="8572560" cy="3895745"/>
        </p:xfrm>
        <a:graphic>
          <a:graphicData uri="http://schemas.openxmlformats.org/drawingml/2006/table">
            <a:tbl>
              <a:tblPr/>
              <a:tblGrid>
                <a:gridCol w="617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6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4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6300">
                <a:tc>
                  <a:txBody>
                    <a:bodyPr/>
                    <a:lstStyle/>
                    <a:p>
                      <a:pPr algn="ctr" fontAlgn="t"/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ข้อมูลเพิ่มเติม/แนวทางการดำเนินการ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๓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l"/>
                        </a:tabLst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การขยายหน่วยรับเรื่องร้องเรียนอื่นที่เป็นอิสระ มาตรา </a:t>
                      </a:r>
                      <a:r>
                        <a:rPr lang="en-US" sz="2000" b="1" dirty="0" smtClean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50(5)  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ระดับอำเภอ และการเพิ่มบทบาทให้สามารถทำหน้าที่ลงทะเบียนสิทธิประชาชน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Tx/>
                        <a:buChar char="-"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หน่วยรับเรื่องร้องเรียนอื่นที่เป็นอิสระจากผู้ถูกร้องเรียน ตามมาตรา 50(5) เป็นหน่วยงานที่เกิดขึ้นภายใต้พ.ร.บ.หลักประกันสุขภาพแห่งชาติ พ.ศ. 2545 เพื่อเป็นหน่วยงานอิสระที่รองรับให้ประชาชนสามารถเสนอเรื่องร้องเรียนได้โดยสะดวกและเป็นอิสระจากผู้ถูกร้องเรียน ปัจจุบันมี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 กระจายอยู่ในทุกจังหวัด (จังหวัดลพบุรี และปทุมธานี มี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แห่ง) ปี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2562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มีแผนเปิดเพิ่มอีก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 ที่จ.ลพบุรี จำนวน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 อ่างทอง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 สิงห์บุรี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 ปทุมธานี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 และนครนายก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</a:t>
                      </a:r>
                      <a:endParaRPr lang="th-TH" sz="1100" b="1" i="0" u="none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ข้อเสนอให้มี</a:t>
                      </a:r>
                      <a:r>
                        <a:rPr lang="th-TH" sz="1600" b="1" dirty="0" smtClean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หน่วยรับเรื่องร้องเรียนอื่นที่เป็นอิสระ มาตรา </a:t>
                      </a:r>
                      <a:r>
                        <a:rPr lang="en-US" sz="1600" b="1" dirty="0" smtClean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50(5)  </a:t>
                      </a:r>
                      <a:r>
                        <a:rPr lang="th-TH" sz="1600" b="1" dirty="0" smtClean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ระดับอำเภอครบทุกอำเภอ เพื่อรองรับการทำงานร่วมกับศูนย์บริการหลักประกันสุขภาพในหน่วยบริการที่มีครบแล้วทุกอำเภอ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และการเพิ่มบทบาทให้สามารถทำหน้าที่ลงทะเบียนสิทธิประชาชน เพื่อเพิ่มการเข้าถึงสิทธิและการได้รับบริการในระบบหลักประกันสุขภาพอย่างทั่วถึงเป็นธรรม </a:t>
                      </a:r>
                      <a:r>
                        <a:rPr lang="th-TH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เพื่อให้การดำเนินงานของหน่วยครอบคลุมมาตรฐานที่กำหนดไว้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142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32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ข้อเสนอที่เน้นหนัก ๓ ประเด็น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6639510"/>
              </p:ext>
            </p:extLst>
          </p:nvPr>
        </p:nvGraphicFramePr>
        <p:xfrm>
          <a:off x="7740352" y="4153283"/>
          <a:ext cx="914400" cy="771525"/>
        </p:xfrm>
        <a:graphic>
          <a:graphicData uri="http://schemas.openxmlformats.org/presentationml/2006/ole">
            <p:oleObj spid="_x0000_s96260" name="เอกสาร" showAsIcon="1" r:id="rId4" imgW="914400" imgH="7715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4308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634" y="88266"/>
          <a:ext cx="871543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22"/>
                <a:gridCol w="4192557"/>
                <a:gridCol w="466716"/>
                <a:gridCol w="466716"/>
                <a:gridCol w="466716"/>
                <a:gridCol w="466716"/>
                <a:gridCol w="579157"/>
                <a:gridCol w="500066"/>
                <a:gridCol w="500066"/>
                <a:gridCol w="571502"/>
              </a:tblGrid>
              <a:tr h="358127"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ประเด็นรับฟังความคิดเห็นในระดับจังหวัด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จำนวนข้อเสนอที่แก้ไขปัญหารายจังหวัด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89578">
                <a:tc vMerge="1"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นบ.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ปท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อย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อท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สิงห์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ลบ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สบ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นค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ประเภทและขอบเขตการบริการสาธารณสุข</a:t>
                      </a:r>
                      <a:r>
                        <a:rPr kumimoji="0" lang="th-TH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kumimoji="0" lang="th-TH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มาตรฐานบริการสาธารณสุข</a:t>
                      </a: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การ</a:t>
                      </a:r>
                      <a:r>
                        <a:rPr lang="th-TH" sz="18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บริหารจัดการสำนักงาน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การ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บริหารจัดการกองทุนหลักประกันสุขภาพแห่งชาติ</a:t>
                      </a: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การ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บริหารจัดการกองทุนหลักประกันสุขภาพในระดับท้องถิ่น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การมีส่วนร่วมของภาคประชาชน</a:t>
                      </a:r>
                      <a:r>
                        <a:rPr lang="th-TH" altLang="ko-KR" sz="1800" b="1" dirty="0" smtClean="0">
                          <a:latin typeface="TH SarabunPSK" pitchFamily="34" charset="-34"/>
                          <a:ea typeface="맑은 고딕" pitchFamily="50" charset="-127"/>
                          <a:cs typeface="TH SarabunPSK" pitchFamily="34" charset="-34"/>
                        </a:rPr>
                        <a:t>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การรับรู้และการคุ้มครองสิทธิผู้ให้บริการและผู้รับบริการ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พัฒนาการเข้าถึงบริการสุขภาพของกลุ่มเฉพาะ/กลุ่มเปราะบาง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การพัฒนาระบบและกลไกงาน </a:t>
                      </a:r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LTC(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พัฒนาให้ชัดเจนยิ่งขึ้น)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19077">
                <a:tc gridSpan="2"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รวมข้อเสนอทั้งสิ้น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29 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ข้อเสนอ</a:t>
                      </a: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ข้อเสนอที่มีการตอบสนองในระดับจังหวัด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ประเภทและขอบเขตการบริการสาธารณสุข</a:t>
            </a:r>
            <a:r>
              <a:rPr lang="th-TH" altLang="ko-KR" b="1" dirty="0" smtClean="0">
                <a:solidFill>
                  <a:prstClr val="black"/>
                </a:solidFill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</a:t>
            </a:r>
            <a:endParaRPr lang="th-TH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ผลักดันให้หน่วยเพิ่มการจัดบริการทันตกรรม กลุ่มผู้สูงอายุและผู้พิการ  ช่วงนอกเวลาราชการ หรือวันหยุดเสาร์-อาทิตย์ เพื่อย่นระยะเวลาเรื่องคิวฟันปลอม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หน่วยบริการต้องแสดงเวลาของการให้บริการ ที่มีจำนวนชั่วโมงของการจัดให้บริการกรณีผู้ป่วยทั่วไปที่เป็นไปตามมาตรฐานการขึ้นทะเบียนหน่วยบริการในระบบหลักประกันสุขภาพแห่งชาติ  โดยต้องสื่อสารในช่องทางต่างๆให้มีความชัดเจน   เน้นการมาใช้บริการช่วงเวลาที่หน่วยบริการสามารถให้บริการได้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ให้มีการพัฒนาระบบการจองคิวตรวจล่วงหน้า ผ่านระบบออนไลน์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ข้อเสนอที่มีการตอบสนองในระดับจังหวัด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th-TH" altLang="ko-KR" sz="28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การ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บริหารจัดการกองทุนหลักประกันสุขภาพแห่งชาติ</a:t>
            </a:r>
            <a:r>
              <a:rPr lang="th-TH" altLang="ko-KR" sz="28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ปรับหลักเกณฑ์และเงื่อนไขการส่งต่อไปยังหน่วยบริการอื่นกรณีที่เกิดศักยภาพ ให้เป็นแนวทางเดียวกันทั้งจังหวัดทั้งหน่วยบริการภาครัฐและเอกชน  เช่น ให้เป็นการส่งต่อในครั้งเดียวจนกระทั่งเสร็จสิ้นการรักษาในโรคนั้น โดยอาจกำหนดจำนวนครั้งของการไปใช้บริการต่อเนื่องใน 1 ปี  เช่น ให้ใช้ จำนวน 4 ครั้ง /ปี กรณีที่ต้องรักษาต่อเนื่องและยังไม่เสร็จสิ้นการรักษาในโรคนั้น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ข้อเสนอที่มีการตอบสนองในระดับจังหวัด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th-TH" altLang="ko-KR" sz="2800" b="1" dirty="0" smtClean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 การ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บริหารจัดการกองทุนหลักประกันสุขภาพในระดับท้องถิ่น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เพิ่มความเข้าใจการบริหารจัดการงบกองทุนตำบล</a:t>
            </a:r>
          </a:p>
          <a:p>
            <a:pPr marL="514350" indent="-514350">
              <a:buAutoNum type="arabicPeriod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ให้ สปสช.เขต จัดฝึกอบรมให้ความรู้แก่คณะกรรมการกองทุนฯ</a:t>
            </a:r>
          </a:p>
          <a:p>
            <a:pPr marL="514350" indent="-514350">
              <a:buAutoNum type="arabicPeriod"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สสจ.ควรทำหน้าที่ติดตามการดำเนินงานของกองทุนฯ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8888</Words>
  <Application>Microsoft Office PowerPoint</Application>
  <PresentationFormat>นำเสนอทางหน้าจอ (16:9)</PresentationFormat>
  <Paragraphs>907</Paragraphs>
  <Slides>57</Slides>
  <Notes>5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3</vt:i4>
      </vt:variant>
      <vt:variant>
        <vt:lpstr>ชื่อเรื่องภาพนิ่ง</vt:lpstr>
      </vt:variant>
      <vt:variant>
        <vt:i4>57</vt:i4>
      </vt:variant>
    </vt:vector>
  </HeadingPairs>
  <TitlesOfParts>
    <vt:vector size="61" baseType="lpstr">
      <vt:lpstr>Office Theme</vt:lpstr>
      <vt:lpstr>งานนำเสนอ</vt:lpstr>
      <vt:lpstr>Acrobat Document</vt:lpstr>
      <vt:lpstr>เอกสาร</vt:lpstr>
      <vt:lpstr>ภาพนิ่ง 1</vt:lpstr>
      <vt:lpstr>ภาพนิ่ง 2</vt:lpstr>
      <vt:lpstr>ภาพนิ่ง 3</vt:lpstr>
      <vt:lpstr>ทิศทางการขับเคลื่อนข้อเสนอ เพื่อพัฒนาระบบหลักประกันสุขภาพแห่งชาติ ปี 2561</vt:lpstr>
      <vt:lpstr>ข้อเสนอจากการรับฟังความคิดเห็น ของผู้ให้บริการและผู้รับบริการ  ระดับจังหวัด ประจำปี 2561</vt:lpstr>
      <vt:lpstr>ภาพนิ่ง 6</vt:lpstr>
      <vt:lpstr>ข้อเสนอที่มีการตอบสนองในระดับจังหวัด</vt:lpstr>
      <vt:lpstr>ข้อเสนอที่มีการตอบสนองในระดับจังหวัด</vt:lpstr>
      <vt:lpstr>ข้อเสนอที่มีการตอบสนองในระดับจังหวัด</vt:lpstr>
      <vt:lpstr>ข้อเสนอที่มีการตอบสนองในระดับจังหวัด</vt:lpstr>
      <vt:lpstr>ข้อเสนอที่มีการตอบสนองในระดับจังหวัด</vt:lpstr>
      <vt:lpstr>ข้อเสนอที่มีการตอบสนองในระดับจังหวัด</vt:lpstr>
      <vt:lpstr>ข้อเสนอที่มีการตอบสนองในระดับจังหวัด</vt:lpstr>
      <vt:lpstr>ข้อเสนอที่มีการตอบสนองในระดับจังหวัด</vt:lpstr>
      <vt:lpstr>ภาพนิ่ง 15</vt:lpstr>
      <vt:lpstr>ภาพนิ่ง 16</vt:lpstr>
      <vt:lpstr>กลุ่มเฉพาะและกลุ่มเปราะบางที่เปิดเวทีรับฟังฯปี 2561</vt:lpstr>
      <vt:lpstr> พื้นที่จังหวัดที่มีประเด็นข้อเสนอเชิงนโยบาย การเข้าถึงบริการของกลุ่มเฉพาะและกลุ่มเปราะบาง </vt:lpstr>
      <vt:lpstr>ประเด็นต่อเนื่องข้อเสนอเชิงนโยบาย การเข้าถึงบริการของกลุ่มเฉพาะและกลุ่มเปราะบาง</vt:lpstr>
      <vt:lpstr>ตามหลักเกณฑ์และวิธีการจัดทำแผนการจัดการศึกษาเฉพาะบุคคล  ระดับการศึกษาขั้นพื้นฐาน พ.ศ.๒๕๕๒ ได้แก่</vt:lpstr>
      <vt:lpstr> ประเด็นข้อเสนอเชิงนโยบาย พัฒนาการเข้าถึงบริการสุขภาพของกลุ่มเปราะบาง 1.กลุ่มคนพิการ จำนวน 8 ข้อ  </vt:lpstr>
      <vt:lpstr>ประเด็นข้อเสนอเชิงนโยบาย พัฒนาการเข้าถึงบริการสุขภาพของกลุ่มเปราะบาง   1.กลุ่มคนพิการ จำนวน 8 ข้อ (ต่อ)</vt:lpstr>
      <vt:lpstr>ประเด็นข้อเสนอเชิงนโยบาย พัฒนาการเข้าถึงบริการสุขภาพของกลุ่มเปราะบาง  1.กลุ่มคนพิการ จำนวน 8 ข้อ (ต่อ)</vt:lpstr>
      <vt:lpstr>ประเด็นข้อเสนอเชิงนโยบาย พัฒนาการเข้าถึงบริการสุขภาพของกลุ่มเปราะบาง  1.กลุ่มคนพิการ จำนวน 8 ข้อ (ต่อ)</vt:lpstr>
      <vt:lpstr>ประเด็นข้อเสนอเชิงนโยบาย พัฒนาการเข้าถึงบริการสุขภาพของกลุ่มเปราะบาง  1.กลุ่มคนพิการ จำนวน 8 ข้อ (ต่อ)</vt:lpstr>
      <vt:lpstr>ประเด็นข้อเสนอเชิงนโยบาย พัฒนาการเข้าถึงบริการสุขภาพของกลุ่มเปราะบาง  1.กลุ่มคนพิการ จำนวน 8 ข้อ (ต่อ)</vt:lpstr>
      <vt:lpstr>ประเด็นข้อเสนอเชิงนโยบาย พัฒนาการเข้าถึงบริการสุขภาพของกลุ่มเปราะบาง  1.กลุ่มคนพิการ จำนวน 8 ข้อ (ต่อ)</vt:lpstr>
      <vt:lpstr>ประเด็นข้อเสนอเชิงนโยบาย  พัฒนาการเข้าถึงบริการสุขภาพของกลุ่มเปราะบาง </vt:lpstr>
      <vt:lpstr>ประเด็นข้อเสนอเชิงนโยบาย พัฒนาการเข้าถึงบริการสุขภาพของกลุ่มเปราะบาง   2. ผู้สูงอายุ และการพัฒนา LTC จำนวน 3 ข้อ</vt:lpstr>
      <vt:lpstr>ประเด็นข้อเสนอเชิงนโยบาย พัฒนาการเข้าถึงบริการสุขภาพของกลุ่มเปราะบาง   2. ผู้สูงอายุ และการพัฒนา LTC จำนวน 3 ข้อ (ต่อ)</vt:lpstr>
      <vt:lpstr> ประเด็นข้อเสนอเชิงนโยบาย พัฒนาการเข้าถึงบริการสุขภาพของกลุ่มเปราะบาง   2. ผู้สูงอายุ และการพัฒนา LTC จำนวน 3 ข้อ (ต่อ) </vt:lpstr>
      <vt:lpstr>ประเด็นข้อเสนอเชิงนโยบาย พัฒนาการเข้าถึงบริการสุขภาพของกลุ่มเปราะบาง   2. ผู้สูงอายุ และการพัฒนา LTC จำนวน 3 ข้อ (ต่อ)  </vt:lpstr>
      <vt:lpstr>ประเด็นข้อเสนอเชิงนโยบาย พัฒนาการเข้าถึงบริการสุขภาพของกลุ่มเปราะบาง   3. ผู้สูงอายุ และการพัฒนา LTC จำนวน 3 ข้อ (ต่อ)</vt:lpstr>
      <vt:lpstr>ประเด็นข้อเสนอเชิงนโยบาย การเข้าถึงบริการของกลุ่มเฉพาะและกลุ่มเปราะบาง</vt:lpstr>
      <vt:lpstr>ประเด็นข้อเสนอเชิงนโยบาย พัฒนาการเข้าถึงบริการสุขภาพของกลุ่มเปราะบาง  3.ผู้ต้องขัง จำนวน 1 ข้อ</vt:lpstr>
      <vt:lpstr>ประเด็นข้อเสนอเชิงนโยบาย การเข้าถึงบริการของกลุ่มเฉพาะและกลุ่มเปราะบาง</vt:lpstr>
      <vt:lpstr>ประเด็นข้อเสนอเชิงนโยบาย พัฒนาการเข้าถึงบริการสุขภาพของกลุ่มเปราะบาง  1. เด็กและเยาวชน จำนวน 1  ข้อ</vt:lpstr>
      <vt:lpstr>ประเด็นต่อเนื่องข้อเสนอเชิงนโยบาย การเข้าถึงบริการของกลุ่มเฉพาะและกลุ่มเปราะบาง</vt:lpstr>
      <vt:lpstr>ประเด็นข้อเสนอเชิงนโยบาย พัฒนาการเข้าถึงบริการสุขภาพของกลุ่มเปราะบาง  5.พระภิกษุ จำนวน 3 ข้อ</vt:lpstr>
      <vt:lpstr>ประเด็นข้อเสนอเชิงนโยบาย พัฒนาการเข้าถึงบริการสุขภาพของกลุ่มเปราะบาง  5.พระภิกษุ จำนวน 3 ข้อ (ต่อ)</vt:lpstr>
      <vt:lpstr>ประเด็นข้อเสนอเชิงนโยบาย พัฒนาการเข้าถึงบริการสุขภาพของกลุ่มเปราะบาง  5.พระภิกษุ จำนวน 3 ข้อ (ต่อ)</vt:lpstr>
      <vt:lpstr>ประเด็นข้อเสนอเชิงนโยบาย พัฒนาการเข้าถึงบริการสุขภาพของกลุ่มเปราะบาง  5.พระภิกษุ จำนวน 3 ข้อ (ต่อ)</vt:lpstr>
      <vt:lpstr>ประเด็นข้อเสนอเชิงนโยบาย การเข้าถึงบริการของกลุ่มเฉพาะและกลุ่มเปราะบาง</vt:lpstr>
      <vt:lpstr>ประเด็นข้อเสนอเชิงนโยบาย พัฒนาการเข้าถึงบริการสุขภาพของกลุ่มเปราะบาง  6. ผู้ป่วยโรคไตวายเรื้อรัง จำนวน 7 ข้อ</vt:lpstr>
      <vt:lpstr>ประเด็นข้อเสนอเชิงนโยบาย พัฒนาการเข้าถึงบริการสุขภาพของกลุ่มเปราะบาง  6. ผู้ป่วยโรคไตวายเรื้อรัง จำนวน 7 ข้อ (ต่อ) </vt:lpstr>
      <vt:lpstr>ประเด็นข้อเสนอเชิงนโยบาย พัฒนาการเข้าถึงบริการสุขภาพของกลุ่มเปราะบาง  6. ผู้ป่วยโรคไตวายเรื้อรัง จำนวน 7 ข้อ (ต่อ)  </vt:lpstr>
      <vt:lpstr>ประเด็นข้อเสนอเชิงนโยบาย การเข้าถึงบริการของกลุ่มเฉพาะและกลุ่มเปราะบาง</vt:lpstr>
      <vt:lpstr> ประเด็นข้อเสนอเชิงนโยบาย พัฒนาการเข้าถึงบริการสุขภาพของกลุ่มเปราะบาง  7.กลุ่มสวัสดิการแรงงาน จำนวน 15 ข้อ  </vt:lpstr>
      <vt:lpstr>ประเด็นข้อเสนอเชิงนโยบาย พัฒนาการเข้าถึงบริการสุขภาพของกลุ่มเปราะบาง  7.กลุ่มสวัสดิการแรงงาน จำนวน 15 ข้อ  </vt:lpstr>
      <vt:lpstr>ประเด็นข้อเสนอเชิงนโยบาย พัฒนาการเข้าถึงบริการสุขภาพของกลุ่มเปราะบาง  7.กลุ่มสวัสดิการแรงงาน จำนวน 15 ข้อ  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Sunant.p</dc:creator>
  <cp:lastModifiedBy>prea</cp:lastModifiedBy>
  <cp:revision>208</cp:revision>
  <dcterms:created xsi:type="dcterms:W3CDTF">2018-06-12T03:35:42Z</dcterms:created>
  <dcterms:modified xsi:type="dcterms:W3CDTF">2019-06-07T08:23:54Z</dcterms:modified>
</cp:coreProperties>
</file>