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4"/>
  </p:handoutMasterIdLst>
  <p:sldIdLst>
    <p:sldId id="1056" r:id="rId2"/>
    <p:sldId id="1057" r:id="rId3"/>
    <p:sldId id="1058" r:id="rId4"/>
    <p:sldId id="1059" r:id="rId5"/>
    <p:sldId id="1060" r:id="rId6"/>
    <p:sldId id="1061" r:id="rId7"/>
    <p:sldId id="1062" r:id="rId8"/>
    <p:sldId id="1063" r:id="rId9"/>
    <p:sldId id="1064" r:id="rId10"/>
    <p:sldId id="1065" r:id="rId11"/>
    <p:sldId id="1066" r:id="rId12"/>
    <p:sldId id="1068" r:id="rId13"/>
    <p:sldId id="1070" r:id="rId14"/>
    <p:sldId id="1072" r:id="rId15"/>
    <p:sldId id="1073" r:id="rId16"/>
    <p:sldId id="1085" r:id="rId17"/>
    <p:sldId id="1086" r:id="rId18"/>
    <p:sldId id="1087" r:id="rId19"/>
    <p:sldId id="1090" r:id="rId20"/>
    <p:sldId id="1091" r:id="rId21"/>
    <p:sldId id="1092" r:id="rId22"/>
    <p:sldId id="1089" r:id="rId23"/>
  </p:sldIdLst>
  <p:sldSz cx="12192000" cy="6858000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-54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83D9EF-3726-4B6B-B037-364BF9D8B70C}" type="datetimeFigureOut">
              <a:rPr lang="th-TH" smtClean="0"/>
              <a:pPr/>
              <a:t>07/06/62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B7ABB6-307B-43F6-9C19-3F2F86151CC0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42348338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4212218-3DEF-4991-8D0F-864179E8B8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358D949-8A6B-493B-A5A7-6C9722B65C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F6AA638-1BFD-4D16-9329-E61F750788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6122C-7FA9-4A34-B4D6-47B7647D2FF6}" type="datetimeFigureOut">
              <a:rPr lang="th-TH" smtClean="0"/>
              <a:pPr/>
              <a:t>07/06/62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C9A36D3-1185-4A0C-84D0-DBDDEFE27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5909C30-CF97-477A-B15E-B259FE2FF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C2EE2-2E35-4541-968B-B353C669FAC4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3968521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8AFA95A-03DC-4940-B61C-E92422BD4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34F0337-A22C-4B7A-BCDD-003847B49C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8D862DF-6E51-4E11-9CE2-0E8FFE0FD8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6122C-7FA9-4A34-B4D6-47B7647D2FF6}" type="datetimeFigureOut">
              <a:rPr lang="th-TH" smtClean="0"/>
              <a:pPr/>
              <a:t>07/06/62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42E8DA0-0F99-4800-9F30-00FA1F462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22F1178-D6A6-4284-8BD5-81EA56F8A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C2EE2-2E35-4541-968B-B353C669FAC4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1446878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ABD290BD-E112-4492-9098-6C440CC515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C8016CF-1034-462C-80F7-CE7539A12F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3BF19E6-36F1-43D2-AACB-FAB2E4A112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6122C-7FA9-4A34-B4D6-47B7647D2FF6}" type="datetimeFigureOut">
              <a:rPr lang="th-TH" smtClean="0"/>
              <a:pPr/>
              <a:t>07/06/62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4A552B4-0F9F-484E-80A4-E8233E0D8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3CAEA2D-7A31-4C88-8A79-0AAFB6E78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C2EE2-2E35-4541-968B-B353C669FAC4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2992435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EBBC23D-83E2-40A3-BB32-1D8AE80F9E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E6B8A8D-A35F-4308-B715-A545F6AC7C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0BBDBDB-9449-4BA3-871A-6EA4350E7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6122C-7FA9-4A34-B4D6-47B7647D2FF6}" type="datetimeFigureOut">
              <a:rPr lang="th-TH" smtClean="0"/>
              <a:pPr/>
              <a:t>07/06/62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14EBDA2-0854-431F-B6F6-EC67FEA32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FC69B4F-3373-431C-B42E-14EB00036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C2EE2-2E35-4541-968B-B353C669FAC4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4121128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8155E76-9688-4231-8D54-3F63CFAF80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EF547AC-259F-41E6-8D4D-236EEC1C71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72B417A-38F9-4250-BDC2-FA3BCB712D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6122C-7FA9-4A34-B4D6-47B7647D2FF6}" type="datetimeFigureOut">
              <a:rPr lang="th-TH" smtClean="0"/>
              <a:pPr/>
              <a:t>07/06/62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3838F09-A781-4077-8486-CF0EE139D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2173177-24B0-4311-8F13-2A1C97F0D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C2EE2-2E35-4541-968B-B353C669FAC4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2732226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0E68D2B-A891-47B1-895F-08F157ABFA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958C34B-4A8C-4FF6-9E89-FBA2F4DA56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A3447FA-920D-4D78-8ED1-2F97E6352B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C77F428-F477-4633-8A82-C17CAE07F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6122C-7FA9-4A34-B4D6-47B7647D2FF6}" type="datetimeFigureOut">
              <a:rPr lang="th-TH" smtClean="0"/>
              <a:pPr/>
              <a:t>07/06/62</a:t>
            </a:fld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CC1BA9C-19DB-4388-8819-410F88F9E5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91EF63D-4AA7-4404-9EBB-9CDC1C492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C2EE2-2E35-4541-968B-B353C669FAC4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3524634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FDCA14-D2E9-4425-BFAD-1E163BC80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0B127E4-7D9C-413E-9AD2-CFE2B44C5D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5A8516C-1995-4F8C-9D7E-4F22064118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3FEFE2EB-7BEC-4DF6-AB09-4F59052526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7EA605E0-944D-41D5-98D1-4F12A80989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AA2BC2D0-1F4F-42DE-9580-60666511BA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6122C-7FA9-4A34-B4D6-47B7647D2FF6}" type="datetimeFigureOut">
              <a:rPr lang="th-TH" smtClean="0"/>
              <a:pPr/>
              <a:t>07/06/62</a:t>
            </a:fld>
            <a:endParaRPr lang="th-T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E16567CA-E0E4-417B-9033-F36502387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33297E73-89E2-44BC-AED6-796EA4E3A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C2EE2-2E35-4541-968B-B353C669FAC4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3073321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96BCC65-BCC5-4CB8-9FC9-F84810056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70061FDE-6512-42FA-8314-A019D324E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6122C-7FA9-4A34-B4D6-47B7647D2FF6}" type="datetimeFigureOut">
              <a:rPr lang="th-TH" smtClean="0"/>
              <a:pPr/>
              <a:t>07/06/62</a:t>
            </a:fld>
            <a:endParaRPr lang="th-T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A68C1E3-9216-41C6-9124-A32979C3A2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CC0B2D6-8442-4D12-8726-80FC57FD0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C2EE2-2E35-4541-968B-B353C669FAC4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1988194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A3F5656-0715-4249-94FF-F8D4A41DB8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6122C-7FA9-4A34-B4D6-47B7647D2FF6}" type="datetimeFigureOut">
              <a:rPr lang="th-TH" smtClean="0"/>
              <a:pPr/>
              <a:t>07/06/62</a:t>
            </a:fld>
            <a:endParaRPr lang="th-T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7AEEA5E-9F69-4602-82C7-07D2AC45E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9AB8231-E889-4471-A4A2-76F8F0C30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C2EE2-2E35-4541-968B-B353C669FAC4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71768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BC73696-173F-45D1-B40F-B74C6BE9E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103ECE8-0032-4BBE-A566-430448ED02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D14F9E0-0BBE-4D46-BE48-A287FF771C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1877FBA-5F29-4FBE-A9CB-80D594200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6122C-7FA9-4A34-B4D6-47B7647D2FF6}" type="datetimeFigureOut">
              <a:rPr lang="th-TH" smtClean="0"/>
              <a:pPr/>
              <a:t>07/06/62</a:t>
            </a:fld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125F346-B6F3-4239-9948-7546A68B9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C872D3B-DC0A-467D-9779-62AA39FD6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C2EE2-2E35-4541-968B-B353C669FAC4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1560433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AA4A19-06F4-4339-9FB5-2B516C0625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3EEB2799-CA00-4DD0-97CF-2BABC7424E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FAF8706-E32D-48D8-A289-77815DE800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DC8087E-361E-4643-A5EB-660876AC3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6122C-7FA9-4A34-B4D6-47B7647D2FF6}" type="datetimeFigureOut">
              <a:rPr lang="th-TH" smtClean="0"/>
              <a:pPr/>
              <a:t>07/06/62</a:t>
            </a:fld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48BC74A-A26D-43C8-8C2A-478BF09D2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1C779BA-81A7-4E76-A1B4-CF3DC2209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C2EE2-2E35-4541-968B-B353C669FAC4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439125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3F44CB8F-679E-45DD-A734-F2F9E08371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9E3268A-3171-4C79-B86C-D231E76342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937B0B0-2ED9-488E-90FA-42614CAE61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06122C-7FA9-4A34-B4D6-47B7647D2FF6}" type="datetimeFigureOut">
              <a:rPr lang="th-TH" smtClean="0"/>
              <a:pPr/>
              <a:t>07/06/62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4ED4261-D179-455B-BDED-0E6849ABD8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63BD50D-CEFA-40D4-BA47-80424ECDF9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C2EE2-2E35-4541-968B-B353C669FAC4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2962370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9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91947" y="5114849"/>
            <a:ext cx="2002135" cy="15019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2942" y="1388133"/>
            <a:ext cx="10515600" cy="1809334"/>
          </a:xfrm>
        </p:spPr>
        <p:txBody>
          <a:bodyPr>
            <a:noAutofit/>
          </a:bodyPr>
          <a:lstStyle/>
          <a:p>
            <a:r>
              <a:rPr lang="th-TH" sz="5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ประเด็นรับฟังความคิดเห็นทั่วไป</a:t>
            </a:r>
            <a:r>
              <a:rPr lang="th-TH" sz="5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ฯ     </a:t>
            </a:r>
            <a:endParaRPr lang="th-TH" sz="54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050" name="Picture 2" descr="https://mpics.mgronline.com/pics/Images/562000000683501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1996" y="4879971"/>
            <a:ext cx="2255456" cy="150411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8" descr="à¸à¸¥à¸à¸²à¸£à¸à¹à¸à¸«à¸²à¸£à¸¹à¸à¸ à¸²à¸à¸ªà¸³à¸«à¸£à¸±à¸ à¸à¸²à¸£à¹à¸¢à¸µà¹à¸¢à¸¡à¸à¹à¸²à¸à¹à¸à¸à¸¸à¸¡à¸à¸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th-TH" sz="2800">
              <a:solidFill>
                <a:prstClr val="black"/>
              </a:solidFill>
            </a:endParaRPr>
          </a:p>
        </p:txBody>
      </p:sp>
      <p:sp>
        <p:nvSpPr>
          <p:cNvPr id="10" name="AutoShape 10" descr="à¸à¸¥à¸à¸²à¸£à¸à¹à¸à¸«à¸²à¸£à¸¹à¸à¸ à¸²à¸à¸ªà¸³à¸«à¸£à¸±à¸ à¸à¸²à¸£à¹à¸¢à¸µà¹à¸¢à¸¡à¸à¹à¸²à¸à¹à¸à¸à¸¸à¸¡à¸à¸"/>
          <p:cNvSpPr>
            <a:spLocks noChangeAspect="1" noChangeArrowheads="1"/>
          </p:cNvSpPr>
          <p:nvPr/>
        </p:nvSpPr>
        <p:spPr bwMode="auto">
          <a:xfrm>
            <a:off x="342900" y="-603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th-TH" sz="2800">
              <a:solidFill>
                <a:prstClr val="black"/>
              </a:solidFill>
            </a:endParaRPr>
          </a:p>
        </p:txBody>
      </p:sp>
      <p:sp>
        <p:nvSpPr>
          <p:cNvPr id="11" name="AutoShape 12" descr="à¸à¸¥à¸à¸²à¸£à¸à¹à¸à¸«à¸²à¸£à¸¹à¸à¸ à¸²à¸à¸ªà¸³à¸«à¸£à¸±à¸ à¸à¸²à¸£à¹à¸¢à¸µà¹à¸¢à¸¡à¸à¹à¸²à¸à¹à¸à¸à¸¸à¸¡à¸à¸"/>
          <p:cNvSpPr>
            <a:spLocks noChangeAspect="1" noChangeArrowheads="1"/>
          </p:cNvSpPr>
          <p:nvPr/>
        </p:nvSpPr>
        <p:spPr bwMode="auto">
          <a:xfrm>
            <a:off x="495300" y="920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th-TH" sz="2800">
              <a:solidFill>
                <a:prstClr val="black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81914" y="4936823"/>
            <a:ext cx="2970598" cy="166353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65036" y="3514381"/>
            <a:ext cx="2358612" cy="176668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828" b="26983"/>
          <a:stretch/>
        </p:blipFill>
        <p:spPr>
          <a:xfrm>
            <a:off x="6460021" y="3352988"/>
            <a:ext cx="2503155" cy="16485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32631" y="4950032"/>
            <a:ext cx="2086295" cy="15650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 descr="D:\sunant.p\sunant.p_55\My Pictures\โลโก้ สปสช\logo_ศูนย์ประสานฯปชช\ศูนย์ประสานปชช..JPG">
            <a:extLst>
              <a:ext uri="{FF2B5EF4-FFF2-40B4-BE49-F238E27FC236}">
                <a16:creationId xmlns:a16="http://schemas.microsoft.com/office/drawing/2014/main" xmlns="" id="{C67F8628-8E3A-4AF8-BD67-DD5C0172FB05}"/>
              </a:ext>
            </a:extLst>
          </p:cNvPr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402064" y="347009"/>
            <a:ext cx="2193323" cy="1554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D:\sunant.p\sunant.p_55\My Pictures\โลโก้ สปสช\NHSO_logo1 - Copy.jpg">
            <a:extLst>
              <a:ext uri="{FF2B5EF4-FFF2-40B4-BE49-F238E27FC236}">
                <a16:creationId xmlns:a16="http://schemas.microsoft.com/office/drawing/2014/main" xmlns="" id="{471AB36A-A53B-423D-BB0F-78CE2071BBEA}"/>
              </a:ext>
            </a:extLst>
          </p:cNvPr>
          <p:cNvPicPr/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897521" y="422217"/>
            <a:ext cx="2744619" cy="1085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 descr="D:\sunant.p\sunant.p_55\My Pictures\โลโก้ สปสช\สธ..jpg">
            <a:extLst>
              <a:ext uri="{FF2B5EF4-FFF2-40B4-BE49-F238E27FC236}">
                <a16:creationId xmlns:a16="http://schemas.microsoft.com/office/drawing/2014/main" xmlns="" id="{7139623F-53E0-40A4-BD9D-A3164B862AF6}"/>
              </a:ext>
            </a:extLst>
          </p:cNvPr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913386" y="180342"/>
            <a:ext cx="1739770" cy="1679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5771271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xmlns="" id="{F611DE71-9DFF-4711-AE51-151FA9D7F81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61332045"/>
              </p:ext>
            </p:extLst>
          </p:nvPr>
        </p:nvGraphicFramePr>
        <p:xfrm>
          <a:off x="497461" y="1586536"/>
          <a:ext cx="11197088" cy="4756524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804866">
                  <a:extLst>
                    <a:ext uri="{9D8B030D-6E8A-4147-A177-3AD203B41FA5}">
                      <a16:colId xmlns:a16="http://schemas.microsoft.com/office/drawing/2014/main" xmlns="" val="998415588"/>
                    </a:ext>
                  </a:extLst>
                </a:gridCol>
                <a:gridCol w="1665467">
                  <a:extLst>
                    <a:ext uri="{9D8B030D-6E8A-4147-A177-3AD203B41FA5}">
                      <a16:colId xmlns:a16="http://schemas.microsoft.com/office/drawing/2014/main" xmlns="" val="3835006149"/>
                    </a:ext>
                  </a:extLst>
                </a:gridCol>
                <a:gridCol w="8726755">
                  <a:extLst>
                    <a:ext uri="{9D8B030D-6E8A-4147-A177-3AD203B41FA5}">
                      <a16:colId xmlns:a16="http://schemas.microsoft.com/office/drawing/2014/main" xmlns="" val="45560608"/>
                    </a:ext>
                  </a:extLst>
                </a:gridCol>
              </a:tblGrid>
              <a:tr h="1009947">
                <a:tc>
                  <a:txBody>
                    <a:bodyPr/>
                    <a:lstStyle/>
                    <a:p>
                      <a:pPr algn="ctr"/>
                      <a:r>
                        <a:rPr lang="th-TH" sz="2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หมวด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ประเด็น</a:t>
                      </a:r>
                    </a:p>
                    <a:p>
                      <a:pPr algn="ctr"/>
                      <a:r>
                        <a:rPr lang="th-TH" sz="28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</a:t>
                      </a:r>
                      <a:r>
                        <a:rPr lang="th-TH" sz="2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รับฟัง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คำอธิบาย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39704269"/>
                  </a:ext>
                </a:extLst>
              </a:tr>
              <a:tr h="3746577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</a:t>
                      </a:r>
                      <a:endParaRPr lang="th-TH" sz="28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sz="28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การรับรู้และคุ้มครองสิทธิ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sz="28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ประเด็นด้านการคุ้มครองสิทธิ </a:t>
                      </a:r>
                    </a:p>
                    <a:p>
                      <a:r>
                        <a:rPr lang="th-TH" sz="28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7.4 การจ่ายเงินช่วยเหลือเบื้องต้นกรณีผู้ให้บริการได้รับความเสียหายจากการให้บริการ       สาธารณสุข (โครงสร้าง บทบาทหน้าที่ของอนุกรรมการ, หลักเกณฑ์ วิธีการจ่ายและเงื่อนไขการจ่ายเงินช่วยเหลือ, ระยะเวลาของการขอรับความช่วยเหลือ) </a:t>
                      </a:r>
                    </a:p>
                    <a:p>
                      <a:r>
                        <a:rPr lang="th-TH" sz="28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7.5 อัตราค่าบริการสาธารณสุขที่ต้องร่วมจ่ายในแต่ละครั้งที่เข้ารับบริการสาธารณสุข  </a:t>
                      </a:r>
                    </a:p>
                    <a:p>
                      <a:r>
                        <a:rPr lang="th-TH" sz="28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7.6 การร้องเรียนของผู้ซึ่งถูกละเมิดสิทธิจากการใช้บริการ และการพิจารณาเรื่องร้องเรียนดังกล่าว มาตรา 50(5) (ประกอบด้วย ช่องทางและกลไกการคุ้มครองสิทธิ, พัฒนาศักยภาพและสนับสนุนหน่วยงานด้านคุ้มครองสิทธิ, ประสิทธิภาพการจัดการข้อร้องเรียน)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17418808"/>
                  </a:ext>
                </a:extLst>
              </a:tr>
            </a:tbl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xmlns="" id="{C6531D0C-7AD2-4354-8F4D-AF5B3BB473A8}"/>
              </a:ext>
            </a:extLst>
          </p:cNvPr>
          <p:cNvSpPr txBox="1">
            <a:spLocks/>
          </p:cNvSpPr>
          <p:nvPr/>
        </p:nvSpPr>
        <p:spPr>
          <a:xfrm>
            <a:off x="2064328" y="296432"/>
            <a:ext cx="7869381" cy="90891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accent2">
                <a:lumMod val="75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sz="4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ประเด็นในการรับฟังความคิดเห็นฯ ตามข้อบังคับ 7 ประเด็น</a:t>
            </a:r>
            <a:endParaRPr lang="th-TH" sz="4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75628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5F54A16-A10E-435A-BA54-8794076E6830}"/>
              </a:ext>
            </a:extLst>
          </p:cNvPr>
          <p:cNvSpPr txBox="1"/>
          <p:nvPr/>
        </p:nvSpPr>
        <p:spPr>
          <a:xfrm>
            <a:off x="962527" y="2704528"/>
            <a:ext cx="10754193" cy="30671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914400">
              <a:lnSpc>
                <a:spcPts val="4700"/>
              </a:lnSpc>
            </a:pPr>
            <a:r>
              <a:rPr lang="en-US" sz="32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 </a:t>
            </a:r>
            <a:r>
              <a:rPr lang="th-TH" sz="32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การขับเคลื่อนประเด็นที่ </a:t>
            </a:r>
            <a:r>
              <a:rPr lang="en-US" sz="32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</a:t>
            </a:r>
            <a:r>
              <a:rPr lang="th-TH" sz="32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32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sz="32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กองทุน </a:t>
            </a:r>
            <a:r>
              <a:rPr lang="en-US" sz="32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LTC</a:t>
            </a:r>
          </a:p>
          <a:p>
            <a:pPr defTabSz="914400">
              <a:lnSpc>
                <a:spcPts val="4700"/>
              </a:lnSpc>
            </a:pPr>
            <a:r>
              <a:rPr lang="en-US" sz="32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2. </a:t>
            </a:r>
            <a:r>
              <a:rPr lang="th-TH" sz="32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การขับเคลื่อนประเด็นที่ </a:t>
            </a:r>
            <a:r>
              <a:rPr lang="en-US" sz="32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  <a:r>
              <a:rPr lang="th-TH" sz="32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32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sz="32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การบริหารจัดการงบกองทุน </a:t>
            </a:r>
            <a:r>
              <a:rPr lang="en-US" sz="32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UC  </a:t>
            </a:r>
            <a:r>
              <a:rPr lang="th-TH" sz="32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ลง รพ.สต.</a:t>
            </a:r>
            <a:endParaRPr lang="en-US" sz="3200" b="1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defTabSz="914400">
              <a:lnSpc>
                <a:spcPts val="4700"/>
              </a:lnSpc>
            </a:pPr>
            <a:r>
              <a:rPr lang="en-US" sz="32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3. </a:t>
            </a:r>
            <a:r>
              <a:rPr lang="th-TH" sz="32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การขับเคลื่อนประเด็นที่ </a:t>
            </a:r>
            <a:r>
              <a:rPr lang="en-US" sz="32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</a:t>
            </a:r>
            <a:r>
              <a:rPr lang="th-TH" sz="32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32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sz="32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บริการแพทย์แผนไทยและแพทย์ทางเลือก</a:t>
            </a:r>
          </a:p>
          <a:p>
            <a:pPr defTabSz="914400">
              <a:lnSpc>
                <a:spcPts val="4700"/>
              </a:lnSpc>
            </a:pPr>
            <a:r>
              <a:rPr lang="en-US" sz="32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4. </a:t>
            </a:r>
            <a:r>
              <a:rPr lang="th-TH" sz="32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บริการส่งเสริมสุขภาพและป้องกันโรคในกลุ่ม </a:t>
            </a:r>
            <a:r>
              <a:rPr lang="en-US" sz="32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PP Non UC  </a:t>
            </a:r>
            <a:endParaRPr lang="th-TH" sz="3200" b="1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defTabSz="914400">
              <a:lnSpc>
                <a:spcPts val="4700"/>
              </a:lnSpc>
            </a:pPr>
            <a:r>
              <a:rPr lang="en-US" sz="32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5. </a:t>
            </a:r>
            <a:r>
              <a:rPr lang="th-TH" sz="32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ประเด็นอื่นๆในพื้นที่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7B79761-B444-4BF2-9B36-48F183D69425}"/>
              </a:ext>
            </a:extLst>
          </p:cNvPr>
          <p:cNvSpPr txBox="1"/>
          <p:nvPr/>
        </p:nvSpPr>
        <p:spPr>
          <a:xfrm>
            <a:off x="962527" y="1800586"/>
            <a:ext cx="10754193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914400"/>
            <a:r>
              <a:rPr lang="th-TH" sz="36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ประเด็นการขับเคลื่อนจากปี </a:t>
            </a:r>
            <a:r>
              <a:rPr lang="en-US" sz="36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2561</a:t>
            </a:r>
            <a:r>
              <a:rPr lang="th-TH" sz="36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และเป็นประเด็นรับฟังที่เป็นปัญหาในพื้นที่</a:t>
            </a:r>
            <a:endParaRPr lang="en-US" sz="3600" b="1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C6531D0C-7AD2-4354-8F4D-AF5B3BB473A8}"/>
              </a:ext>
            </a:extLst>
          </p:cNvPr>
          <p:cNvSpPr txBox="1">
            <a:spLocks/>
          </p:cNvSpPr>
          <p:nvPr/>
        </p:nvSpPr>
        <p:spPr>
          <a:xfrm>
            <a:off x="2202872" y="434983"/>
            <a:ext cx="7869381" cy="90891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accent2">
                <a:lumMod val="75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sz="4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ประเด็นในการรับฟังความคิดเห็นทั่วไป ปี 2562</a:t>
            </a:r>
            <a:endParaRPr lang="th-TH" sz="4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98217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00C6977-64C8-4F6F-A1F3-CA031A319E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39217"/>
            <a:ext cx="10515600" cy="4925679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วัตถุประสงค์การเคลื่อน กองทุน </a:t>
            </a:r>
            <a:r>
              <a:rPr lang="en-US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LTC</a:t>
            </a:r>
          </a:p>
          <a:p>
            <a:pPr marL="514350" lvl="0" indent="-514350">
              <a:buAutoNum type="arabicPeriod"/>
            </a:pPr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ให้มีรูปแบบเพื่อกระตุ้นกลไกการขับเคลื่อน </a:t>
            </a:r>
            <a:r>
              <a:rPr lang="en-US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LTC </a:t>
            </a:r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ให้สามารถดำเนินการได้อย่างมีประสิทธิภาพ</a:t>
            </a:r>
          </a:p>
          <a:p>
            <a:pPr marL="514350" lvl="0" indent="-514350">
              <a:buAutoNum type="arabicPeriod"/>
            </a:pPr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มีการจัดตั้งกองทุน </a:t>
            </a:r>
            <a:r>
              <a:rPr lang="en-US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LTC </a:t>
            </a:r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100% (เทียบกับ อปท.ที่เข้าร่วมโครงการกับระบบ </a:t>
            </a:r>
            <a:r>
              <a:rPr lang="en-US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UC </a:t>
            </a:r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ในพื้นที่เขต 4) </a:t>
            </a:r>
          </a:p>
          <a:p>
            <a:pPr marL="514350" lvl="0" indent="-514350">
              <a:buAutoNum type="arabicPeriod"/>
            </a:pPr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การโอนเงินจากท้องถิ่นสู่หน่วยจัดบริการ</a:t>
            </a:r>
          </a:p>
          <a:p>
            <a:pPr marL="514350" lvl="0" indent="-514350">
              <a:buAutoNum type="arabicPeriod"/>
            </a:pPr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การผลิตและพัฒนาศักยภาพ </a:t>
            </a:r>
            <a:r>
              <a:rPr lang="en-US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CM </a:t>
            </a:r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 </a:t>
            </a:r>
            <a:r>
              <a:rPr lang="en-US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CG </a:t>
            </a:r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เพื่อความยั่งยืน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C6531D0C-7AD2-4354-8F4D-AF5B3BB473A8}"/>
              </a:ext>
            </a:extLst>
          </p:cNvPr>
          <p:cNvSpPr txBox="1">
            <a:spLocks/>
          </p:cNvSpPr>
          <p:nvPr/>
        </p:nvSpPr>
        <p:spPr>
          <a:xfrm>
            <a:off x="2258293" y="282576"/>
            <a:ext cx="6844144" cy="90891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5">
                <a:lumMod val="75000"/>
              </a:schemeClr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 </a:t>
            </a:r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การขับเคลื่อนประเด็นที่ </a:t>
            </a:r>
            <a:r>
              <a:rPr lang="en-US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</a:t>
            </a:r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กองทุน </a:t>
            </a:r>
            <a:r>
              <a:rPr lang="en-US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LTC</a:t>
            </a:r>
            <a:endParaRPr lang="th-TH" sz="4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536577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00C6977-64C8-4F6F-A1F3-CA031A319E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397539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>
              <a:lnSpc>
                <a:spcPts val="4800"/>
              </a:lnSpc>
              <a:spcBef>
                <a:spcPts val="0"/>
              </a:spcBef>
            </a:pPr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วัตถุประสงค์การเคลื่อน :  รูปแบบการบริหารจัดการของพื้นที่ (โมเดล) </a:t>
            </a:r>
          </a:p>
          <a:p>
            <a:pPr marL="514350" lvl="0" indent="-514350">
              <a:lnSpc>
                <a:spcPts val="4800"/>
              </a:lnSpc>
              <a:spcBef>
                <a:spcPts val="0"/>
              </a:spcBef>
              <a:buAutoNum type="arabicPeriod"/>
            </a:pPr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มีการยกระดับ รพ.สต. ให้มีคุณภาพและมาตรฐาน  โดยกำหนดเกณฑ์และการติดตามประเมินผลที่ชัดเจนโดยผู้มีส่วนได้ส่วนเสีย เพื่อให้ประชาชนได้รับบริการที่รวดเร็ว และสามารถจัดบริการได้ตรงตามพื้นที่</a:t>
            </a:r>
          </a:p>
          <a:p>
            <a:pPr marL="514350" lvl="0" indent="-514350">
              <a:lnSpc>
                <a:spcPts val="4800"/>
              </a:lnSpc>
              <a:spcBef>
                <a:spcPts val="0"/>
              </a:spcBef>
              <a:buAutoNum type="arabicPeriod"/>
            </a:pPr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เงื่อนไขการใช้งบค่าเสื่อมของ รพ.สต. เพื่อการพัฒนา รพ.สต.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C6531D0C-7AD2-4354-8F4D-AF5B3BB473A8}"/>
              </a:ext>
            </a:extLst>
          </p:cNvPr>
          <p:cNvSpPr txBox="1">
            <a:spLocks/>
          </p:cNvSpPr>
          <p:nvPr/>
        </p:nvSpPr>
        <p:spPr>
          <a:xfrm>
            <a:off x="1066807" y="490395"/>
            <a:ext cx="9809016" cy="90891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5">
                <a:lumMod val="75000"/>
              </a:schemeClr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sz="4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  <a:r>
              <a:rPr lang="en-US" sz="4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. </a:t>
            </a:r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การขับเคลื่อนประเด็นที่ </a:t>
            </a:r>
            <a:r>
              <a:rPr lang="en-US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การบริหารจัดการงบกองทุน </a:t>
            </a:r>
            <a:r>
              <a:rPr lang="en-US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UC  </a:t>
            </a:r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ลง รพ.สต.</a:t>
            </a:r>
          </a:p>
        </p:txBody>
      </p:sp>
    </p:spTree>
    <p:extLst>
      <p:ext uri="{BB962C8B-B14F-4D97-AF65-F5344CB8AC3E}">
        <p14:creationId xmlns:p14="http://schemas.microsoft.com/office/powerpoint/2010/main" xmlns="" val="5205244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00C6977-64C8-4F6F-A1F3-CA031A319E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688"/>
            <a:ext cx="10515600" cy="5021931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วัตถุประสงค์ในการดำเนินงาน</a:t>
            </a:r>
          </a:p>
          <a:p>
            <a:pPr marL="0" indent="0">
              <a:buNone/>
            </a:pP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 เพิ่มการเข้าถึงบริการแพทย์แผนไทยที่มีคุณภาพของประชาชนสิทธิหลักประกันสุขภาพแห่งชาติ</a:t>
            </a:r>
          </a:p>
          <a:p>
            <a:pPr marL="0" indent="0">
              <a:buNone/>
            </a:pP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2. เพิ่มการเข้าถึงยาจากสมุนไพรในบัญชียาหลักแห่งชาติ </a:t>
            </a:r>
          </a:p>
          <a:p>
            <a:pPr marL="0" indent="0">
              <a:buNone/>
            </a:pP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3. สนับสนุนให้หน่วยบริการจัดบริการการแพทย์แผนไทยตามมาตรฐานวิชาชีพ</a:t>
            </a:r>
          </a:p>
          <a:p>
            <a:pPr marL="0" indent="0">
              <a:buNone/>
            </a:pP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ผลลัพธ์บริการ </a:t>
            </a:r>
          </a:p>
          <a:p>
            <a:pPr marL="0" indent="0">
              <a:buNone/>
            </a:pP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 การเข้าถึงบริการการแพทย์แผนไทยที่มีคุณภาพและเป็นไปตามมาตรฐานวิชาชีพ </a:t>
            </a:r>
          </a:p>
          <a:p>
            <a:pPr marL="0" indent="0">
              <a:buNone/>
            </a:pP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2. การลดค่าใช้จ่ายการแพทย์แผนปัจจุบัน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C6531D0C-7AD2-4354-8F4D-AF5B3BB473A8}"/>
              </a:ext>
            </a:extLst>
          </p:cNvPr>
          <p:cNvSpPr txBox="1">
            <a:spLocks/>
          </p:cNvSpPr>
          <p:nvPr/>
        </p:nvSpPr>
        <p:spPr>
          <a:xfrm>
            <a:off x="1066807" y="268722"/>
            <a:ext cx="9809016" cy="90891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5">
                <a:lumMod val="75000"/>
              </a:schemeClr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sz="4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3</a:t>
            </a:r>
            <a:r>
              <a:rPr lang="en-US" sz="4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. </a:t>
            </a:r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การขับเคลื่อนประเด็นที่ </a:t>
            </a:r>
            <a:r>
              <a:rPr lang="th-TH" sz="4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3 </a:t>
            </a:r>
            <a:r>
              <a:rPr lang="en-US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บริการแพทย์แผนไทยและแพทย์ทางเลือก</a:t>
            </a:r>
          </a:p>
        </p:txBody>
      </p:sp>
    </p:spTree>
    <p:extLst>
      <p:ext uri="{BB962C8B-B14F-4D97-AF65-F5344CB8AC3E}">
        <p14:creationId xmlns:p14="http://schemas.microsoft.com/office/powerpoint/2010/main" xmlns="" val="18227942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00C6977-64C8-4F6F-A1F3-CA031A319E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5580" y="2421871"/>
            <a:ext cx="10054310" cy="3506539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742950" indent="-742950">
              <a:buFont typeface="Arial" panose="020B0604020202020204" pitchFamily="34" charset="0"/>
              <a:buAutoNum type="arabicPeriod"/>
            </a:pP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การจัดระบบทางการเงินให้เหมาะสม เช่น กลไกการจัดสรรเงิน ระบบเบิกจ่ายตรง</a:t>
            </a:r>
          </a:p>
          <a:p>
            <a:pPr marL="742950" indent="-742950">
              <a:buAutoNum type="arabicPeriod"/>
            </a:pP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การจัดระบบบริการ/บุคลากรให้เพียงพอต่อความต้องการ เช่น เพิ่มบริการนอกเวลา นอกสถานที่ เพิ่มบุคลากร ลดการรอคิว</a:t>
            </a:r>
          </a:p>
          <a:p>
            <a:pPr marL="742950" indent="-742950">
              <a:buAutoNum type="arabicPeriod"/>
            </a:pP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การจัดระบบด้านคุณภาพบริการ เช่น คณะกรรมการพิจารณาเพื่อประเมินมาตรฐานการจัดตั้งหน่วยบริการแพทย์แผนไทยให้ครบทุกภาคส่วน</a:t>
            </a:r>
          </a:p>
          <a:p>
            <a:endParaRPr lang="th-TH" sz="3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C6531D0C-7AD2-4354-8F4D-AF5B3BB473A8}"/>
              </a:ext>
            </a:extLst>
          </p:cNvPr>
          <p:cNvSpPr txBox="1">
            <a:spLocks/>
          </p:cNvSpPr>
          <p:nvPr/>
        </p:nvSpPr>
        <p:spPr>
          <a:xfrm>
            <a:off x="2175188" y="365699"/>
            <a:ext cx="7675412" cy="128298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5">
                <a:lumMod val="75000"/>
              </a:schemeClr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5000"/>
              </a:lnSpc>
            </a:pPr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ปัญหา/ประเด็นในการรับฟังความคิดเห็น </a:t>
            </a:r>
            <a:r>
              <a:rPr lang="en-US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:</a:t>
            </a:r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บริการแพทย์แผนไทยและแพทย์</a:t>
            </a:r>
            <a:r>
              <a:rPr lang="th-TH" sz="4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ทางเลือก</a:t>
            </a:r>
            <a:endParaRPr lang="th-TH" sz="4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18455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193" y="2180669"/>
            <a:ext cx="7084648" cy="1325563"/>
          </a:xfrm>
        </p:spPr>
        <p:txBody>
          <a:bodyPr>
            <a:noAutofit/>
          </a:bodyPr>
          <a:lstStyle/>
          <a:p>
            <a:pPr algn="ctr"/>
            <a:r>
              <a:rPr lang="th-TH" sz="9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การแบ่งกลุ่ม....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34116" y="3690978"/>
            <a:ext cx="3564383" cy="2673891"/>
          </a:xfrm>
          <a:prstGeom prst="rect">
            <a:avLst/>
          </a:prstGeom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92245" y="4287808"/>
            <a:ext cx="2710912" cy="2033643"/>
          </a:xfrm>
          <a:prstGeom prst="rect">
            <a:avLst/>
          </a:prstGeom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26794" y="1853244"/>
            <a:ext cx="2821428" cy="2116548"/>
          </a:xfrm>
          <a:prstGeom prst="rect">
            <a:avLst/>
          </a:prstGeom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8" name="Picture 7" descr="D:\sunant.p\sunant.p_55\My Pictures\โลโก้ สปสช\logo_ศูนย์ประสานฯปชช\ศูนย์ประสานปชช..JPG">
            <a:extLst>
              <a:ext uri="{FF2B5EF4-FFF2-40B4-BE49-F238E27FC236}">
                <a16:creationId xmlns:a16="http://schemas.microsoft.com/office/drawing/2014/main" xmlns="" id="{C67F8628-8E3A-4AF8-BD67-DD5C0172FB05}"/>
              </a:ext>
            </a:extLst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02064" y="347009"/>
            <a:ext cx="2193323" cy="1554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D:\sunant.p\sunant.p_55\My Pictures\โลโก้ สปสช\NHSO_logo1 - Copy.jpg">
            <a:extLst>
              <a:ext uri="{FF2B5EF4-FFF2-40B4-BE49-F238E27FC236}">
                <a16:creationId xmlns:a16="http://schemas.microsoft.com/office/drawing/2014/main" xmlns="" id="{471AB36A-A53B-423D-BB0F-78CE2071BBEA}"/>
              </a:ext>
            </a:extLst>
          </p:cNvPr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97521" y="422217"/>
            <a:ext cx="2744619" cy="1085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D:\sunant.p\sunant.p_55\My Pictures\โลโก้ สปสช\สธ..jpg">
            <a:extLst>
              <a:ext uri="{FF2B5EF4-FFF2-40B4-BE49-F238E27FC236}">
                <a16:creationId xmlns:a16="http://schemas.microsoft.com/office/drawing/2014/main" xmlns="" id="{7139623F-53E0-40A4-BD9D-A3164B862AF6}"/>
              </a:ext>
            </a:extLst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913386" y="180342"/>
            <a:ext cx="1739770" cy="1679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0480319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673726" y="1680744"/>
            <a:ext cx="10561173" cy="1575074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th-TH" sz="2800">
              <a:solidFill>
                <a:prstClr val="white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860826" y="347459"/>
            <a:ext cx="8186971" cy="867866"/>
            <a:chOff x="1860826" y="347459"/>
            <a:chExt cx="8186971" cy="867866"/>
          </a:xfrm>
        </p:grpSpPr>
        <p:sp>
          <p:nvSpPr>
            <p:cNvPr id="6" name="Rectangle 5"/>
            <p:cNvSpPr/>
            <p:nvPr/>
          </p:nvSpPr>
          <p:spPr>
            <a:xfrm>
              <a:off x="1860826" y="347459"/>
              <a:ext cx="8186971" cy="867866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rgbClr val="C00000"/>
              </a:solidFill>
            </a:ln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th-TH" sz="3200">
                <a:solidFill>
                  <a:prstClr val="white"/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608672" y="447439"/>
              <a:ext cx="677461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th-TH" sz="4000" b="1" dirty="0">
                  <a:solidFill>
                    <a:srgbClr val="44546A">
                      <a:lumMod val="75000"/>
                    </a:srgbClr>
                  </a:solidFill>
                  <a:latin typeface="TH SarabunPSK" pitchFamily="34" charset="-34"/>
                  <a:ea typeface="Arial Unicode MS" pitchFamily="34" charset="-128"/>
                  <a:cs typeface="TH SarabunPSK" pitchFamily="34" charset="-34"/>
                </a:rPr>
                <a:t>การแบ่งกลุ่มเพื่อรับฟังความคิดเห็น เป็น 5 กลุ่ม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149122" y="1680744"/>
            <a:ext cx="10369152" cy="46705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b="1" u="sng" dirty="0">
                <a:latin typeface="TH SarabunPSK" pitchFamily="34" charset="-34"/>
                <a:cs typeface="TH SarabunPSK" pitchFamily="34" charset="-34"/>
              </a:rPr>
              <a:t>กลุ่มที่ 1 </a:t>
            </a:r>
            <a:r>
              <a:rPr lang="en-US" sz="4400" b="1" u="sng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3600" b="1" u="sng" dirty="0">
                <a:latin typeface="TH SarabunPSK" pitchFamily="34" charset="-34"/>
                <a:cs typeface="TH SarabunPSK" pitchFamily="34" charset="-34"/>
              </a:rPr>
              <a:t>:</a:t>
            </a:r>
            <a:r>
              <a:rPr lang="en-US" sz="3600" b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    7 ประเด็นหลัก+กองทุนระบบการดูแลระยะยาวด้าน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สาธารณสุข</a:t>
            </a:r>
          </a:p>
          <a:p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                       สำหรับผู้สูงอายุ</a:t>
            </a:r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ที่มีภาวะพึ่งพิง </a:t>
            </a:r>
            <a:r>
              <a:rPr lang="th-TH" sz="4400" b="1" dirty="0"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sz="4400" b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3600" b="1" dirty="0">
                <a:latin typeface="TH SarabunPSK" pitchFamily="34" charset="-34"/>
                <a:cs typeface="TH SarabunPSK" pitchFamily="34" charset="-34"/>
              </a:rPr>
              <a:t>LTC</a:t>
            </a:r>
            <a:r>
              <a:rPr lang="th-TH" sz="4400" b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4000" b="1" dirty="0">
                <a:latin typeface="TH SarabunPSK" pitchFamily="34" charset="-34"/>
                <a:cs typeface="TH SarabunPSK" pitchFamily="34" charset="-34"/>
              </a:rPr>
              <a:t>)</a:t>
            </a:r>
          </a:p>
          <a:p>
            <a:pPr defTabSz="914400"/>
            <a:endParaRPr lang="th-TH" sz="1050" b="1" u="sng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  <a:p>
            <a:pPr defTabSz="914400"/>
            <a:r>
              <a:rPr lang="th-TH" sz="28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       </a:t>
            </a:r>
          </a:p>
          <a:p>
            <a:pPr defTabSz="914400"/>
            <a:r>
              <a:rPr lang="th-TH" sz="32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                   </a:t>
            </a:r>
            <a:r>
              <a:rPr lang="th-TH" sz="32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 สมาชิก</a:t>
            </a:r>
            <a:r>
              <a:rPr lang="th-TH" sz="32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กลุ่ม</a:t>
            </a:r>
            <a:br>
              <a:rPr lang="th-TH" sz="32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32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                                       ผู้สูงอายุ จำนวน 14 </a:t>
            </a:r>
            <a:r>
              <a:rPr lang="th-TH" sz="32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คน</a:t>
            </a:r>
          </a:p>
          <a:p>
            <a:pPr defTabSz="914400"/>
            <a:endParaRPr lang="th-TH" sz="1100" b="1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  <a:p>
            <a:pPr defTabSz="914400"/>
            <a:r>
              <a:rPr lang="th-TH" sz="32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		วิทยากร</a:t>
            </a:r>
            <a:r>
              <a:rPr lang="th-TH" sz="32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ประจำกลุ่ม  </a:t>
            </a:r>
          </a:p>
          <a:p>
            <a:pPr defTabSz="914400"/>
            <a:r>
              <a:rPr lang="th-TH" sz="32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                        1. นายจีรทีปต์   ทวีสุข</a:t>
            </a:r>
          </a:p>
          <a:p>
            <a:pPr defTabSz="914400"/>
            <a:r>
              <a:rPr lang="th-TH" sz="32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                        2. นางรัตติยา    มี</a:t>
            </a:r>
            <a:r>
              <a:rPr lang="th-TH" sz="32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สมศักดิ์</a:t>
            </a:r>
            <a:r>
              <a:rPr lang="th-TH" sz="28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                        </a:t>
            </a:r>
            <a:endParaRPr lang="th-TH" sz="2800" b="1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54332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50501" y="2706720"/>
            <a:ext cx="11263183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endParaRPr lang="th-TH" sz="1200" b="1" u="sng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  <a:p>
            <a:pPr defTabSz="914400"/>
            <a:r>
              <a:rPr lang="th-TH" sz="36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                </a:t>
            </a:r>
            <a:r>
              <a:rPr lang="th-TH" sz="36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สมาชิกกลุ่ม </a:t>
            </a:r>
          </a:p>
          <a:p>
            <a:pPr defTabSz="914400"/>
            <a:r>
              <a:rPr lang="th-TH" sz="36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                             ผู้ป่วยโรคเรื้อรัง  จำนวน 14 คน</a:t>
            </a:r>
          </a:p>
          <a:p>
            <a:pPr defTabSz="914400"/>
            <a:endParaRPr lang="th-TH" sz="3600" b="1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  <a:p>
            <a:pPr defTabSz="914400"/>
            <a:r>
              <a:rPr lang="th-TH" sz="36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                 </a:t>
            </a:r>
            <a:r>
              <a:rPr lang="th-TH" sz="3600" b="1" u="sng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วิทยากรประจำกลุ่ม  คือ</a:t>
            </a:r>
          </a:p>
          <a:p>
            <a:pPr defTabSz="914400"/>
            <a:r>
              <a:rPr lang="th-TH" sz="36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                        1. นายบุญสม     กำจัดภัย                        </a:t>
            </a:r>
          </a:p>
          <a:p>
            <a:pPr defTabSz="914400"/>
            <a:r>
              <a:rPr lang="th-TH" sz="36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                        2. นายภาษิต     ขุนศิริวัฒน์ 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50500" y="1669502"/>
            <a:ext cx="10561173" cy="104719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4800" b="1" u="sng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กลุ่มที่ 2 </a:t>
            </a:r>
            <a:r>
              <a:rPr lang="en-US" sz="4000" b="1" u="sng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:</a:t>
            </a:r>
            <a:r>
              <a:rPr lang="en-US" sz="40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40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   </a:t>
            </a:r>
            <a:r>
              <a:rPr lang="th-TH" sz="44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7 ประเด็นหลัก+ </a:t>
            </a:r>
            <a:r>
              <a:rPr lang="th-TH" sz="4400" b="1" u="sng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บริการแพทย์แผนไทย </a:t>
            </a:r>
            <a:endParaRPr lang="th-TH" sz="4000" b="1" u="sng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860826" y="347459"/>
            <a:ext cx="8186971" cy="867866"/>
            <a:chOff x="1860826" y="347459"/>
            <a:chExt cx="8186971" cy="867866"/>
          </a:xfrm>
        </p:grpSpPr>
        <p:sp>
          <p:nvSpPr>
            <p:cNvPr id="11" name="Rectangle 10"/>
            <p:cNvSpPr/>
            <p:nvPr/>
          </p:nvSpPr>
          <p:spPr>
            <a:xfrm>
              <a:off x="1860826" y="347459"/>
              <a:ext cx="8186971" cy="867866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rgbClr val="C00000"/>
              </a:solidFill>
            </a:ln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th-TH" sz="3200">
                <a:solidFill>
                  <a:prstClr val="white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608672" y="447439"/>
              <a:ext cx="677461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th-TH" sz="4000" b="1" dirty="0">
                  <a:solidFill>
                    <a:srgbClr val="44546A">
                      <a:lumMod val="75000"/>
                    </a:srgbClr>
                  </a:solidFill>
                  <a:latin typeface="TH SarabunPSK" pitchFamily="34" charset="-34"/>
                  <a:ea typeface="Arial Unicode MS" pitchFamily="34" charset="-128"/>
                  <a:cs typeface="TH SarabunPSK" pitchFamily="34" charset="-34"/>
                </a:rPr>
                <a:t>การแบ่งกลุ่มเพื่อรับฟังความคิดเห็น เป็น 5 กลุ่ม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36246198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64408" y="1538185"/>
            <a:ext cx="11263183" cy="137127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th-TH" sz="320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79810" y="1552040"/>
            <a:ext cx="10479681" cy="502188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th-TH" sz="4400" b="1" u="sng" dirty="0">
                <a:latin typeface="TH SarabunPSK" pitchFamily="34" charset="-34"/>
                <a:cs typeface="TH SarabunPSK" pitchFamily="34" charset="-34"/>
              </a:rPr>
              <a:t>กลุ่มที่ 3 </a:t>
            </a:r>
            <a:r>
              <a:rPr lang="en-US" sz="3600" b="1" u="sng" dirty="0">
                <a:latin typeface="TH SarabunPSK" pitchFamily="34" charset="-34"/>
                <a:cs typeface="TH SarabunPSK" pitchFamily="34" charset="-34"/>
              </a:rPr>
              <a:t>:</a:t>
            </a:r>
            <a:r>
              <a:rPr lang="en-US" sz="3600" b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    7 ประเด็นหลัก+ กองทุนระบบการดูแลระยะ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ยาว</a:t>
            </a:r>
          </a:p>
          <a:p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                    ด้านสาธารณสุขสำหรับผู้สูงอายุ</a:t>
            </a:r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ที่มีภาวะพึ่งพิง (</a:t>
            </a:r>
            <a:r>
              <a:rPr lang="en-US" sz="3600" b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b="1" dirty="0">
                <a:latin typeface="TH SarabunPSK" pitchFamily="34" charset="-34"/>
                <a:cs typeface="TH SarabunPSK" pitchFamily="34" charset="-34"/>
              </a:rPr>
              <a:t>LTC</a:t>
            </a:r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 )</a:t>
            </a:r>
          </a:p>
          <a:p>
            <a:endParaRPr lang="th-TH" sz="3200" b="1" u="sng" dirty="0">
              <a:latin typeface="TH SarabunPSK" pitchFamily="34" charset="-34"/>
              <a:cs typeface="TH SarabunPSK" pitchFamily="34" charset="-34"/>
            </a:endParaRPr>
          </a:p>
          <a:p>
            <a:pPr defTabSz="914400"/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                   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สมาชิก</a:t>
            </a:r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กลุ่ม </a:t>
            </a:r>
          </a:p>
          <a:p>
            <a:pPr defTabSz="914400"/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                             ผู้พิการ  จำนวน   10  คน</a:t>
            </a:r>
          </a:p>
          <a:p>
            <a:pPr defTabSz="914400">
              <a:lnSpc>
                <a:spcPts val="3400"/>
              </a:lnSpc>
            </a:pP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  <a:p>
            <a:pPr defTabSz="914400"/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                 </a:t>
            </a:r>
            <a:r>
              <a:rPr lang="th-TH" sz="3600" b="1" u="sng" dirty="0">
                <a:latin typeface="TH SarabunPSK" pitchFamily="34" charset="-34"/>
                <a:cs typeface="TH SarabunPSK" pitchFamily="34" charset="-34"/>
              </a:rPr>
              <a:t>วิทยากรประจำกลุ่ม  คือ</a:t>
            </a:r>
          </a:p>
          <a:p>
            <a:pPr defTabSz="914400"/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                        1. นายธงชัย     กันพันธ์                        </a:t>
            </a:r>
          </a:p>
          <a:p>
            <a:pPr defTabSz="914400"/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                        2. นายสุวิทย์    สร้อยแสง 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860826" y="347459"/>
            <a:ext cx="8186971" cy="867866"/>
            <a:chOff x="1860826" y="347459"/>
            <a:chExt cx="8186971" cy="867866"/>
          </a:xfrm>
        </p:grpSpPr>
        <p:sp>
          <p:nvSpPr>
            <p:cNvPr id="9" name="Rectangle 8"/>
            <p:cNvSpPr/>
            <p:nvPr/>
          </p:nvSpPr>
          <p:spPr>
            <a:xfrm>
              <a:off x="1860826" y="347459"/>
              <a:ext cx="8186971" cy="867866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rgbClr val="C00000"/>
              </a:solidFill>
            </a:ln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th-TH" sz="3200">
                <a:solidFill>
                  <a:prstClr val="white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608672" y="447439"/>
              <a:ext cx="677461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th-TH" sz="4000" b="1" dirty="0">
                  <a:solidFill>
                    <a:srgbClr val="44546A">
                      <a:lumMod val="75000"/>
                    </a:srgbClr>
                  </a:solidFill>
                  <a:latin typeface="TH SarabunPSK" pitchFamily="34" charset="-34"/>
                  <a:ea typeface="Arial Unicode MS" pitchFamily="34" charset="-128"/>
                  <a:cs typeface="TH SarabunPSK" pitchFamily="34" charset="-34"/>
                </a:rPr>
                <a:t>การแบ่งกลุ่มเพื่อรับฟังความคิดเห็น เป็น 5 กลุ่ม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40470058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6531D0C-7AD2-4354-8F4D-AF5B3BB47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2036" y="241012"/>
            <a:ext cx="7647709" cy="908916"/>
          </a:xfr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accent2">
                <a:lumMod val="75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algn="ctr"/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ประเด็นในการรับฟังความคิดเห็นทั่วไป ปี </a:t>
            </a:r>
            <a:r>
              <a:rPr lang="en-US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2562</a:t>
            </a:r>
            <a:endParaRPr lang="th-TH" sz="4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199EA8F-446B-417B-B04A-2F0A8B101B18}"/>
              </a:ext>
            </a:extLst>
          </p:cNvPr>
          <p:cNvSpPr txBox="1"/>
          <p:nvPr/>
        </p:nvSpPr>
        <p:spPr>
          <a:xfrm>
            <a:off x="600056" y="2224385"/>
            <a:ext cx="5020661" cy="4401205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914400">
              <a:spcBef>
                <a:spcPct val="0"/>
              </a:spcBef>
              <a:defRPr/>
            </a:pPr>
            <a:r>
              <a:rPr lang="en-US" sz="28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itchFamily="34" charset="-34"/>
              </a:rPr>
              <a:t>1</a:t>
            </a:r>
            <a:r>
              <a:rPr lang="th-TH" sz="28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itchFamily="34" charset="-34"/>
              </a:rPr>
              <a:t>. ประเด็นด้านประเภทและขอบเขตบริการสาธารณสุข</a:t>
            </a:r>
          </a:p>
          <a:p>
            <a:pPr defTabSz="914400">
              <a:spcBef>
                <a:spcPct val="0"/>
              </a:spcBef>
            </a:pPr>
            <a:r>
              <a:rPr lang="en-US" sz="28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itchFamily="34" charset="-34"/>
              </a:rPr>
              <a:t>2</a:t>
            </a:r>
            <a:r>
              <a:rPr lang="th-TH" sz="28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itchFamily="34" charset="-34"/>
              </a:rPr>
              <a:t>. ประเด็นด้านมาตรฐานบริการสาธารณสุข</a:t>
            </a:r>
          </a:p>
          <a:p>
            <a:pPr defTabSz="914400">
              <a:spcBef>
                <a:spcPct val="0"/>
              </a:spcBef>
            </a:pPr>
            <a:r>
              <a:rPr lang="en-US" sz="28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itchFamily="34" charset="-34"/>
              </a:rPr>
              <a:t>3</a:t>
            </a:r>
            <a:r>
              <a:rPr lang="th-TH" sz="28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itchFamily="34" charset="-34"/>
              </a:rPr>
              <a:t>. ประเด็นด้านการบริหารจัดการสำนักงาน</a:t>
            </a:r>
          </a:p>
          <a:p>
            <a:pPr defTabSz="914400">
              <a:spcBef>
                <a:spcPct val="0"/>
              </a:spcBef>
            </a:pPr>
            <a:r>
              <a:rPr lang="en-US" sz="28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itchFamily="34" charset="-34"/>
              </a:rPr>
              <a:t>4</a:t>
            </a:r>
            <a:r>
              <a:rPr lang="th-TH" sz="28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itchFamily="34" charset="-34"/>
              </a:rPr>
              <a:t>. ประเด็นด้านการบริหารจัดการกองทุนหลักประกันสุขภาพแห่งชาติ</a:t>
            </a:r>
          </a:p>
          <a:p>
            <a:pPr defTabSz="914400">
              <a:spcBef>
                <a:spcPct val="0"/>
              </a:spcBef>
            </a:pPr>
            <a:r>
              <a:rPr lang="en-US" sz="28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itchFamily="34" charset="-34"/>
              </a:rPr>
              <a:t>5</a:t>
            </a:r>
            <a:r>
              <a:rPr lang="th-TH" sz="28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itchFamily="34" charset="-34"/>
              </a:rPr>
              <a:t>. ประเด็นด้านการบริหารจัดการกองทุนหลักประกันสุขภาพท้องถิ่นและพื้นที่</a:t>
            </a:r>
          </a:p>
          <a:p>
            <a:pPr defTabSz="914400">
              <a:spcBef>
                <a:spcPct val="0"/>
              </a:spcBef>
            </a:pPr>
            <a:r>
              <a:rPr lang="en-US" sz="28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itchFamily="34" charset="-34"/>
              </a:rPr>
              <a:t>6</a:t>
            </a:r>
            <a:r>
              <a:rPr lang="th-TH" sz="28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itchFamily="34" charset="-34"/>
              </a:rPr>
              <a:t>. ประเด็นด้านการมีส่วนร่วมของภาคประชาชน</a:t>
            </a:r>
          </a:p>
          <a:p>
            <a:pPr defTabSz="914400">
              <a:spcBef>
                <a:spcPct val="0"/>
              </a:spcBef>
            </a:pPr>
            <a:r>
              <a:rPr lang="en-US" sz="28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itchFamily="34" charset="-34"/>
              </a:rPr>
              <a:t>7</a:t>
            </a:r>
            <a:r>
              <a:rPr lang="th-TH" sz="28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itchFamily="34" charset="-34"/>
              </a:rPr>
              <a:t>. ประเด็นด้านการรับรู้และคุ้มครองสิทธิ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5F54A16-A10E-435A-BA54-8794076E6830}"/>
              </a:ext>
            </a:extLst>
          </p:cNvPr>
          <p:cNvSpPr txBox="1"/>
          <p:nvPr/>
        </p:nvSpPr>
        <p:spPr>
          <a:xfrm>
            <a:off x="6330330" y="2575462"/>
            <a:ext cx="5386393" cy="31085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914400"/>
            <a:r>
              <a:rPr lang="en-US" sz="28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 </a:t>
            </a:r>
            <a:r>
              <a:rPr lang="th-TH" sz="28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การขับเคลื่อนประเด็นที่ </a:t>
            </a:r>
            <a:r>
              <a:rPr lang="en-US" sz="28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</a:t>
            </a:r>
            <a:r>
              <a:rPr lang="th-TH" sz="28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sz="28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กองทุน </a:t>
            </a:r>
            <a:r>
              <a:rPr lang="en-US" sz="28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LTC</a:t>
            </a:r>
          </a:p>
          <a:p>
            <a:pPr defTabSz="914400"/>
            <a:r>
              <a:rPr lang="en-US" sz="28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2. </a:t>
            </a:r>
            <a:r>
              <a:rPr lang="th-TH" sz="28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การขับเคลื่อนประเด็นที่ </a:t>
            </a:r>
            <a:r>
              <a:rPr lang="en-US" sz="28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  <a:r>
              <a:rPr lang="th-TH" sz="28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sz="28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การบริหารจัดการงบกองทุน </a:t>
            </a:r>
            <a:r>
              <a:rPr lang="en-US" sz="28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UC  </a:t>
            </a:r>
            <a:r>
              <a:rPr lang="th-TH" sz="28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ลง รพ.สต.</a:t>
            </a:r>
            <a:endParaRPr lang="en-US" sz="2800" b="1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defTabSz="914400"/>
            <a:r>
              <a:rPr lang="en-US" sz="28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3. </a:t>
            </a:r>
            <a:r>
              <a:rPr lang="th-TH" sz="28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การขับเคลื่อนประเด็นที่ </a:t>
            </a:r>
            <a:r>
              <a:rPr lang="en-US" sz="28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</a:t>
            </a:r>
            <a:r>
              <a:rPr lang="th-TH" sz="28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sz="28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บริการแพทย์แผนไทยและแพทย์ทางเลือก</a:t>
            </a:r>
          </a:p>
          <a:p>
            <a:pPr defTabSz="914400"/>
            <a:r>
              <a:rPr lang="en-US" sz="28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4. </a:t>
            </a:r>
            <a:r>
              <a:rPr lang="th-TH" sz="28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รับฟังความเห็นจากกลุ่ม </a:t>
            </a:r>
            <a:r>
              <a:rPr lang="en-US" sz="28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PP Non UC  </a:t>
            </a:r>
            <a:endParaRPr lang="th-TH" sz="2800" b="1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defTabSz="914400"/>
            <a:r>
              <a:rPr lang="en-US" sz="28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5. </a:t>
            </a:r>
            <a:r>
              <a:rPr lang="th-TH" sz="28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ประเด็นอื่นๆในพื้นที่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0947979-95CF-4BE1-99FA-45C40B66C6E7}"/>
              </a:ext>
            </a:extLst>
          </p:cNvPr>
          <p:cNvSpPr txBox="1"/>
          <p:nvPr/>
        </p:nvSpPr>
        <p:spPr>
          <a:xfrm>
            <a:off x="600061" y="1491889"/>
            <a:ext cx="5020663" cy="52322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914400"/>
            <a:r>
              <a:rPr lang="th-TH" sz="28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ประเด็นรับฟังฯตามข้อบังคับฯ ทุกปี</a:t>
            </a:r>
            <a:endParaRPr lang="en-US" sz="2800" b="1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7B79761-B444-4BF2-9B36-48F183D69425}"/>
              </a:ext>
            </a:extLst>
          </p:cNvPr>
          <p:cNvSpPr txBox="1"/>
          <p:nvPr/>
        </p:nvSpPr>
        <p:spPr>
          <a:xfrm>
            <a:off x="6330330" y="1446929"/>
            <a:ext cx="5386393" cy="9541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914400"/>
            <a:r>
              <a:rPr lang="th-TH" sz="28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ประเด็นการขับเคลื่อนจากปี </a:t>
            </a:r>
            <a:r>
              <a:rPr lang="en-US" sz="28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2561</a:t>
            </a:r>
            <a:r>
              <a:rPr lang="th-TH" sz="28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และเป็นประเด็นรับฟังของเขตในปี </a:t>
            </a:r>
            <a:r>
              <a:rPr lang="en-US" sz="28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2562</a:t>
            </a:r>
          </a:p>
        </p:txBody>
      </p:sp>
    </p:spTree>
    <p:extLst>
      <p:ext uri="{BB962C8B-B14F-4D97-AF65-F5344CB8AC3E}">
        <p14:creationId xmlns:p14="http://schemas.microsoft.com/office/powerpoint/2010/main" xmlns="" val="22583241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64408" y="1579749"/>
            <a:ext cx="11263183" cy="1385131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th-TH" sz="320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88602" y="1579750"/>
            <a:ext cx="10586521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b="1" u="sng" dirty="0">
                <a:latin typeface="TH SarabunPSK" pitchFamily="34" charset="-34"/>
                <a:cs typeface="TH SarabunPSK" pitchFamily="34" charset="-34"/>
              </a:rPr>
              <a:t>กลุ่มที่ 4 </a:t>
            </a:r>
            <a:r>
              <a:rPr lang="en-US" sz="3600" b="1" u="sng" dirty="0">
                <a:latin typeface="TH SarabunPSK" pitchFamily="34" charset="-34"/>
                <a:cs typeface="TH SarabunPSK" pitchFamily="34" charset="-34"/>
              </a:rPr>
              <a:t>: </a:t>
            </a:r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   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7 </a:t>
            </a:r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ประเด็นหลัก+ การบริหารจัดการงบกองทุน </a:t>
            </a:r>
            <a:r>
              <a:rPr lang="en-US" sz="3600" b="1" dirty="0">
                <a:latin typeface="TH SarabunPSK" pitchFamily="34" charset="-34"/>
                <a:cs typeface="TH SarabunPSK" pitchFamily="34" charset="-34"/>
              </a:rPr>
              <a:t>UC  </a:t>
            </a:r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ลง รพ.สต.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+</a:t>
            </a:r>
          </a:p>
          <a:p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                     บริการแพทย์แผน</a:t>
            </a:r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ไทย </a:t>
            </a:r>
            <a:endParaRPr lang="th-TH" sz="3600" b="1" u="sng" dirty="0">
              <a:latin typeface="TH SarabunPSK" pitchFamily="34" charset="-34"/>
              <a:cs typeface="TH SarabunPSK" pitchFamily="34" charset="-34"/>
            </a:endParaRPr>
          </a:p>
          <a:p>
            <a:pPr defTabSz="914400"/>
            <a:endParaRPr lang="th-TH" sz="1200" b="1" u="sng" dirty="0">
              <a:latin typeface="TH SarabunPSK" pitchFamily="34" charset="-34"/>
              <a:cs typeface="TH SarabunPSK" pitchFamily="34" charset="-34"/>
            </a:endParaRPr>
          </a:p>
          <a:p>
            <a:pPr defTabSz="914400"/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      </a:t>
            </a: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          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     สมาชิก</a:t>
            </a:r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กลุ่ม </a:t>
            </a:r>
          </a:p>
          <a:p>
            <a:pPr defTabSz="914400"/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                             ผู้ให้บริการ  จำนวน   14  คน</a:t>
            </a:r>
          </a:p>
          <a:p>
            <a:pPr defTabSz="914400"/>
            <a:endParaRPr lang="th-TH" sz="2000" b="1" dirty="0">
              <a:latin typeface="TH SarabunPSK" pitchFamily="34" charset="-34"/>
              <a:cs typeface="TH SarabunPSK" pitchFamily="34" charset="-34"/>
            </a:endParaRPr>
          </a:p>
          <a:p>
            <a:pPr defTabSz="914400"/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                 </a:t>
            </a:r>
            <a:r>
              <a:rPr lang="th-TH" sz="3600" b="1" u="sng" dirty="0">
                <a:latin typeface="TH SarabunPSK" pitchFamily="34" charset="-34"/>
                <a:cs typeface="TH SarabunPSK" pitchFamily="34" charset="-34"/>
              </a:rPr>
              <a:t>วิทยากรประจำกลุ่ม  คือ</a:t>
            </a:r>
          </a:p>
          <a:p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                        1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. นางสาว</a:t>
            </a:r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เนตรนภิส   ขจรศรี</a:t>
            </a:r>
          </a:p>
          <a:p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                        2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. นาง</a:t>
            </a:r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ผการัตน์   ศรีเจริฐธรรม</a:t>
            </a:r>
          </a:p>
          <a:p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		 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     3</a:t>
            </a:r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. นางจารุณี   ศรีพุฒินิพนธ์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860826" y="347459"/>
            <a:ext cx="8186971" cy="867866"/>
            <a:chOff x="1860826" y="347459"/>
            <a:chExt cx="8186971" cy="867866"/>
          </a:xfrm>
        </p:grpSpPr>
        <p:sp>
          <p:nvSpPr>
            <p:cNvPr id="9" name="Rectangle 8"/>
            <p:cNvSpPr/>
            <p:nvPr/>
          </p:nvSpPr>
          <p:spPr>
            <a:xfrm>
              <a:off x="1860826" y="347459"/>
              <a:ext cx="8186971" cy="867866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rgbClr val="C00000"/>
              </a:solidFill>
            </a:ln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th-TH" sz="3200">
                <a:solidFill>
                  <a:prstClr val="white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608672" y="447439"/>
              <a:ext cx="677461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th-TH" sz="4000" b="1" dirty="0">
                  <a:solidFill>
                    <a:srgbClr val="44546A">
                      <a:lumMod val="75000"/>
                    </a:srgbClr>
                  </a:solidFill>
                  <a:latin typeface="TH SarabunPSK" pitchFamily="34" charset="-34"/>
                  <a:ea typeface="Arial Unicode MS" pitchFamily="34" charset="-128"/>
                  <a:cs typeface="TH SarabunPSK" pitchFamily="34" charset="-34"/>
                </a:rPr>
                <a:t>การแบ่งกลุ่มเพื่อรับฟังความคิดเห็น เป็น 5 กลุ่ม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7516349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64408" y="1565895"/>
            <a:ext cx="11263183" cy="117171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th-TH" sz="280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88602" y="1690590"/>
            <a:ext cx="10586521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b="1" u="sng" dirty="0">
                <a:latin typeface="TH SarabunPSK" pitchFamily="34" charset="-34"/>
                <a:cs typeface="TH SarabunPSK" pitchFamily="34" charset="-34"/>
              </a:rPr>
              <a:t>กลุ่มที่ 5 </a:t>
            </a:r>
            <a:r>
              <a:rPr lang="en-US" sz="3600" b="1" u="sng" dirty="0">
                <a:latin typeface="TH SarabunPSK" pitchFamily="34" charset="-34"/>
                <a:cs typeface="TH SarabunPSK" pitchFamily="34" charset="-34"/>
              </a:rPr>
              <a:t>: </a:t>
            </a:r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      </a:t>
            </a:r>
            <a:r>
              <a:rPr lang="th-TH" sz="4400" b="1" dirty="0">
                <a:latin typeface="TH SarabunPSK" pitchFamily="34" charset="-34"/>
                <a:cs typeface="TH SarabunPSK" pitchFamily="34" charset="-34"/>
              </a:rPr>
              <a:t>7 ประเด็นหลัก</a:t>
            </a:r>
            <a:endParaRPr lang="th-TH" sz="4400" b="1" u="sng" dirty="0">
              <a:latin typeface="TH SarabunPSK" pitchFamily="34" charset="-34"/>
              <a:cs typeface="TH SarabunPSK" pitchFamily="34" charset="-34"/>
            </a:endParaRPr>
          </a:p>
          <a:p>
            <a:pPr defTabSz="914400"/>
            <a:endParaRPr lang="th-TH" sz="1200" b="1" u="sng" dirty="0">
              <a:latin typeface="TH SarabunPSK" pitchFamily="34" charset="-34"/>
              <a:cs typeface="TH SarabunPSK" pitchFamily="34" charset="-34"/>
            </a:endParaRPr>
          </a:p>
          <a:p>
            <a:pPr defTabSz="914400"/>
            <a:r>
              <a:rPr lang="th-TH" sz="1800" b="1" dirty="0">
                <a:latin typeface="TH SarabunPSK" pitchFamily="34" charset="-34"/>
                <a:cs typeface="TH SarabunPSK" pitchFamily="34" charset="-34"/>
              </a:rPr>
              <a:t>                </a:t>
            </a:r>
          </a:p>
          <a:p>
            <a:pPr defTabSz="914400"/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                 สมาชิก</a:t>
            </a:r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กลุ่ม </a:t>
            </a:r>
          </a:p>
          <a:p>
            <a:pPr defTabSz="914400"/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                             ผู้รับบริการ  จำนวน   14  คน</a:t>
            </a:r>
          </a:p>
          <a:p>
            <a:pPr defTabSz="914400"/>
            <a:endParaRPr lang="th-TH" sz="2000" b="1" dirty="0">
              <a:latin typeface="TH SarabunPSK" pitchFamily="34" charset="-34"/>
              <a:cs typeface="TH SarabunPSK" pitchFamily="34" charset="-34"/>
            </a:endParaRPr>
          </a:p>
          <a:p>
            <a:pPr defTabSz="914400"/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                 </a:t>
            </a:r>
            <a:r>
              <a:rPr lang="th-TH" sz="3600" b="1" u="sng" dirty="0">
                <a:latin typeface="TH SarabunPSK" pitchFamily="34" charset="-34"/>
                <a:cs typeface="TH SarabunPSK" pitchFamily="34" charset="-34"/>
              </a:rPr>
              <a:t>วิทยากรประจำกลุ่ม  คือ</a:t>
            </a:r>
          </a:p>
          <a:p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                        1.นางจันทนา   สัตยฐิติกุล</a:t>
            </a:r>
          </a:p>
          <a:p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                        2.นายณัฐชัย   ตะวันนา</a:t>
            </a:r>
          </a:p>
          <a:p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		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      3.</a:t>
            </a:r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นางประไพ   อยู่เจียม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860826" y="347459"/>
            <a:ext cx="8186971" cy="867866"/>
            <a:chOff x="1860826" y="347459"/>
            <a:chExt cx="8186971" cy="867866"/>
          </a:xfrm>
        </p:grpSpPr>
        <p:sp>
          <p:nvSpPr>
            <p:cNvPr id="9" name="Rectangle 8"/>
            <p:cNvSpPr/>
            <p:nvPr/>
          </p:nvSpPr>
          <p:spPr>
            <a:xfrm>
              <a:off x="1860826" y="347459"/>
              <a:ext cx="8186971" cy="867866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rgbClr val="C00000"/>
              </a:solidFill>
            </a:ln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th-TH" sz="3200">
                <a:solidFill>
                  <a:prstClr val="white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608672" y="447439"/>
              <a:ext cx="677461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th-TH" sz="4000" b="1" dirty="0">
                  <a:solidFill>
                    <a:srgbClr val="44546A">
                      <a:lumMod val="75000"/>
                    </a:srgbClr>
                  </a:solidFill>
                  <a:latin typeface="TH SarabunPSK" pitchFamily="34" charset="-34"/>
                  <a:ea typeface="Arial Unicode MS" pitchFamily="34" charset="-128"/>
                  <a:cs typeface="TH SarabunPSK" pitchFamily="34" charset="-34"/>
                </a:rPr>
                <a:t>การแบ่งกลุ่มเพื่อรับฟังความคิดเห็น เป็น 5 กลุ่ม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14827599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xmlns="" id="{58CCEAE1-4C23-46A1-9232-0DC11A743EB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4525" y="241133"/>
            <a:ext cx="9042363" cy="6393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352381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199EA8F-446B-417B-B04A-2F0A8B101B18}"/>
              </a:ext>
            </a:extLst>
          </p:cNvPr>
          <p:cNvSpPr txBox="1"/>
          <p:nvPr/>
        </p:nvSpPr>
        <p:spPr>
          <a:xfrm>
            <a:off x="856732" y="2400112"/>
            <a:ext cx="10485039" cy="3970318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914400">
              <a:spcBef>
                <a:spcPct val="0"/>
              </a:spcBef>
              <a:defRPr/>
            </a:pPr>
            <a:r>
              <a:rPr lang="en-US" sz="36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itchFamily="34" charset="-34"/>
              </a:rPr>
              <a:t>1</a:t>
            </a:r>
            <a:r>
              <a:rPr lang="th-TH" sz="36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itchFamily="34" charset="-34"/>
              </a:rPr>
              <a:t>. ประเด็นด้านประเภทและขอบเขตบริการสาธารณสุข</a:t>
            </a:r>
          </a:p>
          <a:p>
            <a:pPr defTabSz="914400">
              <a:spcBef>
                <a:spcPct val="0"/>
              </a:spcBef>
            </a:pPr>
            <a:r>
              <a:rPr lang="en-US" sz="36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itchFamily="34" charset="-34"/>
              </a:rPr>
              <a:t>2</a:t>
            </a:r>
            <a:r>
              <a:rPr lang="th-TH" sz="36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itchFamily="34" charset="-34"/>
              </a:rPr>
              <a:t>. ประเด็นด้านมาตรฐานบริการสาธารณสุข</a:t>
            </a:r>
          </a:p>
          <a:p>
            <a:pPr defTabSz="914400">
              <a:spcBef>
                <a:spcPct val="0"/>
              </a:spcBef>
            </a:pPr>
            <a:r>
              <a:rPr lang="en-US" sz="36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itchFamily="34" charset="-34"/>
              </a:rPr>
              <a:t>3</a:t>
            </a:r>
            <a:r>
              <a:rPr lang="th-TH" sz="36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itchFamily="34" charset="-34"/>
              </a:rPr>
              <a:t>. ประเด็นด้านการบริหารจัดการสำนักงาน</a:t>
            </a:r>
          </a:p>
          <a:p>
            <a:pPr defTabSz="914400">
              <a:spcBef>
                <a:spcPct val="0"/>
              </a:spcBef>
            </a:pPr>
            <a:r>
              <a:rPr lang="en-US" sz="36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itchFamily="34" charset="-34"/>
              </a:rPr>
              <a:t>4</a:t>
            </a:r>
            <a:r>
              <a:rPr lang="th-TH" sz="36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itchFamily="34" charset="-34"/>
              </a:rPr>
              <a:t>. ประเด็นด้านการบริหารจัดการกองทุนหลักประกันสุขภาพแห่งชาติ</a:t>
            </a:r>
          </a:p>
          <a:p>
            <a:pPr defTabSz="914400">
              <a:spcBef>
                <a:spcPct val="0"/>
              </a:spcBef>
            </a:pPr>
            <a:r>
              <a:rPr lang="en-US" sz="36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itchFamily="34" charset="-34"/>
              </a:rPr>
              <a:t>5</a:t>
            </a:r>
            <a:r>
              <a:rPr lang="th-TH" sz="36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itchFamily="34" charset="-34"/>
              </a:rPr>
              <a:t>. ประเด็นด้านการบริหารจัดการกองทุนหลักประกันสุขภาพท้องถิ่นและพื้นที่</a:t>
            </a:r>
          </a:p>
          <a:p>
            <a:pPr defTabSz="914400">
              <a:spcBef>
                <a:spcPct val="0"/>
              </a:spcBef>
            </a:pPr>
            <a:r>
              <a:rPr lang="en-US" sz="36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itchFamily="34" charset="-34"/>
              </a:rPr>
              <a:t>6</a:t>
            </a:r>
            <a:r>
              <a:rPr lang="th-TH" sz="36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itchFamily="34" charset="-34"/>
              </a:rPr>
              <a:t>. ประเด็นด้านการมีส่วนร่วมของภาคประชาชน</a:t>
            </a:r>
          </a:p>
          <a:p>
            <a:pPr defTabSz="914400">
              <a:spcBef>
                <a:spcPct val="0"/>
              </a:spcBef>
            </a:pPr>
            <a:r>
              <a:rPr lang="en-US" sz="36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itchFamily="34" charset="-34"/>
              </a:rPr>
              <a:t>7</a:t>
            </a:r>
            <a:r>
              <a:rPr lang="th-TH" sz="36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itchFamily="34" charset="-34"/>
              </a:rPr>
              <a:t>. ประเด็นด้านการรับรู้และคุ้มครองสิทธิ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0947979-95CF-4BE1-99FA-45C40B66C6E7}"/>
              </a:ext>
            </a:extLst>
          </p:cNvPr>
          <p:cNvSpPr txBox="1"/>
          <p:nvPr/>
        </p:nvSpPr>
        <p:spPr>
          <a:xfrm>
            <a:off x="3281277" y="1482950"/>
            <a:ext cx="5835013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914400"/>
            <a:r>
              <a:rPr lang="th-TH" sz="40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ประเด็นรับฟังฯตามข้อบังคับฯ ทุกปี</a:t>
            </a:r>
            <a:endParaRPr lang="en-US" sz="4000" b="1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C6531D0C-7AD2-4354-8F4D-AF5B3BB47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2036" y="241012"/>
            <a:ext cx="7647709" cy="908916"/>
          </a:xfr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accent2">
                <a:lumMod val="75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algn="ctr"/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ประเด็นในการรับฟังความคิดเห็นทั่วไป ปี </a:t>
            </a:r>
            <a:r>
              <a:rPr lang="en-US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2562</a:t>
            </a:r>
            <a:endParaRPr lang="th-TH" sz="4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91868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xmlns="" id="{F611DE71-9DFF-4711-AE51-151FA9D7F81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768887678"/>
              </p:ext>
            </p:extLst>
          </p:nvPr>
        </p:nvGraphicFramePr>
        <p:xfrm>
          <a:off x="497461" y="1536211"/>
          <a:ext cx="11197087" cy="4901484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212491">
                  <a:extLst>
                    <a:ext uri="{9D8B030D-6E8A-4147-A177-3AD203B41FA5}">
                      <a16:colId xmlns:a16="http://schemas.microsoft.com/office/drawing/2014/main" xmlns="" val="998415588"/>
                    </a:ext>
                  </a:extLst>
                </a:gridCol>
                <a:gridCol w="2235200">
                  <a:extLst>
                    <a:ext uri="{9D8B030D-6E8A-4147-A177-3AD203B41FA5}">
                      <a16:colId xmlns:a16="http://schemas.microsoft.com/office/drawing/2014/main" xmlns="" val="3835006149"/>
                    </a:ext>
                  </a:extLst>
                </a:gridCol>
                <a:gridCol w="7749396">
                  <a:extLst>
                    <a:ext uri="{9D8B030D-6E8A-4147-A177-3AD203B41FA5}">
                      <a16:colId xmlns:a16="http://schemas.microsoft.com/office/drawing/2014/main" xmlns="" val="45560608"/>
                    </a:ext>
                  </a:extLst>
                </a:gridCol>
              </a:tblGrid>
              <a:tr h="688638"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หมวด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ประเด็นการรับฟัง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คำอธิบาย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39704269"/>
                  </a:ext>
                </a:extLst>
              </a:tr>
              <a:tr h="1822866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th-TH" sz="28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sz="28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ประเภทและขอบเขตบริการสาธารณสุข (สิทธิประโยชน์)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sz="28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1.ประเด็นด้านประเภทและขอบเขตบริการสาธารณสุข ที่จำเป็นต่อสุขภาพและการดำรงชีวิต เป็นการรับฟังเพื่อนำไปประกอบการพัฒนาสิทธิประโยชน์ และเพิ่มสิทธิประโยชน์ให้ครอบคลุมและประชาชนเข้าถึงบริการ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17418808"/>
                  </a:ext>
                </a:extLst>
              </a:tr>
              <a:tr h="238998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th-TH" sz="28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sz="28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มาตรฐานบริการสาธารณสุข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sz="28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2. ประเด็นด้านมาตรฐานการให้บริการสาธารณสุขของหน่วยบริการและเครือข่ายหน่วยบริการ ประกอบด้วย การกำหนดมาตรฐานการให้บริการ/ประเภทบริการสาธารณสุข    การควบคุมกำกับมาตรฐานบริการสาธารณสุข  ข้อเสนอต่อการพัฒนาระบบส่งต่อ 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9728997"/>
                  </a:ext>
                </a:extLst>
              </a:tr>
            </a:tbl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xmlns="" id="{C6531D0C-7AD2-4354-8F4D-AF5B3BB473A8}"/>
              </a:ext>
            </a:extLst>
          </p:cNvPr>
          <p:cNvSpPr txBox="1">
            <a:spLocks/>
          </p:cNvSpPr>
          <p:nvPr/>
        </p:nvSpPr>
        <p:spPr>
          <a:xfrm>
            <a:off x="2064328" y="241012"/>
            <a:ext cx="7869381" cy="90891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accent2">
                <a:lumMod val="75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sz="4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ประเด็นในการรับฟังความคิดเห็นฯ ตามข้อบังคับ 7 ประเด็น</a:t>
            </a:r>
            <a:endParaRPr lang="th-TH" sz="4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30651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xmlns="" id="{F611DE71-9DFF-4711-AE51-151FA9D7F81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110696547"/>
              </p:ext>
            </p:extLst>
          </p:nvPr>
        </p:nvGraphicFramePr>
        <p:xfrm>
          <a:off x="497461" y="1544971"/>
          <a:ext cx="11197087" cy="487680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212491">
                  <a:extLst>
                    <a:ext uri="{9D8B030D-6E8A-4147-A177-3AD203B41FA5}">
                      <a16:colId xmlns:a16="http://schemas.microsoft.com/office/drawing/2014/main" xmlns="" val="998415588"/>
                    </a:ext>
                  </a:extLst>
                </a:gridCol>
                <a:gridCol w="2235200">
                  <a:extLst>
                    <a:ext uri="{9D8B030D-6E8A-4147-A177-3AD203B41FA5}">
                      <a16:colId xmlns:a16="http://schemas.microsoft.com/office/drawing/2014/main" xmlns="" val="3835006149"/>
                    </a:ext>
                  </a:extLst>
                </a:gridCol>
                <a:gridCol w="7749396">
                  <a:extLst>
                    <a:ext uri="{9D8B030D-6E8A-4147-A177-3AD203B41FA5}">
                      <a16:colId xmlns:a16="http://schemas.microsoft.com/office/drawing/2014/main" xmlns="" val="455606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หมวด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ประเด็นการรับฟัง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คำอธิบาย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397042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th-TH" sz="28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sz="28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การบริหารจัดการของสำนักงาน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sz="28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3. ประเด็นด้านการบริหารจัดการสำนักงาน เช่น  </a:t>
                      </a:r>
                    </a:p>
                    <a:p>
                      <a:r>
                        <a:rPr lang="th-TH" sz="28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3.1 การบริหารจัดการงบบริหาร</a:t>
                      </a:r>
                    </a:p>
                    <a:p>
                      <a:r>
                        <a:rPr lang="th-TH" sz="28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3.2 การบริหารจัดการงบกองทุนด้านอื่นๆ  (การโอนเงิน, การจัดสรรงบแบบ </a:t>
                      </a:r>
                      <a:r>
                        <a:rPr lang="en-US" sz="28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Global Budget, </a:t>
                      </a:r>
                      <a:r>
                        <a:rPr lang="th-TH" sz="28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เกี่ยวกับ </a:t>
                      </a:r>
                      <a:r>
                        <a:rPr lang="en-US" sz="28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QOF, </a:t>
                      </a:r>
                      <a:r>
                        <a:rPr lang="th-TH" sz="28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การพัฒนาระบบการจัดการข้อมูล, การบริหารจัดการ </a:t>
                      </a:r>
                      <a:r>
                        <a:rPr lang="en-US" sz="28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National Clearing House,</a:t>
                      </a:r>
                      <a:r>
                        <a:rPr lang="th-TH" sz="28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การจ่ายชดเชยค่าบริการ)</a:t>
                      </a:r>
                    </a:p>
                    <a:p>
                      <a:r>
                        <a:rPr lang="th-TH" sz="28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3.3  การลงทะเบียนสิทธิหลักประกันสุขภาพของประชาชน </a:t>
                      </a:r>
                    </a:p>
                    <a:p>
                      <a:r>
                        <a:rPr lang="th-TH" sz="28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3.4  การขึ้นทะเบียนหน่วยบริการในระบบหลักประกันสุขภาพ    </a:t>
                      </a:r>
                    </a:p>
                    <a:p>
                      <a:r>
                        <a:rPr lang="th-TH" sz="28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3.5  ข้อเสนอเกี่ยวกับกลไกในระบบหลักประกันสุขภาพ </a:t>
                      </a:r>
                    </a:p>
                    <a:p>
                      <a:r>
                        <a:rPr lang="th-TH" sz="28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3.6  ข้อเสนอเกี่ยวกับระเบียบ/ประกาศต่างๆ</a:t>
                      </a:r>
                    </a:p>
                    <a:p>
                      <a:r>
                        <a:rPr lang="th-TH" sz="28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3.2 การบริหารจัดการระบบสวัสดิการข้าราชการและพนักงาน อปท. 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17418808"/>
                  </a:ext>
                </a:extLst>
              </a:tr>
            </a:tbl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xmlns="" id="{C6531D0C-7AD2-4354-8F4D-AF5B3BB473A8}"/>
              </a:ext>
            </a:extLst>
          </p:cNvPr>
          <p:cNvSpPr txBox="1">
            <a:spLocks/>
          </p:cNvSpPr>
          <p:nvPr/>
        </p:nvSpPr>
        <p:spPr>
          <a:xfrm>
            <a:off x="2064328" y="241012"/>
            <a:ext cx="7869381" cy="90891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accent2">
                <a:lumMod val="75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sz="4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ประเด็นในการรับฟังความคิดเห็นฯ ตามข้อบังคับ 7 ประเด็น</a:t>
            </a:r>
            <a:endParaRPr lang="th-TH" sz="4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85287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xmlns="" id="{F611DE71-9DFF-4711-AE51-151FA9D7F81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137998167"/>
              </p:ext>
            </p:extLst>
          </p:nvPr>
        </p:nvGraphicFramePr>
        <p:xfrm>
          <a:off x="497461" y="1420276"/>
          <a:ext cx="11197087" cy="530352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212491">
                  <a:extLst>
                    <a:ext uri="{9D8B030D-6E8A-4147-A177-3AD203B41FA5}">
                      <a16:colId xmlns:a16="http://schemas.microsoft.com/office/drawing/2014/main" xmlns="" val="998415588"/>
                    </a:ext>
                  </a:extLst>
                </a:gridCol>
                <a:gridCol w="2235200">
                  <a:extLst>
                    <a:ext uri="{9D8B030D-6E8A-4147-A177-3AD203B41FA5}">
                      <a16:colId xmlns:a16="http://schemas.microsoft.com/office/drawing/2014/main" xmlns="" val="3835006149"/>
                    </a:ext>
                  </a:extLst>
                </a:gridCol>
                <a:gridCol w="7749396">
                  <a:extLst>
                    <a:ext uri="{9D8B030D-6E8A-4147-A177-3AD203B41FA5}">
                      <a16:colId xmlns:a16="http://schemas.microsoft.com/office/drawing/2014/main" xmlns="" val="455606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หมวด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ประเด็นการรับฟัง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คำอธิบาย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397042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  <a:endParaRPr lang="th-TH" sz="28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sz="28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การบริหารจัดการกองทุนหลักประกันสุขภาพ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sz="28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การบริหารจัดการกองทุนหลักประกันสุขภาพแห่งชาติ เป็นการรับฟังเพื่อนำไปประกอบการวางหลักเกณฑ์ในประกาศหรือคู่มือการบริหารกองทุนหลักประกันสุขภาพแห่งชาติ ในส่วนที่เป็นการกำหนดค่าใช้จ่ายเพื่อบริการสาธารณสุขให้แก่หน่วยบริการ  ประกอบด้วย </a:t>
                      </a:r>
                    </a:p>
                    <a:p>
                      <a:r>
                        <a:rPr lang="th-TH" sz="28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4.1 งบเหมาจ่ายรายหัว 4.2 งบบริการฟื้นฟูสมรรถภาพทางการแพทย์ </a:t>
                      </a:r>
                    </a:p>
                    <a:p>
                      <a:r>
                        <a:rPr lang="th-TH" sz="28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4.3 งบริการ </a:t>
                      </a:r>
                      <a:r>
                        <a:rPr lang="en-US" sz="28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DM&amp;HT </a:t>
                      </a:r>
                      <a:r>
                        <a:rPr lang="th-TH" sz="28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และจิตเวช 4.4 งบสร้างเสริมสุขภาพและป้องกันโรค</a:t>
                      </a:r>
                    </a:p>
                    <a:p>
                      <a:r>
                        <a:rPr lang="th-TH" sz="28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4.5 งบบริการผู้ป่วยไตวาย 4.6 เงินเดือน 4.7 การจัดสรรเงินกองทุน </a:t>
                      </a:r>
                    </a:p>
                    <a:p>
                      <a:r>
                        <a:rPr lang="th-TH" sz="28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4.8 งบบริการผู้ป่วยใน 4.9 งบบริการผู้ป่วยนอก 4.10 งบบริการ</a:t>
                      </a:r>
                      <a:r>
                        <a:rPr lang="th-TH" sz="28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แพทย์</a:t>
                      </a:r>
                    </a:p>
                    <a:p>
                      <a:r>
                        <a:rPr lang="th-TH" sz="28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แผน</a:t>
                      </a:r>
                      <a:r>
                        <a:rPr lang="th-TH" sz="28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ไทย</a:t>
                      </a:r>
                    </a:p>
                    <a:p>
                      <a:r>
                        <a:rPr lang="th-TH" sz="28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4.11 งบบริการกรณีเฉพาะ 4.12 การร่วมจ่าย</a:t>
                      </a:r>
                    </a:p>
                    <a:p>
                      <a:r>
                        <a:rPr lang="th-TH" sz="28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4.13 ค่าบริการทางการแพทย์ที่เบิกจ่ายในลักษณะงบลงทุน 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17418808"/>
                  </a:ext>
                </a:extLst>
              </a:tr>
            </a:tbl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xmlns="" id="{C6531D0C-7AD2-4354-8F4D-AF5B3BB473A8}"/>
              </a:ext>
            </a:extLst>
          </p:cNvPr>
          <p:cNvSpPr txBox="1">
            <a:spLocks/>
          </p:cNvSpPr>
          <p:nvPr/>
        </p:nvSpPr>
        <p:spPr>
          <a:xfrm>
            <a:off x="2064328" y="241012"/>
            <a:ext cx="7869381" cy="90891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accent2">
                <a:lumMod val="75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sz="4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ประเด็นในการรับฟังความคิดเห็นฯ ตามข้อบังคับ 7 ประเด็น</a:t>
            </a:r>
            <a:endParaRPr lang="th-TH" sz="4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52932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xmlns="" id="{F611DE71-9DFF-4711-AE51-151FA9D7F81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180216877"/>
              </p:ext>
            </p:extLst>
          </p:nvPr>
        </p:nvGraphicFramePr>
        <p:xfrm>
          <a:off x="497461" y="1691029"/>
          <a:ext cx="11197087" cy="4624323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212491">
                  <a:extLst>
                    <a:ext uri="{9D8B030D-6E8A-4147-A177-3AD203B41FA5}">
                      <a16:colId xmlns:a16="http://schemas.microsoft.com/office/drawing/2014/main" xmlns="" val="998415588"/>
                    </a:ext>
                  </a:extLst>
                </a:gridCol>
                <a:gridCol w="2235200">
                  <a:extLst>
                    <a:ext uri="{9D8B030D-6E8A-4147-A177-3AD203B41FA5}">
                      <a16:colId xmlns:a16="http://schemas.microsoft.com/office/drawing/2014/main" xmlns="" val="3835006149"/>
                    </a:ext>
                  </a:extLst>
                </a:gridCol>
                <a:gridCol w="7749396">
                  <a:extLst>
                    <a:ext uri="{9D8B030D-6E8A-4147-A177-3AD203B41FA5}">
                      <a16:colId xmlns:a16="http://schemas.microsoft.com/office/drawing/2014/main" xmlns="" val="45560608"/>
                    </a:ext>
                  </a:extLst>
                </a:gridCol>
              </a:tblGrid>
              <a:tr h="538449"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หมวด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ประเด็นการรับฟัง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คำอธิบาย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39704269"/>
                  </a:ext>
                </a:extLst>
              </a:tr>
              <a:tr h="4085874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  <a:endParaRPr lang="th-TH" sz="28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sz="28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การบริหารจัดการกองทุนหลักประกันสุขภาพระดับท้องถิ่นหรือพื้นที่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sz="28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การบริหารจัดการกองทุนหลักประกันสุขภาพระดับท้องถิ่นหรือพื้นที่ เป็นการรับฟังเพื่อนำไปประกอบการวางหลักเกณฑ์ในประกาศหรือคู่มือการบริหารกองทุนหลักประกันสุขภาพแห่งชาติ ในส่วนที่เกี่ยวกับการดำเนินงานบริหารจัดการเงินกองทุนฯ ในระดับท้องถิ่นหรือพื้นที่ขององค์กรปกครองส่วนท้องถิ่น และการกำหนดหลักเกณฑ์การมีส่วนร่วมขององค์กรชุมชน องค์กรเอกชนที่ไม่มีวัตถุประสงค์เพื่อดำเนินการแสวงหาผลกำไร) ประกอบด้วย </a:t>
                      </a:r>
                    </a:p>
                    <a:p>
                      <a:r>
                        <a:rPr lang="th-TH" sz="28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5.1 การสนับสนุนงบประมาณ 5.2 การบริหารจัดการงบประมาณ  </a:t>
                      </a:r>
                    </a:p>
                    <a:p>
                      <a:r>
                        <a:rPr lang="th-TH" sz="28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5.3 การพัฒนาศักยภาพ  5.4 การรายงานและติดตามประเมินผล</a:t>
                      </a:r>
                    </a:p>
                    <a:p>
                      <a:r>
                        <a:rPr lang="th-TH" sz="28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5.5 โครงสร้างคณะกรรมการกองทุนฯ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17418808"/>
                  </a:ext>
                </a:extLst>
              </a:tr>
            </a:tbl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xmlns="" id="{C6531D0C-7AD2-4354-8F4D-AF5B3BB473A8}"/>
              </a:ext>
            </a:extLst>
          </p:cNvPr>
          <p:cNvSpPr txBox="1">
            <a:spLocks/>
          </p:cNvSpPr>
          <p:nvPr/>
        </p:nvSpPr>
        <p:spPr>
          <a:xfrm>
            <a:off x="2064328" y="365707"/>
            <a:ext cx="7869381" cy="90891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accent2">
                <a:lumMod val="75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sz="4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ประเด็นในการรับฟังความคิดเห็นฯ ตามข้อบังคับ 7 ประเด็น</a:t>
            </a:r>
            <a:endParaRPr lang="th-TH" sz="4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95650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xmlns="" id="{F611DE71-9DFF-4711-AE51-151FA9D7F81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234947591"/>
              </p:ext>
            </p:extLst>
          </p:nvPr>
        </p:nvGraphicFramePr>
        <p:xfrm>
          <a:off x="497461" y="1725085"/>
          <a:ext cx="11197087" cy="3897209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212491">
                  <a:extLst>
                    <a:ext uri="{9D8B030D-6E8A-4147-A177-3AD203B41FA5}">
                      <a16:colId xmlns:a16="http://schemas.microsoft.com/office/drawing/2014/main" xmlns="" val="998415588"/>
                    </a:ext>
                  </a:extLst>
                </a:gridCol>
                <a:gridCol w="2235200">
                  <a:extLst>
                    <a:ext uri="{9D8B030D-6E8A-4147-A177-3AD203B41FA5}">
                      <a16:colId xmlns:a16="http://schemas.microsoft.com/office/drawing/2014/main" xmlns="" val="3835006149"/>
                    </a:ext>
                  </a:extLst>
                </a:gridCol>
                <a:gridCol w="7749396">
                  <a:extLst>
                    <a:ext uri="{9D8B030D-6E8A-4147-A177-3AD203B41FA5}">
                      <a16:colId xmlns:a16="http://schemas.microsoft.com/office/drawing/2014/main" xmlns="" val="45560608"/>
                    </a:ext>
                  </a:extLst>
                </a:gridCol>
              </a:tblGrid>
              <a:tr h="736139">
                <a:tc>
                  <a:txBody>
                    <a:bodyPr/>
                    <a:lstStyle/>
                    <a:p>
                      <a:pPr algn="ctr"/>
                      <a:r>
                        <a:rPr lang="th-TH" sz="2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หมวด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ประเด็นการรับฟัง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คำอธิบาย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39704269"/>
                  </a:ext>
                </a:extLst>
              </a:tr>
              <a:tr h="3161070">
                <a:tc>
                  <a:txBody>
                    <a:bodyPr/>
                    <a:lstStyle/>
                    <a:p>
                      <a:pPr algn="ctr"/>
                      <a:endParaRPr lang="en-US" sz="2800" b="1" dirty="0" smtClean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/>
                      <a:r>
                        <a:rPr lang="en-US" sz="28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</a:t>
                      </a:r>
                      <a:endParaRPr lang="th-TH" sz="28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 b="1" dirty="0" smtClean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r>
                        <a:rPr lang="th-TH" sz="28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</a:t>
                      </a:r>
                      <a:r>
                        <a:rPr lang="th-TH" sz="28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มีส่วน</a:t>
                      </a:r>
                      <a:r>
                        <a:rPr lang="th-TH" sz="28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ร่วม</a:t>
                      </a:r>
                    </a:p>
                    <a:p>
                      <a:r>
                        <a:rPr lang="th-TH" sz="28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ของ</a:t>
                      </a:r>
                      <a:r>
                        <a:rPr lang="th-TH" sz="28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ประชาชน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h-TH" sz="2800" b="1" dirty="0" smtClean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r>
                        <a:rPr lang="th-TH" sz="28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ประเด็น</a:t>
                      </a:r>
                      <a:r>
                        <a:rPr lang="th-TH" sz="28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ด้านการมีส่วนร่วมของประชาชนในการแสดงความคิดเห็น บริหารจัดการระบบหลักประกันสุขภาพ  ตรวจตรา ควบคุมกำกับดูแลหน่วยบริการ เสริมหนุน เพิ่มศักยภาพของระบบหลักประกันสุขภาพ (การมีส่วนร่วมของประชาชนในการจัดบริการ, การสนับสนุนงบประมาณ, การมีส่วนร่วมของภาคประชาชนในการบริหารจัดการ, การพัฒนาศักยภาพภาคประชาชน)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17418808"/>
                  </a:ext>
                </a:extLst>
              </a:tr>
            </a:tbl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xmlns="" id="{C6531D0C-7AD2-4354-8F4D-AF5B3BB473A8}"/>
              </a:ext>
            </a:extLst>
          </p:cNvPr>
          <p:cNvSpPr txBox="1">
            <a:spLocks/>
          </p:cNvSpPr>
          <p:nvPr/>
        </p:nvSpPr>
        <p:spPr>
          <a:xfrm>
            <a:off x="2064328" y="434982"/>
            <a:ext cx="7869381" cy="90891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accent2">
                <a:lumMod val="75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sz="4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ประเด็นในการรับฟังความคิดเห็นฯ ตามข้อบังคับ 7 ประเด็น</a:t>
            </a:r>
            <a:endParaRPr lang="th-TH" sz="4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38326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xmlns="" id="{F611DE71-9DFF-4711-AE51-151FA9D7F81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048744356"/>
              </p:ext>
            </p:extLst>
          </p:nvPr>
        </p:nvGraphicFramePr>
        <p:xfrm>
          <a:off x="179323" y="1495394"/>
          <a:ext cx="11756004" cy="5134503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887477">
                  <a:extLst>
                    <a:ext uri="{9D8B030D-6E8A-4147-A177-3AD203B41FA5}">
                      <a16:colId xmlns:a16="http://schemas.microsoft.com/office/drawing/2014/main" xmlns="" val="998415588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xmlns="" val="3835006149"/>
                    </a:ext>
                  </a:extLst>
                </a:gridCol>
                <a:gridCol w="9496927">
                  <a:extLst>
                    <a:ext uri="{9D8B030D-6E8A-4147-A177-3AD203B41FA5}">
                      <a16:colId xmlns:a16="http://schemas.microsoft.com/office/drawing/2014/main" xmlns="" val="45560608"/>
                    </a:ext>
                  </a:extLst>
                </a:gridCol>
              </a:tblGrid>
              <a:tr h="891475">
                <a:tc>
                  <a:txBody>
                    <a:bodyPr/>
                    <a:lstStyle/>
                    <a:p>
                      <a:pPr algn="ctr"/>
                      <a:r>
                        <a:rPr lang="th-TH" sz="2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หมวด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ประเด็น การ</a:t>
                      </a:r>
                      <a:r>
                        <a:rPr lang="th-TH" sz="2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รับฟัง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คำอธิบาย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39704269"/>
                  </a:ext>
                </a:extLst>
              </a:tr>
              <a:tr h="4189623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</a:t>
                      </a:r>
                      <a:endParaRPr lang="th-TH" sz="28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sz="28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การรับรู้และคุ้มครองสิทธิ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sz="28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ประเด็นด้านการ</a:t>
                      </a:r>
                      <a:r>
                        <a:rPr lang="th-TH" sz="28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รับรู้  ประกอบด้วย </a:t>
                      </a:r>
                      <a:endParaRPr lang="th-TH" sz="28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r>
                        <a:rPr lang="th-TH" sz="28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7.1 ระบบการเผยแพร่ข้อมูลแก่รู้สิทธิและหน้าที่ให้ประชาชนรับรู้เพื่อใช้ประกอบการ</a:t>
                      </a:r>
                      <a:r>
                        <a:rPr lang="th-TH" sz="28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ตัดสินใจ       ใน</a:t>
                      </a:r>
                      <a:r>
                        <a:rPr lang="th-TH" sz="28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การเข้ารับบริการ   และผู้ให้บริการรับรู้สิทธิและหน้าที่ในการให้บริการในระบบหลักประกันสุขภาพแห่งชาติ</a:t>
                      </a:r>
                    </a:p>
                    <a:p>
                      <a:r>
                        <a:rPr lang="th-TH" sz="28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7.2 การพัฒนากลไกการสื่อสารประชาสัมพันธ์/การพัฒนาช่องทางการสื่อสารประชาสัมพันธ์</a:t>
                      </a:r>
                    </a:p>
                    <a:p>
                      <a:r>
                        <a:rPr lang="th-TH" sz="28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ประเด็นด้านการคุ้มครองสิทธิ </a:t>
                      </a:r>
                    </a:p>
                    <a:p>
                      <a:r>
                        <a:rPr lang="th-TH" sz="28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7.3 การจ่ายเงินช่วยเหลือเบื้องต้นกรณีผู้รับบริการได้รับความเสียหายจากการรักษาพยาบาล </a:t>
                      </a:r>
                    </a:p>
                    <a:p>
                      <a:r>
                        <a:rPr lang="th-TH" sz="28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(ม.41) </a:t>
                      </a:r>
                      <a:r>
                        <a:rPr lang="th-TH" sz="28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(</a:t>
                      </a:r>
                      <a:r>
                        <a:rPr lang="th-TH" sz="28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โครงสร้าง บทบาทหน้าที่ของอนุกรรมการ, หลักเกณฑ์ วิธีการจ่ายและ</a:t>
                      </a:r>
                      <a:r>
                        <a:rPr lang="th-TH" sz="28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เงื่อนไขการ</a:t>
                      </a:r>
                      <a:r>
                        <a:rPr lang="th-TH" sz="28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จ่ายเงินช่วยเหลือ, ระยะเวลาของการขอรับความช่วยเหลือ) 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17418808"/>
                  </a:ext>
                </a:extLst>
              </a:tr>
            </a:tbl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xmlns="" id="{C6531D0C-7AD2-4354-8F4D-AF5B3BB473A8}"/>
              </a:ext>
            </a:extLst>
          </p:cNvPr>
          <p:cNvSpPr txBox="1">
            <a:spLocks/>
          </p:cNvSpPr>
          <p:nvPr/>
        </p:nvSpPr>
        <p:spPr>
          <a:xfrm>
            <a:off x="2064328" y="254867"/>
            <a:ext cx="7869381" cy="90891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accent2">
                <a:lumMod val="75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sz="4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ประเด็นในการรับฟังความคิดเห็นฯ ตามข้อบังคับ 7 ประเด็น</a:t>
            </a:r>
            <a:endParaRPr lang="th-TH" sz="4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15102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1776</Words>
  <Application>Microsoft Office PowerPoint</Application>
  <PresentationFormat>กำหนดเอง</PresentationFormat>
  <Paragraphs>188</Paragraphs>
  <Slides>22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22</vt:i4>
      </vt:variant>
    </vt:vector>
  </HeadingPairs>
  <TitlesOfParts>
    <vt:vector size="23" baseType="lpstr">
      <vt:lpstr>Office Theme</vt:lpstr>
      <vt:lpstr> ประเด็นรับฟังความคิดเห็นทั่วไปฯ     </vt:lpstr>
      <vt:lpstr>ประเด็นในการรับฟังความคิดเห็นทั่วไป ปี 2562</vt:lpstr>
      <vt:lpstr>ประเด็นในการรับฟังความคิดเห็นทั่วไป ปี 2562</vt:lpstr>
      <vt:lpstr>ภาพนิ่ง 4</vt:lpstr>
      <vt:lpstr>ภาพนิ่ง 5</vt:lpstr>
      <vt:lpstr>ภาพนิ่ง 6</vt:lpstr>
      <vt:lpstr>ภาพนิ่ง 7</vt:lpstr>
      <vt:lpstr>ภาพนิ่ง 8</vt:lpstr>
      <vt:lpstr>ภาพนิ่ง 9</vt:lpstr>
      <vt:lpstr>ภาพนิ่ง 10</vt:lpstr>
      <vt:lpstr>ภาพนิ่ง 11</vt:lpstr>
      <vt:lpstr>ภาพนิ่ง 12</vt:lpstr>
      <vt:lpstr>ภาพนิ่ง 13</vt:lpstr>
      <vt:lpstr>ภาพนิ่ง 14</vt:lpstr>
      <vt:lpstr>ภาพนิ่ง 15</vt:lpstr>
      <vt:lpstr>การแบ่งกลุ่ม....</vt:lpstr>
      <vt:lpstr>ภาพนิ่ง 17</vt:lpstr>
      <vt:lpstr>ภาพนิ่ง 18</vt:lpstr>
      <vt:lpstr>ภาพนิ่ง 19</vt:lpstr>
      <vt:lpstr>ภาพนิ่ง 20</vt:lpstr>
      <vt:lpstr>ภาพนิ่ง 21</vt:lpstr>
      <vt:lpstr>ภาพนิ่ง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ประเด็นรับฟังความคิดเห็นทั่วไปฯ       ตามข้อบังคับ 7 ประเด็น</dc:title>
  <dc:creator>pom</dc:creator>
  <cp:lastModifiedBy>prea</cp:lastModifiedBy>
  <cp:revision>16</cp:revision>
  <cp:lastPrinted>2019-05-27T04:09:51Z</cp:lastPrinted>
  <dcterms:created xsi:type="dcterms:W3CDTF">2019-05-27T03:48:20Z</dcterms:created>
  <dcterms:modified xsi:type="dcterms:W3CDTF">2019-06-07T08:22:54Z</dcterms:modified>
</cp:coreProperties>
</file>