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0" r:id="rId4"/>
    <p:sldId id="282" r:id="rId5"/>
    <p:sldId id="266" r:id="rId6"/>
    <p:sldId id="267" r:id="rId7"/>
    <p:sldId id="259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FF0066"/>
    <a:srgbClr val="00FF00"/>
    <a:srgbClr val="FFFF00"/>
    <a:srgbClr val="0000FF"/>
    <a:srgbClr val="800000"/>
    <a:srgbClr val="0033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ลักษณะสีอ่อน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815F-8BFE-4434-BF87-FA75A4625A19}" type="datetimeFigureOut">
              <a:rPr lang="th-TH" smtClean="0"/>
              <a:t>09/06/64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C20-70C3-4A5A-83A0-702772559D5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46836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815F-8BFE-4434-BF87-FA75A4625A19}" type="datetimeFigureOut">
              <a:rPr lang="th-TH" smtClean="0"/>
              <a:t>09/06/64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C20-70C3-4A5A-83A0-702772559D5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2447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815F-8BFE-4434-BF87-FA75A4625A19}" type="datetimeFigureOut">
              <a:rPr lang="th-TH" smtClean="0"/>
              <a:t>09/06/64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C20-70C3-4A5A-83A0-702772559D5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62173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815F-8BFE-4434-BF87-FA75A4625A19}" type="datetimeFigureOut">
              <a:rPr lang="th-TH" smtClean="0"/>
              <a:t>09/06/64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C20-70C3-4A5A-83A0-702772559D5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6495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815F-8BFE-4434-BF87-FA75A4625A19}" type="datetimeFigureOut">
              <a:rPr lang="th-TH" smtClean="0"/>
              <a:t>09/06/64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C20-70C3-4A5A-83A0-702772559D5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1107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815F-8BFE-4434-BF87-FA75A4625A19}" type="datetimeFigureOut">
              <a:rPr lang="th-TH" smtClean="0"/>
              <a:t>09/06/64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C20-70C3-4A5A-83A0-702772559D5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66296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815F-8BFE-4434-BF87-FA75A4625A19}" type="datetimeFigureOut">
              <a:rPr lang="th-TH" smtClean="0"/>
              <a:t>09/06/64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C20-70C3-4A5A-83A0-702772559D5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02813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815F-8BFE-4434-BF87-FA75A4625A19}" type="datetimeFigureOut">
              <a:rPr lang="th-TH" smtClean="0"/>
              <a:t>09/06/64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C20-70C3-4A5A-83A0-702772559D5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78323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815F-8BFE-4434-BF87-FA75A4625A19}" type="datetimeFigureOut">
              <a:rPr lang="th-TH" smtClean="0"/>
              <a:t>09/06/64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C20-70C3-4A5A-83A0-702772559D5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9795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815F-8BFE-4434-BF87-FA75A4625A19}" type="datetimeFigureOut">
              <a:rPr lang="th-TH" smtClean="0"/>
              <a:t>09/06/64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C20-70C3-4A5A-83A0-702772559D5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99301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815F-8BFE-4434-BF87-FA75A4625A19}" type="datetimeFigureOut">
              <a:rPr lang="th-TH" smtClean="0"/>
              <a:t>09/06/64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C20-70C3-4A5A-83A0-702772559D5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09465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5815F-8BFE-4434-BF87-FA75A4625A19}" type="datetimeFigureOut">
              <a:rPr lang="th-TH" smtClean="0"/>
              <a:t>09/06/64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C3C20-70C3-4A5A-83A0-702772559D5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43696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1752600"/>
            <a:ext cx="8229600" cy="3024336"/>
          </a:xfrm>
        </p:spPr>
        <p:txBody>
          <a:bodyPr>
            <a:noAutofit/>
          </a:bodyPr>
          <a:lstStyle/>
          <a:p>
            <a:r>
              <a:rPr lang="th-TH" sz="4800" b="1" dirty="0">
                <a:solidFill>
                  <a:srgbClr val="0000FF"/>
                </a:solidFill>
                <a:latin typeface="IrisUPC" pitchFamily="34" charset="-34"/>
                <a:cs typeface="IrisUPC" pitchFamily="34" charset="-34"/>
              </a:rPr>
              <a:t>การจัดสรรเงินกันเขต (</a:t>
            </a:r>
            <a:r>
              <a:rPr lang="en-US" sz="4800" b="1" dirty="0">
                <a:solidFill>
                  <a:srgbClr val="0000FF"/>
                </a:solidFill>
                <a:latin typeface="IrisUPC" pitchFamily="34" charset="-34"/>
                <a:cs typeface="IrisUPC" pitchFamily="34" charset="-34"/>
              </a:rPr>
              <a:t>15%</a:t>
            </a:r>
            <a:r>
              <a:rPr lang="th-TH" sz="4800" b="1" dirty="0">
                <a:solidFill>
                  <a:srgbClr val="0000FF"/>
                </a:solidFill>
                <a:latin typeface="IrisUPC" pitchFamily="34" charset="-34"/>
                <a:cs typeface="IrisUPC" pitchFamily="34" charset="-34"/>
              </a:rPr>
              <a:t>)</a:t>
            </a:r>
            <a:br>
              <a:rPr lang="en-US" sz="4800" b="1" dirty="0">
                <a:solidFill>
                  <a:srgbClr val="0000FF"/>
                </a:solidFill>
                <a:latin typeface="IrisUPC" pitchFamily="34" charset="-34"/>
                <a:cs typeface="IrisUPC" pitchFamily="34" charset="-34"/>
              </a:rPr>
            </a:br>
            <a:r>
              <a:rPr lang="th-TH" sz="4800" b="1" dirty="0">
                <a:solidFill>
                  <a:srgbClr val="0000FF"/>
                </a:solidFill>
                <a:latin typeface="IrisUPC" pitchFamily="34" charset="-34"/>
                <a:cs typeface="IrisUPC" pitchFamily="34" charset="-34"/>
              </a:rPr>
              <a:t>ปีงบประมาณ 2564</a:t>
            </a:r>
            <a:br>
              <a:rPr lang="th-TH" sz="4800" b="1" dirty="0">
                <a:solidFill>
                  <a:srgbClr val="0000FF"/>
                </a:solidFill>
                <a:latin typeface="IrisUPC" pitchFamily="34" charset="-34"/>
                <a:cs typeface="IrisUPC" pitchFamily="34" charset="-34"/>
              </a:rPr>
            </a:br>
            <a:r>
              <a:rPr lang="th-TH" sz="4800" b="1" dirty="0">
                <a:solidFill>
                  <a:srgbClr val="0000FF"/>
                </a:solidFill>
                <a:latin typeface="IrisUPC" pitchFamily="34" charset="-34"/>
                <a:cs typeface="IrisUPC" pitchFamily="34" charset="-34"/>
              </a:rPr>
              <a:t>จำนวนเงิน  34,746,639.30  บาท </a:t>
            </a:r>
            <a:br>
              <a:rPr lang="th-TH" sz="4800" b="1" dirty="0">
                <a:solidFill>
                  <a:srgbClr val="0000FF"/>
                </a:solidFill>
                <a:latin typeface="IrisUPC" pitchFamily="34" charset="-34"/>
                <a:cs typeface="IrisUPC" pitchFamily="34" charset="-34"/>
              </a:rPr>
            </a:br>
            <a:endParaRPr lang="en-US" sz="4800" b="1" dirty="0">
              <a:solidFill>
                <a:srgbClr val="0000FF"/>
              </a:solidFill>
              <a:latin typeface="IrisUPC" pitchFamily="34" charset="-34"/>
              <a:cs typeface="Iris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21600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b="1" dirty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  <a:t>งบการเงิน รพ.เสาไห้</a:t>
            </a:r>
            <a:br>
              <a:rPr lang="th-TH" b="1" dirty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</a:br>
            <a:endParaRPr lang="en-US" b="1" dirty="0">
              <a:solidFill>
                <a:srgbClr val="FFFF00"/>
              </a:solidFill>
              <a:latin typeface="EucrosiaUPC" pitchFamily="18" charset="-34"/>
              <a:cs typeface="EucrosiaUPC" pitchFamily="18" charset="-34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264231"/>
              </p:ext>
            </p:extLst>
          </p:nvPr>
        </p:nvGraphicFramePr>
        <p:xfrm>
          <a:off x="152400" y="1447800"/>
          <a:ext cx="8915401" cy="4191001"/>
        </p:xfrm>
        <a:graphic>
          <a:graphicData uri="http://schemas.openxmlformats.org/drawingml/2006/table">
            <a:tbl>
              <a:tblPr/>
              <a:tblGrid>
                <a:gridCol w="22096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6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0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8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89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10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91596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รายการ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ปี 61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ปี 62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ปี 63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Q1/64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Q2/64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9257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เงินสดและรายการเทียบเท่าเงินสด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6,079,226.61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13,707,708.13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16,696,004.24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22,061,738.51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26,993,529.36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164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ลูกหนี้ค่ารักษาพยาบาล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6,777,089.29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4,424,393.75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4,115,605.64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6,628,804.74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6,691,016.38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164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เจ้าหนี้การค้า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14,736,986.03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16,308,039.67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16,815,138.66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15,282,427.93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15,229,609.98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164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หนี้สินหมุนเวียน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37,253,252.32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35,741,039.86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27,397,451.65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23,792,875.88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27,829,603.93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164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NWC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-  23,464,027.51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- 18,491,030.77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 </a:t>
                      </a: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- 6,817,509.52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4,112,203.96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5,580,589.81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7164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-  8,453,181.11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9,316,318.13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950,137.07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9,567,875.56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9,972,164.29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7164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EBIDA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-  4,635,070.09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17,826,288.06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7,416,541.76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11,636,360.80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13,246,102.47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164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Risk Scoring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                   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                  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                 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            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              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24200" y="59436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solidFill>
                  <a:srgbClr val="C00000"/>
                </a:solidFill>
              </a:rPr>
              <a:t>ประเมินว่าจะวิกฤติ ระดับ 7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158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072956"/>
              </p:ext>
            </p:extLst>
          </p:nvPr>
        </p:nvGraphicFramePr>
        <p:xfrm>
          <a:off x="152400" y="1295400"/>
          <a:ext cx="8839200" cy="4267202"/>
        </p:xfrm>
        <a:graphic>
          <a:graphicData uri="http://schemas.openxmlformats.org/drawingml/2006/table">
            <a:tbl>
              <a:tblPr/>
              <a:tblGrid>
                <a:gridCol w="2190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44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8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79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79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92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3058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รายการ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ปี 61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ปี 62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ปี 63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Q1/64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Q2/64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738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เงินสดและรายการเทียบเท่าเงินสด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3,624,541.50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5,415,314.40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7,925,026.38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13,775,313.48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12,702,789.17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058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ลูกหนี้ค่ารักษาพยาบาล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3,746,945.69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3,995,667.20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2,382,096.12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4,615,541.26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5,364,717.17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058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เจ้าหนี้การค้า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7,612,024.74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8,635,477.83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8,868,705.74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7,651,534.63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8,396,384.99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058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หนี้สินหมุนเวียน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11,493,611.87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13,544,343.54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14,481,445.63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14,842,441.59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13,247,946.21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058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NWC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 </a:t>
                      </a: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-  2,338,496.33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 </a:t>
                      </a: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-</a:t>
                      </a:r>
                      <a:r>
                        <a:rPr lang="th-TH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4,461,139.75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- 3,211,528.08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5,589,666.29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7,041,825.75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3058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 </a:t>
                      </a: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-  4,465,526.62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 736,067.03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2,359,981.95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2,740,281.66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5,887,771.43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3058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EBIDA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 </a:t>
                      </a: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-  972,776.29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2,446,755.41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6,078,868.47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4,880,522.32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8,105,376.19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3058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Risk Scoring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                   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                  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                 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            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476250" y="228600"/>
            <a:ext cx="8229600" cy="8382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4000" b="1" dirty="0">
                <a:solidFill>
                  <a:srgbClr val="FFFF00"/>
                </a:solidFill>
                <a:latin typeface="FreesiaUPC" pitchFamily="34" charset="-34"/>
                <a:cs typeface="FreesiaUPC" pitchFamily="34" charset="-34"/>
              </a:rPr>
              <a:t>งบการเงิน รพ.มหาราช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24200" y="58674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solidFill>
                  <a:srgbClr val="0000FF"/>
                </a:solidFill>
              </a:rPr>
              <a:t>ประเมินว่าจะวิกฤติ ระดับ 6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323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152835"/>
              </p:ext>
            </p:extLst>
          </p:nvPr>
        </p:nvGraphicFramePr>
        <p:xfrm>
          <a:off x="152400" y="1447800"/>
          <a:ext cx="8610600" cy="4419600"/>
        </p:xfrm>
        <a:graphic>
          <a:graphicData uri="http://schemas.openxmlformats.org/drawingml/2006/table">
            <a:tbl>
              <a:tblPr/>
              <a:tblGrid>
                <a:gridCol w="2134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1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49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49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38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รายการ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ปี 61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ปี 62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ปี 63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Q1/64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Q2/64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เงินสดและรายการเทียบเท่าเงินสด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14,526,561.96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17,099,755.55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20,751,423.15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26,103,039.50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30,785,416.33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ลูกหนี้ค่ารักษาพยาบาล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4,954,786.64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5,615,006.04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4,726,065.12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5,852,716.98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6,366,317.25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เจ้าหนี้การค้า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10,232,645.55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11,568,815.74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12,661,854.42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13,194,794.28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14,753,324.73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หนี้สินหมุนเวียน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19,841,451.74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24,053,041.81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4,726,065.12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29,568,267.65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33,271,862.04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NWC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2,798,693.14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1,958,519.28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256,253.26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5,709,476.37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7,312,603.41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-  3,713,736.03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- 2,699,719.95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- 3,816,590.22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4,311,834.18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7,839,613.24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EBIDA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-  2,145,193.35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 960,326.77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- 1,093,691.24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5,442,751.15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7,472,264.98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Risk Scoring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              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                  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                 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            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              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476250" y="228600"/>
            <a:ext cx="8229600" cy="8382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b="1" dirty="0">
                <a:solidFill>
                  <a:srgbClr val="FFFF00"/>
                </a:solidFill>
                <a:latin typeface="FreesiaUPC" pitchFamily="34" charset="-34"/>
                <a:cs typeface="FreesiaUPC" pitchFamily="34" charset="-34"/>
              </a:rPr>
              <a:t>งบการเงิน รพ.แสวงหา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86100" y="6098232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solidFill>
                  <a:srgbClr val="0000FF"/>
                </a:solidFill>
              </a:rPr>
              <a:t>ประเมินว่าจะวิกฤติ ระดับ 6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900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73777"/>
              </p:ext>
            </p:extLst>
          </p:nvPr>
        </p:nvGraphicFramePr>
        <p:xfrm>
          <a:off x="228599" y="1447800"/>
          <a:ext cx="8763000" cy="4422601"/>
        </p:xfrm>
        <a:graphic>
          <a:graphicData uri="http://schemas.openxmlformats.org/drawingml/2006/table">
            <a:tbl>
              <a:tblPr/>
              <a:tblGrid>
                <a:gridCol w="2171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2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72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6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6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74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7150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รายการ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ปี 61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ปี 62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ปี 63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Q1/64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Q2/64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0475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เงินสดและรายการเทียบเท่าเงินสด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30,807,022.36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50,215,019.10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43,034,352.03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47,484,953.58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46,875,295.20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444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ลูกหนี้ค่ารักษาพยาบาล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21,401,174.75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23,652,720.93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24,408,563.89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42,321,148.53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36,151,747.56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061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เจ้าหนี้การค้า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46,680,149.75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49,017,656.95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54,665,954.53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56,174,838.82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49,419,734.60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2871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หนี้สินหมุนเวียน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89,407,896.62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102,206,467.81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99,783,852.48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101,127,374.27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96,154,487.67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15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NWC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- 38,091,291.98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- 26,033,939.14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- 20,707,487.08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-  3,258,440.42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-  2,296,244.33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715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23,302,740.32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5,138,079.82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2,087,205.57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21,145,988.86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26,729,538.58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715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EBIDA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32,878,029.68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15,517,837.49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16,781,021.20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25,404,370.36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29,426,984.25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715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Risk Scoring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                   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                  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                 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                 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                   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476250" y="304800"/>
            <a:ext cx="8229600" cy="8382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b="1" dirty="0">
                <a:solidFill>
                  <a:srgbClr val="FFFF00"/>
                </a:solidFill>
                <a:latin typeface="FreesiaUPC" pitchFamily="34" charset="-34"/>
                <a:cs typeface="FreesiaUPC" pitchFamily="34" charset="-34"/>
              </a:rPr>
              <a:t>งบการเงิน รพ.ชัยบาดาล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95600" y="6098232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solidFill>
                  <a:srgbClr val="0000FF"/>
                </a:solidFill>
              </a:rPr>
              <a:t>ประเมินว่าจะวิกฤติ ระดับ 6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53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191028"/>
              </p:ext>
            </p:extLst>
          </p:nvPr>
        </p:nvGraphicFramePr>
        <p:xfrm>
          <a:off x="152400" y="1066800"/>
          <a:ext cx="8610600" cy="4940614"/>
        </p:xfrm>
        <a:graphic>
          <a:graphicData uri="http://schemas.openxmlformats.org/drawingml/2006/table">
            <a:tbl>
              <a:tblPr/>
              <a:tblGrid>
                <a:gridCol w="2134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6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49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49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38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รายการ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ปี 61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ปี 62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ปี 63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Q1/64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Q2/64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564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เงินสดและรายการเทียบเท่าเงินสด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7,657,113.70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8,087,543.16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12,902,292.92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22,371,840.79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24,447,895.61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564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ลูกหนี้ค่ารักษาพยาบาล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5,448,306.75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7,394,558.47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4,196,803.76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4,946,601.81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4,060,447.89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664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เจ้าหนี้การค้า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14,477,520.61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10,610,501.74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11,801,975.33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12,433,294.26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12,534,391.76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564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หนี้สินหมุนเวียน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30,136,872.06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25,297,215.03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26,715,699.44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34,746,529.11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26,193,645.36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564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NWC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- 11,924,831.21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-  6,313,206.54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-  2,730,404.08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- 1,228,082.19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6,860,932.30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6572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  432,051.53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-  1,184,542.91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2,635,282.46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1,070,154.34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12,286,089.20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EBIDA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4,491,768.25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2,234,215.43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5,858,144.33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2,386,038.33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12,588,529.00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Risk Scoring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                   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                  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                 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                 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              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1371600" y="257175"/>
            <a:ext cx="6686550" cy="685800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b="1" dirty="0">
                <a:solidFill>
                  <a:srgbClr val="FFFF00"/>
                </a:solidFill>
                <a:latin typeface="FreesiaUPC" pitchFamily="34" charset="-34"/>
                <a:cs typeface="FreesiaUPC" pitchFamily="34" charset="-34"/>
              </a:rPr>
              <a:t>งบการเงิน รพ.ลำสนธิ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95600" y="6098232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solidFill>
                  <a:srgbClr val="0000FF"/>
                </a:solidFill>
              </a:rPr>
              <a:t>ประเมินว่าจะวิกฤติ ระดับ 6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223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423650"/>
              </p:ext>
            </p:extLst>
          </p:nvPr>
        </p:nvGraphicFramePr>
        <p:xfrm>
          <a:off x="190499" y="1447800"/>
          <a:ext cx="8763001" cy="4191000"/>
        </p:xfrm>
        <a:graphic>
          <a:graphicData uri="http://schemas.openxmlformats.org/drawingml/2006/table">
            <a:tbl>
              <a:tblPr/>
              <a:tblGrid>
                <a:gridCol w="2171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2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72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6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6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74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5146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รายการ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ปี 61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ปี 62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ปี 63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Q1/64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Q2/64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9832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เงินสดและรายการเทียบเท่าเงินสด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4,675,960.81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5,957,568.51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7,770,219.29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16,221,236.71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17,797,415.74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146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ลูกหนี้ค่ารักษาพยาบาล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9,309,400.40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8,396,047.15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4,666,948.49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6,062,566.18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6,269,943.32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5146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เจ้าหนี้การค้า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8,687,708.98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8,811,091.68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9,760,009.53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9,837,009.79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9,408,936.12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5146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หนี้สินหมุนเวียน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12,745,881.82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15,580,285.82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16,249,205.40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17,519,371.57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14,472,825.33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5146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NWC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3,219,458.07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 543,005.31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- 2,531,941.65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6,031,724.59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10,701,188.52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5146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1,208,566.84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1,686,499.38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136,878.68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8,000,239.40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14,123,261.07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5146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EBIDA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  208,546.94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2,268,928.04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1,339,108.40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8,950,546.34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14,360,275.50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5146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Risk Scoring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              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             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                 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            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1371600" y="257175"/>
            <a:ext cx="6686550" cy="685800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b="1" dirty="0">
                <a:solidFill>
                  <a:srgbClr val="FFFF00"/>
                </a:solidFill>
                <a:latin typeface="FreesiaUPC" pitchFamily="34" charset="-34"/>
                <a:cs typeface="FreesiaUPC" pitchFamily="34" charset="-34"/>
              </a:rPr>
              <a:t>งบการเงิน รพ.พรหมบุรี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95600" y="6098232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solidFill>
                  <a:srgbClr val="0000FF"/>
                </a:solidFill>
              </a:rPr>
              <a:t>ประเมินว่าจะวิกฤติ ระดับ 6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8673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308020"/>
              </p:ext>
            </p:extLst>
          </p:nvPr>
        </p:nvGraphicFramePr>
        <p:xfrm>
          <a:off x="152400" y="1447800"/>
          <a:ext cx="8839198" cy="4272690"/>
        </p:xfrm>
        <a:graphic>
          <a:graphicData uri="http://schemas.openxmlformats.org/drawingml/2006/table">
            <a:tbl>
              <a:tblPr/>
              <a:tblGrid>
                <a:gridCol w="2190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44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8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79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79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3058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รายการ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ปี 61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ปี 62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ปี 63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Q1/64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Q2/64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739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เงินสดและรายการเทียบเท่าเงินสด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124,401,417.21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123,815,024.32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138,072,794.66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169,270,231.58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156,402,217.49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058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ลูกหนี้ค่ารักษาพยาบาล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122,197,558.10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136,689,180.09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142,037,667.12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124,040,046.75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126,440,830.51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545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เจ้าหนี้การค้า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148,075,649.44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145,536,446.40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135,391,705.46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137,369,017.24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127,763,689.47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058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หนี้สินหมุนเวียน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279,251,164.59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316,125,263.80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320,776,521.78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342,454,337.45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326,995,678.45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058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NWC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  966,369.11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-  21,044,308.78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- 20,912,295.96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- 22,440,051.76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- 20,578,497.52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3058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 </a:t>
                      </a: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- 4,119,048.21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20,321,003.62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5,391,922.45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11,675,026.85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12,170,531.20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3058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EBIDA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26,264,625.36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40,763,146.76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39,851,130.58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23,381,996.33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28,408,649.42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3058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Risk Scoring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                   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                  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                 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                 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                   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1371600" y="257175"/>
            <a:ext cx="6686550" cy="685800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b="1" dirty="0">
                <a:solidFill>
                  <a:srgbClr val="FFFF00"/>
                </a:solidFill>
                <a:latin typeface="FreesiaUPC" pitchFamily="34" charset="-34"/>
                <a:cs typeface="FreesiaUPC" pitchFamily="34" charset="-34"/>
              </a:rPr>
              <a:t>งบการเงิน รพ.พระพุทธบาท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95600" y="6098232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solidFill>
                  <a:srgbClr val="0000FF"/>
                </a:solidFill>
              </a:rPr>
              <a:t>ประเมินว่าจะวิกฤติ ระดับ 6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5162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702640"/>
              </p:ext>
            </p:extLst>
          </p:nvPr>
        </p:nvGraphicFramePr>
        <p:xfrm>
          <a:off x="152400" y="1447800"/>
          <a:ext cx="8686800" cy="4676737"/>
        </p:xfrm>
        <a:graphic>
          <a:graphicData uri="http://schemas.openxmlformats.org/drawingml/2006/table">
            <a:tbl>
              <a:tblPr/>
              <a:tblGrid>
                <a:gridCol w="2153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0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57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59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59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56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0528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รายการ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ปี 61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ปี 62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ปี 63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Q1/64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Q2/64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174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เงินสดและรายการเทียบเท่าเงินสด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4,504,220.27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6,643,503.73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7,272,752.24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14,176,622.26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19,482,684.93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528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ลูกหนี้ค่ารักษาพยาบาล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5,474,829.00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5,655,345.00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4,540,717.73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6,815,386.48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5,272,518.78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528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เจ้าหนี้การค้า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8,797,537.17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8,262,295.93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10,129,902.71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8,635,643.80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9,757,391.47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528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หนี้สินหมุนเวียน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16,853,809.23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16,345,608.01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19,325,233.84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19,384,901.98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23,626,825.85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0528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NWC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 </a:t>
                      </a: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- 5,831,951.70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- 1,496,403.03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- 5,008,896.48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4,537,128.94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5,304,647.70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0528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  639,591.49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 357,737.11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317,769.69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9,814,460.56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14,663,965.10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2867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EBIDA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1,217,112.69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6,300,564.80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7,649,106.05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12,800,090.78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16,699,357.58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0528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Risk Scoring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                   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                  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                 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            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              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1143000" y="304800"/>
            <a:ext cx="6686550" cy="685800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b="1" dirty="0">
                <a:solidFill>
                  <a:srgbClr val="FFFF00"/>
                </a:solidFill>
                <a:latin typeface="FreesiaUPC" pitchFamily="34" charset="-34"/>
                <a:cs typeface="FreesiaUPC" pitchFamily="34" charset="-34"/>
              </a:rPr>
              <a:t>งบการเงิน รพ.องครักษ์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95600" y="6098232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solidFill>
                  <a:srgbClr val="0000FF"/>
                </a:solidFill>
              </a:rPr>
              <a:t>ประเมินว่าจะวิกฤติ ระดับ 6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8628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471270"/>
              </p:ext>
            </p:extLst>
          </p:nvPr>
        </p:nvGraphicFramePr>
        <p:xfrm>
          <a:off x="133349" y="1219200"/>
          <a:ext cx="8782051" cy="4800600"/>
        </p:xfrm>
        <a:graphic>
          <a:graphicData uri="http://schemas.openxmlformats.org/drawingml/2006/table">
            <a:tbl>
              <a:tblPr/>
              <a:tblGrid>
                <a:gridCol w="2176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55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0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96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96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03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8440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รายการ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ปี 61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ปี 62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ปี 63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Q1/64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Q2/64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3080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เงินสดและรายการเทียบเท่าเงินสด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85,388,892.97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38,140,600.79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31,141,134.43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50,869,916.03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83,424,615.99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8440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ลูกหนี้ค่ารักษาพยาบาล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13,601,016.40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11,105,731.85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5,969,560.35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8,531,076.29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5,563,298.14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8440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เจ้าหนี้การค้า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15,259,751.30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15,280,948.42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19,948,196.49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18,588,638.84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23,095,663.78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8440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หนี้สินหมุนเวียน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60,543,347.99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42,243,688.87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48,147,698.40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51,059,446.74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73,800,471.40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844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NWC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44,832,509.68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15,057,619.32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- 3,209,900.51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15,300,386.32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20,815,579.40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844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r>
                        <a:rPr lang="th-TH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11,799,703.55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-29,892,062.15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656,530.63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17,043,384.82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50,608,979.79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844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EBIDA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- 13,755,923.51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- 21,815,067.70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9,227,366.35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20,025,918.85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26,531,194.73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844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Risk Scoring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      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     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    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    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      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1171575" y="304800"/>
            <a:ext cx="6686550" cy="685800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b="1" dirty="0">
                <a:solidFill>
                  <a:srgbClr val="FFFF00"/>
                </a:solidFill>
                <a:latin typeface="FreesiaUPC" pitchFamily="34" charset="-34"/>
                <a:cs typeface="FreesiaUPC" pitchFamily="34" charset="-34"/>
              </a:rPr>
              <a:t>งบการเงิน รพ.คลองหลวง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24175" y="61722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solidFill>
                  <a:srgbClr val="0000FF"/>
                </a:solidFill>
              </a:rPr>
              <a:t>ประเมินว่าจะวิกฤติ ระดับ 4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5974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970172"/>
              </p:ext>
            </p:extLst>
          </p:nvPr>
        </p:nvGraphicFramePr>
        <p:xfrm>
          <a:off x="152400" y="1295400"/>
          <a:ext cx="8839200" cy="4419598"/>
        </p:xfrm>
        <a:graphic>
          <a:graphicData uri="http://schemas.openxmlformats.org/drawingml/2006/table">
            <a:tbl>
              <a:tblPr/>
              <a:tblGrid>
                <a:gridCol w="2190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4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8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79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79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92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8881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รายการ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ปี 61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ปี 62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ปี 63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Q1/64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Q2/64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550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เงินสดและรายการเทียบเท่าเงินสด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13,714,581.13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10,406,002.37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13,736,433.79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20,031,207.22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21,559,068.57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881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ลูกหนี้ค่ารักษาพยาบาล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5,261,057.14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4,802,070.03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4,784,956.00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6,148,221.95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6,315,814.21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881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เจ้าหนี้การค้า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9,298,353.27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9,850,765.64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10,749,122.74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7,993,513.49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10,987,212.72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881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หนี้สินหมุนเวียน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22,815,110.06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24,092,273.92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23,808,197.76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26,853,428.88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26,237,561.27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881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NWC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251,418.58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- 5,515,516.15 </a:t>
                      </a:r>
                      <a:r>
                        <a:rPr lang="th-TH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  1,284,123.27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2,613,048.57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4,891,267.68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8881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1,146,501.86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162,835.36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2,769,183.94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5,406,509.21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16,799,998.66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8881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EBIDA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3,032,746.74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3,996,484.53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6,566,750.96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6,944,167.83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18,058,313.18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8881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Risk Scoring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      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     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    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    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      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1171575" y="304800"/>
            <a:ext cx="6686550" cy="685800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b="1" dirty="0">
                <a:solidFill>
                  <a:srgbClr val="FFFF00"/>
                </a:solidFill>
                <a:latin typeface="FreesiaUPC" pitchFamily="34" charset="-34"/>
                <a:cs typeface="FreesiaUPC" pitchFamily="34" charset="-34"/>
              </a:rPr>
              <a:t>งบการเงิน รพ.หนองเสือ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33700" y="6143625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solidFill>
                  <a:srgbClr val="0000FF"/>
                </a:solidFill>
              </a:rPr>
              <a:t>ประเมินว่าจะวิกฤติ ระดับ 5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248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487019" y="1847850"/>
            <a:ext cx="8229600" cy="3238500"/>
          </a:xfrm>
        </p:spPr>
        <p:txBody>
          <a:bodyPr>
            <a:noAutofit/>
          </a:bodyPr>
          <a:lstStyle/>
          <a:p>
            <a:pPr algn="l"/>
            <a:br>
              <a:rPr lang="th-TH" sz="3200" b="1" dirty="0">
                <a:solidFill>
                  <a:srgbClr val="0000FF"/>
                </a:solidFill>
                <a:latin typeface="EucrosiaUPC" pitchFamily="18" charset="-34"/>
                <a:cs typeface="EucrosiaUPC" pitchFamily="18" charset="-34"/>
              </a:rPr>
            </a:br>
            <a:r>
              <a:rPr lang="th-TH" sz="3200" b="1" dirty="0">
                <a:solidFill>
                  <a:srgbClr val="0000FF"/>
                </a:solidFill>
                <a:latin typeface="EucrosiaUPC" pitchFamily="18" charset="-34"/>
                <a:cs typeface="EucrosiaUPC" pitchFamily="18" charset="-34"/>
              </a:rPr>
              <a:t>	1. จัดสรรให้ รพศ.,</a:t>
            </a:r>
            <a:r>
              <a:rPr lang="th-TH" sz="3200" b="1" dirty="0" err="1">
                <a:solidFill>
                  <a:srgbClr val="0000FF"/>
                </a:solidFill>
                <a:latin typeface="EucrosiaUPC" pitchFamily="18" charset="-34"/>
                <a:cs typeface="EucrosiaUPC" pitchFamily="18" charset="-34"/>
              </a:rPr>
              <a:t>รพท</a:t>
            </a:r>
            <a:r>
              <a:rPr lang="th-TH" sz="3200" b="1" dirty="0">
                <a:solidFill>
                  <a:srgbClr val="0000FF"/>
                </a:solidFill>
                <a:latin typeface="EucrosiaUPC" pitchFamily="18" charset="-34"/>
                <a:cs typeface="EucrosiaUPC" pitchFamily="18" charset="-34"/>
              </a:rPr>
              <a:t>. เพื่อลดหนี้ </a:t>
            </a:r>
            <a:r>
              <a:rPr lang="en-US" sz="3200" b="1" dirty="0">
                <a:solidFill>
                  <a:srgbClr val="0000FF"/>
                </a:solidFill>
                <a:latin typeface="EucrosiaUPC" pitchFamily="18" charset="-34"/>
                <a:cs typeface="EucrosiaUPC" pitchFamily="18" charset="-34"/>
              </a:rPr>
              <a:t>OP Refer </a:t>
            </a:r>
            <a:r>
              <a:rPr lang="th-TH" sz="3200" b="1" dirty="0">
                <a:solidFill>
                  <a:srgbClr val="0000FF"/>
                </a:solidFill>
                <a:latin typeface="EucrosiaUPC" pitchFamily="18" charset="-34"/>
                <a:cs typeface="EucrosiaUPC" pitchFamily="18" charset="-34"/>
              </a:rPr>
              <a:t>ในจังหวัด</a:t>
            </a:r>
            <a:br>
              <a:rPr lang="th-TH" sz="3200" b="1" dirty="0">
                <a:solidFill>
                  <a:srgbClr val="0000FF"/>
                </a:solidFill>
                <a:latin typeface="EucrosiaUPC" pitchFamily="18" charset="-34"/>
                <a:cs typeface="EucrosiaUPC" pitchFamily="18" charset="-34"/>
              </a:rPr>
            </a:br>
            <a:r>
              <a:rPr lang="th-TH" sz="3200" b="1" dirty="0">
                <a:solidFill>
                  <a:srgbClr val="0000FF"/>
                </a:solidFill>
                <a:latin typeface="EucrosiaUPC" pitchFamily="18" charset="-34"/>
                <a:cs typeface="EucrosiaUPC" pitchFamily="18" charset="-34"/>
              </a:rPr>
              <a:t>	    จำนวน  20,000,000  บาท	</a:t>
            </a:r>
            <a:br>
              <a:rPr lang="th-TH" sz="3200" b="1" dirty="0">
                <a:solidFill>
                  <a:srgbClr val="0000FF"/>
                </a:solidFill>
                <a:latin typeface="EucrosiaUPC" pitchFamily="18" charset="-34"/>
                <a:cs typeface="EucrosiaUPC" pitchFamily="18" charset="-34"/>
              </a:rPr>
            </a:br>
            <a:r>
              <a:rPr lang="th-TH" sz="3200" b="1" dirty="0">
                <a:solidFill>
                  <a:srgbClr val="0000FF"/>
                </a:solidFill>
                <a:latin typeface="EucrosiaUPC" pitchFamily="18" charset="-34"/>
                <a:cs typeface="EucrosiaUPC" pitchFamily="18" charset="-34"/>
              </a:rPr>
              <a:t>	2. เติมเงินเพื่อแก้ปัญหาวิกฤติการเงิน รายโรงพยาบาล</a:t>
            </a:r>
            <a:br>
              <a:rPr lang="th-TH" sz="3200" b="1" dirty="0">
                <a:solidFill>
                  <a:srgbClr val="0000FF"/>
                </a:solidFill>
                <a:latin typeface="EucrosiaUPC" pitchFamily="18" charset="-34"/>
                <a:cs typeface="EucrosiaUPC" pitchFamily="18" charset="-34"/>
              </a:rPr>
            </a:br>
            <a:r>
              <a:rPr lang="th-TH" sz="3200" b="1" dirty="0">
                <a:solidFill>
                  <a:srgbClr val="0000FF"/>
                </a:solidFill>
                <a:latin typeface="EucrosiaUPC" pitchFamily="18" charset="-34"/>
                <a:cs typeface="EucrosiaUPC" pitchFamily="18" charset="-34"/>
              </a:rPr>
              <a:t>              จำนวน  14,746,639.30  บาท </a:t>
            </a:r>
            <a:br>
              <a:rPr lang="th-TH" sz="3200" b="1" dirty="0">
                <a:solidFill>
                  <a:srgbClr val="0000FF"/>
                </a:solidFill>
                <a:latin typeface="EucrosiaUPC" pitchFamily="18" charset="-34"/>
                <a:cs typeface="EucrosiaUPC" pitchFamily="18" charset="-34"/>
              </a:rPr>
            </a:br>
            <a:endParaRPr lang="en-US" sz="3200" b="1" dirty="0">
              <a:solidFill>
                <a:srgbClr val="0000FF"/>
              </a:solidFill>
              <a:latin typeface="EucrosiaUPC" pitchFamily="18" charset="-34"/>
              <a:cs typeface="EucrosiaUPC" pitchFamily="18" charset="-34"/>
            </a:endParaRPr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571500" y="857250"/>
            <a:ext cx="86106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h-TH" sz="3600" b="1" dirty="0">
                <a:solidFill>
                  <a:srgbClr val="008000"/>
                </a:solidFill>
                <a:latin typeface="IrisUPC" pitchFamily="34" charset="-34"/>
                <a:cs typeface="IrisUPC" pitchFamily="34" charset="-34"/>
              </a:rPr>
              <a:t>แนวทางการจัดสรรเงินกันเขต (</a:t>
            </a:r>
            <a:r>
              <a:rPr lang="en-US" sz="3600" b="1" dirty="0">
                <a:solidFill>
                  <a:srgbClr val="008000"/>
                </a:solidFill>
                <a:latin typeface="IrisUPC" pitchFamily="34" charset="-34"/>
                <a:cs typeface="IrisUPC" pitchFamily="34" charset="-34"/>
              </a:rPr>
              <a:t>15%</a:t>
            </a:r>
            <a:r>
              <a:rPr lang="th-TH" sz="3600" b="1" dirty="0">
                <a:solidFill>
                  <a:srgbClr val="008000"/>
                </a:solidFill>
                <a:latin typeface="IrisUPC" pitchFamily="34" charset="-34"/>
                <a:cs typeface="IrisUPC" pitchFamily="34" charset="-34"/>
              </a:rPr>
              <a:t>) ปีงบประมาณ 2564</a:t>
            </a:r>
            <a:endParaRPr lang="en-US" sz="2800" b="1" dirty="0">
              <a:solidFill>
                <a:srgbClr val="008000"/>
              </a:solidFill>
              <a:latin typeface="IrisUPC" pitchFamily="34" charset="-34"/>
              <a:cs typeface="Iris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67826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517576"/>
              </p:ext>
            </p:extLst>
          </p:nvPr>
        </p:nvGraphicFramePr>
        <p:xfrm>
          <a:off x="152401" y="1524002"/>
          <a:ext cx="8839199" cy="4495800"/>
        </p:xfrm>
        <a:graphic>
          <a:graphicData uri="http://schemas.openxmlformats.org/drawingml/2006/table">
            <a:tbl>
              <a:tblPr/>
              <a:tblGrid>
                <a:gridCol w="2190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4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8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79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79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6793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รายการ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ปี 61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ปี 62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ปี 63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Q1/64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Q2/64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1456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เงินสดและรายการเทียบเท่าเงินสด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31,371,150.52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52,587,936.76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73,144,669.68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76,341,797.19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72,510,405.35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793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ลูกหนี้ค่ารักษาพยาบาล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12,878,438.16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13,890,565.64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19,178,133.84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27,448,224.34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28,186,342.46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793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เจ้าหนี้การค้า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58,784,391.42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58,790,867.12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54,824,041.39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53,491,345.06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54,221,868.96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793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หนี้สินหมุนเวียน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84,431,109.12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95,673,498.88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83,754,728.45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19,990,461.04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78,404,806.04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793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NWC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-  20,289,123.03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-  27,054,917.93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/>
                        </a:rPr>
                        <a:t>    8,611,132.87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/>
                        </a:rPr>
                        <a:t>  19,351,672.21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25,960,398.23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6793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-  4,583,456.24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- 7,850,558.40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3,069,429.61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3,683,513.53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7,809,118.59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793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EBIDA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15,487,646.76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6,918,065.71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23,577,075.94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10,006,710.07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15,533,916.52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793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Risk Scoring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                   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                  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                 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                 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              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1171575" y="381000"/>
            <a:ext cx="6686550" cy="685800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b="1" dirty="0">
                <a:solidFill>
                  <a:srgbClr val="FFFF00"/>
                </a:solidFill>
                <a:latin typeface="FreesiaUPC" pitchFamily="34" charset="-34"/>
                <a:cs typeface="FreesiaUPC" pitchFamily="34" charset="-34"/>
              </a:rPr>
              <a:t>งบการเงิน รพ.อินทร์บุรี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33700" y="6143625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solidFill>
                  <a:srgbClr val="0000FF"/>
                </a:solidFill>
              </a:rPr>
              <a:t>ประเมินว่าจะวิกฤติ ระดับ </a:t>
            </a:r>
            <a:r>
              <a:rPr lang="en-US" sz="2400" b="1" dirty="0">
                <a:solidFill>
                  <a:srgbClr val="0000FF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7861075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909124"/>
              </p:ext>
            </p:extLst>
          </p:nvPr>
        </p:nvGraphicFramePr>
        <p:xfrm>
          <a:off x="76200" y="1371600"/>
          <a:ext cx="8839199" cy="4648196"/>
        </p:xfrm>
        <a:graphic>
          <a:graphicData uri="http://schemas.openxmlformats.org/drawingml/2006/table">
            <a:tbl>
              <a:tblPr/>
              <a:tblGrid>
                <a:gridCol w="2190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4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8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79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79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9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2616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รายการ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ปี 61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ปี 62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ปี 63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Q1/64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Q2/64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7268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เงินสดและรายการเทียบเท่าเงินสด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82,300,338.21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94,537,890.74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107,004,560.09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101,007,264.85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115,850,103.98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616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ลูกหนี้ค่ารักษาพยาบาล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48,247,137.07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44,803,528.80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79,434,685.04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127,572,459.10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109,843,638.78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616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เจ้าหนี้การค้า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126,815,586.54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135,632,962.64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122,162,647.69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107,001,137.87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104,109,025.77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2616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หนี้สินหมุนเวียน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162,351,480.89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181,457,849.90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152,066,160.81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35,484,360.13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151,632,236.42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616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NWC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/>
                        </a:rPr>
                        <a:t>      8,054,330.87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/>
                        </a:rPr>
                        <a:t>     4,957,859.36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/>
                        </a:rPr>
                        <a:t>  50,049,775.69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/>
                        </a:rPr>
                        <a:t> 111,038,850.12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108,735,218.17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2616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-  3,477,867.66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- 12,127,083.02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13,343,102.59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38,076,806.31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38,958,791.20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2616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EBIDA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16,695,974.77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14,345,882.03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38,203,667.88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47,309,087.94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44,416,815.39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2616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Risk Scoring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                   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                  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                 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                 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              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1171575" y="304800"/>
            <a:ext cx="6686550" cy="685800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b="1" dirty="0">
                <a:solidFill>
                  <a:srgbClr val="FFFF00"/>
                </a:solidFill>
                <a:latin typeface="FreesiaUPC" pitchFamily="34" charset="-34"/>
                <a:cs typeface="FreesiaUPC" pitchFamily="34" charset="-34"/>
              </a:rPr>
              <a:t>งบการเงิน รพ.นครนายก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33700" y="6143625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solidFill>
                  <a:srgbClr val="0000FF"/>
                </a:solidFill>
              </a:rPr>
              <a:t>ประเมินว่าจะวิกฤติ ระดับ </a:t>
            </a:r>
            <a:r>
              <a:rPr lang="en-US" sz="2400" b="1" dirty="0">
                <a:solidFill>
                  <a:srgbClr val="0000FF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215616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Autofit/>
          </a:bodyPr>
          <a:lstStyle/>
          <a:p>
            <a:r>
              <a:rPr lang="th-TH" sz="3600" b="1" dirty="0">
                <a:solidFill>
                  <a:srgbClr val="660033"/>
                </a:solidFill>
                <a:latin typeface="FreesiaUPC" pitchFamily="34" charset="-34"/>
                <a:cs typeface="FreesiaUPC" pitchFamily="34" charset="-34"/>
              </a:rPr>
              <a:t>การขอรับการสนับสนุนงบประมาณของ รพศ.,</a:t>
            </a:r>
            <a:r>
              <a:rPr lang="th-TH" sz="3600" b="1" dirty="0" err="1">
                <a:solidFill>
                  <a:srgbClr val="660033"/>
                </a:solidFill>
                <a:latin typeface="FreesiaUPC" pitchFamily="34" charset="-34"/>
                <a:cs typeface="FreesiaUPC" pitchFamily="34" charset="-34"/>
              </a:rPr>
              <a:t>รพท</a:t>
            </a:r>
            <a:r>
              <a:rPr lang="th-TH" sz="3600" b="1" dirty="0">
                <a:solidFill>
                  <a:srgbClr val="660033"/>
                </a:solidFill>
                <a:latin typeface="FreesiaUPC" pitchFamily="34" charset="-34"/>
                <a:cs typeface="FreesiaUPC" pitchFamily="34" charset="-34"/>
              </a:rPr>
              <a:t>. </a:t>
            </a:r>
            <a:br>
              <a:rPr lang="th-TH" sz="3600" b="1" dirty="0">
                <a:solidFill>
                  <a:srgbClr val="660033"/>
                </a:solidFill>
                <a:latin typeface="FreesiaUPC" pitchFamily="34" charset="-34"/>
                <a:cs typeface="FreesiaUPC" pitchFamily="34" charset="-34"/>
              </a:rPr>
            </a:br>
            <a:r>
              <a:rPr lang="th-TH" sz="3600" b="1" dirty="0">
                <a:solidFill>
                  <a:srgbClr val="660033"/>
                </a:solidFill>
                <a:latin typeface="FreesiaUPC" pitchFamily="34" charset="-34"/>
                <a:cs typeface="FreesiaUPC" pitchFamily="34" charset="-34"/>
              </a:rPr>
              <a:t>ในการลดหนี้ </a:t>
            </a:r>
            <a:r>
              <a:rPr lang="en-US" sz="3600" b="1" dirty="0">
                <a:solidFill>
                  <a:srgbClr val="660033"/>
                </a:solidFill>
                <a:latin typeface="FreesiaUPC" pitchFamily="34" charset="-34"/>
                <a:cs typeface="FreesiaUPC" pitchFamily="34" charset="-34"/>
              </a:rPr>
              <a:t>OP Refer </a:t>
            </a:r>
            <a:r>
              <a:rPr lang="th-TH" sz="3600" b="1" dirty="0">
                <a:solidFill>
                  <a:srgbClr val="660033"/>
                </a:solidFill>
                <a:latin typeface="FreesiaUPC" pitchFamily="34" charset="-34"/>
                <a:cs typeface="FreesiaUPC" pitchFamily="34" charset="-34"/>
              </a:rPr>
              <a:t>ในจังหวัด</a:t>
            </a:r>
            <a:endParaRPr lang="en-US" sz="3600" b="1" dirty="0">
              <a:solidFill>
                <a:srgbClr val="660033"/>
              </a:solidFill>
              <a:latin typeface="FreesiaUPC" pitchFamily="34" charset="-34"/>
              <a:cs typeface="FreesiaUPC" pitchFamily="34" charset="-34"/>
            </a:endParaRPr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229548"/>
              </p:ext>
            </p:extLst>
          </p:nvPr>
        </p:nvGraphicFramePr>
        <p:xfrm>
          <a:off x="76200" y="1529960"/>
          <a:ext cx="8839200" cy="5099440"/>
        </p:xfrm>
        <a:graphic>
          <a:graphicData uri="http://schemas.openxmlformats.org/drawingml/2006/table">
            <a:tbl>
              <a:tblPr/>
              <a:tblGrid>
                <a:gridCol w="552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7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73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72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5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3082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ลำดับที่</a:t>
                      </a:r>
                    </a:p>
                  </a:txBody>
                  <a:tcPr marL="9166" marR="9166" marT="9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หน่วยบริการ</a:t>
                      </a:r>
                    </a:p>
                  </a:txBody>
                  <a:tcPr marL="9166" marR="9166" marT="9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จังหวัด</a:t>
                      </a:r>
                    </a:p>
                  </a:txBody>
                  <a:tcPr marL="9166" marR="9166" marT="9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จำนวนเงินที่ขอรับการสนับสนุน</a:t>
                      </a:r>
                    </a:p>
                  </a:txBody>
                  <a:tcPr marL="9166" marR="9166" marT="9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จำนวนหนี้ที่จะลดให้ </a:t>
                      </a:r>
                      <a:r>
                        <a:rPr lang="th-TH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รพช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</a:p>
                  </a:txBody>
                  <a:tcPr marL="9166" marR="9166" marT="9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จำนวนเงินที่ได้รับจากเงินกัน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Vertual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Account 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99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รพ.พระนั่งเกล้า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นนทบุรี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50,000,000 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รอประชุม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CEO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99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รพ.ปทุมธานี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ปทุมธานี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7,000,000 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7,000,000 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15,688,000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299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รพ.พระนครศรีอยุธยา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พระนครศรีอยุธยา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41,495,507.84 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41,495,507.84 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25,824,401.99 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299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รพ.เสนา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พระนครศรีอยุธยา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5,431,885.36 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5,431,885.36 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6,594,095.85 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299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รพ.อ่างทอง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อ่างทอง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9,000,000 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18,000,000 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299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รพ.พระนารายณ์ฯ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ลพบุรี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1,000,000 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1,000,000 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  5,338,263 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3299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รพ.บ้านหมี่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ลพบุรี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1,500,000 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500,000 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  1,390,564 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3299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รพ.สิงห์บุรี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สิงห์บุรี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4,000,000 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5,400,000 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3299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รพ.อินทร์บุรี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สิงห์บุรี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4,403,199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4,403,199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299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รพ.สระบุรี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สระบุรี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5,000,000 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39,501,301 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 11,000,000 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3299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11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รพ.พระพุทธบาท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สระบุรี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7,000,000 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9,746,235 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3,650,525.42 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3299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12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รพ.นครนายก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นครนายก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13,727,887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13,727,887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329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149,558,479 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146,206,015 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69,485,850.26 </a:t>
                      </a:r>
                    </a:p>
                  </a:txBody>
                  <a:tcPr marL="9166" marR="9166" marT="9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4280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20535"/>
              </p:ext>
            </p:extLst>
          </p:nvPr>
        </p:nvGraphicFramePr>
        <p:xfrm>
          <a:off x="152400" y="1143000"/>
          <a:ext cx="8686799" cy="5322570"/>
        </p:xfrm>
        <a:graphic>
          <a:graphicData uri="http://schemas.openxmlformats.org/drawingml/2006/table">
            <a:tbl>
              <a:tblPr/>
              <a:tblGrid>
                <a:gridCol w="957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8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51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16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ลำดับที่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หน่วยบริการ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จังหวัด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จำนวนเงิน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2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รพ.พระนั่งเกล้า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นนทบุรี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 47,252,550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2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รพ.ปทุมธานี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ปทุมธานี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 16,631,544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8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รพ.พระนครศรีอยุธยา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พระนครศรีอยุธยา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41,495,507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2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รพ.เสนา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พระนครศรีอยุธยา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 5,431,885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62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รพ.อ่างทอง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อ่างทอง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 45,365,442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62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รพ.พระนารายณ์ฯ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ลพบุรี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 32,024,094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62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รพ.บ้านหมี่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ลพบุรี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   4,774,851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62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รพ.สิงห์บุรี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สิงห์บุรี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   5,400,000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62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รพ.อินทร์บุรี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สิงห์บุรี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   4,403,199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62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รพ.สระบุรี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สระบุรี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 56,430,430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62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รพ.พระพุทธบาท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สระบุรี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 13,923,194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62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รพ.นครนายก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นครนายก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 13,727,887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62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286,860,584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" name="สี่เหลี่ยมผืนผ้า 2"/>
          <p:cNvSpPr/>
          <p:nvPr/>
        </p:nvSpPr>
        <p:spPr>
          <a:xfrm>
            <a:off x="2209800" y="152400"/>
            <a:ext cx="4953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  <a:t>ข้อมูลลูกหนี้ </a:t>
            </a:r>
            <a:r>
              <a:rPr lang="en-US" sz="3600" b="1" dirty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  <a:t>OP Refer </a:t>
            </a:r>
            <a:r>
              <a:rPr lang="th-TH" sz="3600" b="1" dirty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  <a:t>ในจังหวัด		</a:t>
            </a:r>
          </a:p>
        </p:txBody>
      </p:sp>
    </p:spTree>
    <p:extLst>
      <p:ext uri="{BB962C8B-B14F-4D97-AF65-F5344CB8AC3E}">
        <p14:creationId xmlns:p14="http://schemas.microsoft.com/office/powerpoint/2010/main" val="2082913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5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122566"/>
              </p:ext>
            </p:extLst>
          </p:nvPr>
        </p:nvGraphicFramePr>
        <p:xfrm>
          <a:off x="609600" y="1371600"/>
          <a:ext cx="8000999" cy="4896942"/>
        </p:xfrm>
        <a:graphic>
          <a:graphicData uri="http://schemas.openxmlformats.org/drawingml/2006/table">
            <a:tbl>
              <a:tblPr/>
              <a:tblGrid>
                <a:gridCol w="984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56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3044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ลำดับ</a:t>
                      </a:r>
                    </a:p>
                  </a:txBody>
                  <a:tcPr marL="8670" marR="8670" marT="8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จังหวัด</a:t>
                      </a:r>
                    </a:p>
                  </a:txBody>
                  <a:tcPr marL="8670" marR="8670" marT="8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จำนวน (บาท)</a:t>
                      </a:r>
                    </a:p>
                  </a:txBody>
                  <a:tcPr marL="8670" marR="8670" marT="8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7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1</a:t>
                      </a:r>
                    </a:p>
                  </a:txBody>
                  <a:tcPr marL="8670" marR="8670" marT="8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โรงพยาบาลพระนั่งเกล้า(รพศ.)</a:t>
                      </a:r>
                    </a:p>
                  </a:txBody>
                  <a:tcPr marL="8670" marR="8670" marT="8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2,000,000</a:t>
                      </a:r>
                    </a:p>
                  </a:txBody>
                  <a:tcPr marL="8670" marR="8670" marT="8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70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2</a:t>
                      </a:r>
                    </a:p>
                  </a:txBody>
                  <a:tcPr marL="8670" marR="8670" marT="8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โรงพยาบาลปทุมธานี(รพท.)       </a:t>
                      </a:r>
                    </a:p>
                  </a:txBody>
                  <a:tcPr marL="8670" marR="8670" marT="8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2,000,000</a:t>
                      </a:r>
                    </a:p>
                  </a:txBody>
                  <a:tcPr marL="8670" marR="8670" marT="8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15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3</a:t>
                      </a:r>
                    </a:p>
                  </a:txBody>
                  <a:tcPr marL="8670" marR="8670" marT="8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โรงพยาบาลพระนครศรีอยุธยา(รพศ.)</a:t>
                      </a:r>
                    </a:p>
                  </a:txBody>
                  <a:tcPr marL="8670" marR="8670" marT="8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2,000,000</a:t>
                      </a:r>
                    </a:p>
                  </a:txBody>
                  <a:tcPr marL="8670" marR="8670" marT="8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4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4</a:t>
                      </a:r>
                    </a:p>
                  </a:txBody>
                  <a:tcPr marL="8670" marR="8670" marT="8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โรงพยาบาลพระนารายณ์(รพท.)       </a:t>
                      </a:r>
                    </a:p>
                  </a:txBody>
                  <a:tcPr marL="8670" marR="8670" marT="8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1,000,000</a:t>
                      </a:r>
                    </a:p>
                  </a:txBody>
                  <a:tcPr marL="8670" marR="8670" marT="8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0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5</a:t>
                      </a:r>
                    </a:p>
                  </a:txBody>
                  <a:tcPr marL="8670" marR="8670" marT="8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โรงพยาบาลบ้านหมี่(รพท.)       </a:t>
                      </a:r>
                    </a:p>
                  </a:txBody>
                  <a:tcPr marL="8670" marR="8670" marT="8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1,000,000</a:t>
                      </a:r>
                    </a:p>
                  </a:txBody>
                  <a:tcPr marL="8670" marR="8670" marT="8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7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6</a:t>
                      </a:r>
                    </a:p>
                  </a:txBody>
                  <a:tcPr marL="8670" marR="8670" marT="8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โรงพยาบาลสระบุรี(รพศ.)</a:t>
                      </a:r>
                    </a:p>
                  </a:txBody>
                  <a:tcPr marL="8670" marR="8670" marT="8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1,000,000</a:t>
                      </a:r>
                    </a:p>
                  </a:txBody>
                  <a:tcPr marL="8670" marR="8670" marT="8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238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7</a:t>
                      </a:r>
                    </a:p>
                  </a:txBody>
                  <a:tcPr marL="8670" marR="8670" marT="8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โรงพยาบาลพระพุทธบาท(รพท.)       </a:t>
                      </a:r>
                    </a:p>
                  </a:txBody>
                  <a:tcPr marL="8670" marR="8670" marT="8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1,000,000</a:t>
                      </a:r>
                    </a:p>
                  </a:txBody>
                  <a:tcPr marL="8670" marR="8670" marT="8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10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8</a:t>
                      </a:r>
                    </a:p>
                  </a:txBody>
                  <a:tcPr marL="8670" marR="8670" marT="8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โรงพยาบาลนครนายก(รพท.)       </a:t>
                      </a:r>
                    </a:p>
                  </a:txBody>
                  <a:tcPr marL="8670" marR="8670" marT="8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3,000,000</a:t>
                      </a:r>
                    </a:p>
                  </a:txBody>
                  <a:tcPr marL="8670" marR="8670" marT="8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238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9</a:t>
                      </a:r>
                    </a:p>
                  </a:txBody>
                  <a:tcPr marL="8670" marR="8670" marT="8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โรงพยาบาลสิงห์บุรี(รพท.)       </a:t>
                      </a:r>
                    </a:p>
                  </a:txBody>
                  <a:tcPr marL="8670" marR="8670" marT="8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3,000,000</a:t>
                      </a:r>
                    </a:p>
                  </a:txBody>
                  <a:tcPr marL="8670" marR="8670" marT="8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50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10</a:t>
                      </a:r>
                    </a:p>
                  </a:txBody>
                  <a:tcPr marL="8670" marR="8670" marT="8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โรงพยาบาลอ่างทอง(รพท.)       </a:t>
                      </a:r>
                    </a:p>
                  </a:txBody>
                  <a:tcPr marL="8670" marR="8670" marT="8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3,000,000</a:t>
                      </a:r>
                    </a:p>
                  </a:txBody>
                  <a:tcPr marL="8670" marR="8670" marT="8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3044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รวม</a:t>
                      </a:r>
                    </a:p>
                  </a:txBody>
                  <a:tcPr marL="8670" marR="8670" marT="8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19,000,000</a:t>
                      </a:r>
                    </a:p>
                  </a:txBody>
                  <a:tcPr marL="8670" marR="8670" marT="86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สี่เหลี่ยมผืนผ้า 4"/>
          <p:cNvSpPr/>
          <p:nvPr/>
        </p:nvSpPr>
        <p:spPr>
          <a:xfrm>
            <a:off x="1000125" y="247650"/>
            <a:ext cx="7620000" cy="646331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th-TH" sz="3600" b="1" dirty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  <a:t>การจัดสรรให้ รพศ.,</a:t>
            </a:r>
            <a:r>
              <a:rPr lang="th-TH" sz="3600" b="1" dirty="0" err="1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  <a:t>รพท</a:t>
            </a:r>
            <a:r>
              <a:rPr lang="th-TH" sz="3600" b="1" dirty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  <a:t>. เพื่อลดหนี้ </a:t>
            </a:r>
            <a:r>
              <a:rPr lang="en-US" sz="3200" b="1" dirty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  <a:t>OP Refer</a:t>
            </a:r>
            <a:r>
              <a:rPr lang="th-TH" sz="3200" b="1" dirty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  <a:t> </a:t>
            </a:r>
            <a:r>
              <a:rPr lang="th-TH" sz="3600" b="1" dirty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  <a:t>ปี 2563</a:t>
            </a:r>
            <a:r>
              <a:rPr lang="en-US" sz="3600" b="1" dirty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58382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381000"/>
            <a:ext cx="8915400" cy="868362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th-TH" sz="3600" b="1" dirty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ร่างการจัดสรรให้ รพศ.,</a:t>
            </a:r>
            <a:r>
              <a:rPr lang="th-TH" sz="3600" b="1" dirty="0" err="1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รพท</a:t>
            </a:r>
            <a:r>
              <a:rPr lang="th-TH" sz="3600" b="1" dirty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. เพื่อลดหนี้ </a:t>
            </a:r>
            <a:r>
              <a:rPr lang="en-US" sz="3200" b="1" dirty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OP Refer</a:t>
            </a:r>
            <a:r>
              <a:rPr lang="en-US" b="1" dirty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3600" b="1" dirty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ปี 2564 </a:t>
            </a:r>
            <a:br>
              <a:rPr lang="th-TH" sz="3600" b="1" dirty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</a:br>
            <a:endParaRPr lang="en-US" sz="3600" b="1" dirty="0">
              <a:solidFill>
                <a:schemeClr val="bg1"/>
              </a:solidFill>
              <a:latin typeface="FreesiaUPC" pitchFamily="34" charset="-34"/>
              <a:cs typeface="FreesiaUPC" pitchFamily="34" charset="-34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348073"/>
              </p:ext>
            </p:extLst>
          </p:nvPr>
        </p:nvGraphicFramePr>
        <p:xfrm>
          <a:off x="152400" y="1219200"/>
          <a:ext cx="8763000" cy="5171817"/>
        </p:xfrm>
        <a:graphic>
          <a:graphicData uri="http://schemas.openxmlformats.org/drawingml/2006/table">
            <a:tbl>
              <a:tblPr/>
              <a:tblGrid>
                <a:gridCol w="1078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6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1364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ลำดับ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จังหวัด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จำนวน (บาท)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3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1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  โรงพยาบาลพระนั่งเกล้า(รพศ.)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2,000,000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3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2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  โรงพยาบาลปทุมธานี(รพท.)       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2,000,000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9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3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  โรงพยาบาลพระนครศรีอยุธยา(รพศ.)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2,000,000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3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4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  โรงพยาบาลพระนารายณ์(รพท.)       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1,000,000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6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5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  โรงพยาบาลบ้านหมี่(รพท.)       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1,000,000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3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6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  โรงพยาบาลสระบุรี(รพศ.)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1,000,000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13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7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  โรงพยาบาลพระพุทธบาท(รพท.)       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1,000,000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26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8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  โรงพยาบาลนครนายก(รพท.)       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3,000,000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13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9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  โรงพยาบาลสิงห์บุรี(รพท.)       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3,000,000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13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10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  โรงพยาบาลอ่างทอง(รพท.)       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3,000,000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13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11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  โรงพยาบาลอินทร์บุรี(</a:t>
                      </a:r>
                      <a:r>
                        <a:rPr lang="th-TH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รพท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.)       </a:t>
                      </a:r>
                    </a:p>
                  </a:txBody>
                  <a:tcPr marL="8305" marR="8305" marT="83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1,000,000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1364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รวม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EucrosiaUPC" pitchFamily="18" charset="-34"/>
                          <a:cs typeface="EucrosiaUPC" pitchFamily="18" charset="-34"/>
                        </a:rPr>
                        <a:t>20,000,000</a:t>
                      </a:r>
                    </a:p>
                  </a:txBody>
                  <a:tcPr marL="8305" marR="8305" marT="83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4684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57183"/>
              </p:ext>
            </p:extLst>
          </p:nvPr>
        </p:nvGraphicFramePr>
        <p:xfrm>
          <a:off x="609600" y="1235536"/>
          <a:ext cx="8229599" cy="5317664"/>
        </p:xfrm>
        <a:graphic>
          <a:graphicData uri="http://schemas.openxmlformats.org/drawingml/2006/table">
            <a:tbl>
              <a:tblPr/>
              <a:tblGrid>
                <a:gridCol w="656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7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8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42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2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3922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ลำดับที่</a:t>
                      </a:r>
                    </a:p>
                  </a:txBody>
                  <a:tcPr marL="8504" marR="8504" marT="8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หน่วยบริการ</a:t>
                      </a:r>
                    </a:p>
                  </a:txBody>
                  <a:tcPr marL="8504" marR="8504" marT="8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จังหวัด</a:t>
                      </a:r>
                    </a:p>
                  </a:txBody>
                  <a:tcPr marL="8504" marR="8504" marT="8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ประเมินว่าจะเกิดภาวะวิกฤติระดับ</a:t>
                      </a:r>
                    </a:p>
                  </a:txBody>
                  <a:tcPr marL="8504" marR="8504" marT="8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จำนวนเงินที่ขอรับการสนับสนุน (บาท)</a:t>
                      </a:r>
                    </a:p>
                  </a:txBody>
                  <a:tcPr marL="8504" marR="8504" marT="8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1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รพ.พระนั่งเกล้า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นนทบุรี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400,000,000 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1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รพ.คลองหลวง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ปทุมธานี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6,000,000 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1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รพ.หนองเสือ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ปทุมธานี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3,000,000 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1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รพ.เสนา</a:t>
                      </a:r>
                    </a:p>
                  </a:txBody>
                  <a:tcPr marL="8504" marR="8504" marT="8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พระนครศรีอยุธยา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</a:p>
                  </a:txBody>
                  <a:tcPr marL="8504" marR="8504" marT="8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28,000,000 </a:t>
                      </a:r>
                    </a:p>
                  </a:txBody>
                  <a:tcPr marL="8504" marR="8504" marT="8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1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รพ.มหาราช</a:t>
                      </a:r>
                    </a:p>
                  </a:txBody>
                  <a:tcPr marL="8504" marR="8504" marT="8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พระนครศรีอยุธยา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</a:p>
                  </a:txBody>
                  <a:tcPr marL="8504" marR="8504" marT="8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3,500,000 </a:t>
                      </a:r>
                    </a:p>
                  </a:txBody>
                  <a:tcPr marL="8504" marR="8504" marT="85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1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รพ.แสวงหา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อ่างทอง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5,000,000 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21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รพ.ชัยบาดาล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ลพบุรี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5,000,000 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21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รพ.ลำสนธิ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ลพบุรี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1,400,000 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21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 อินทร์บุรี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สิงห์บุรี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4,500,000 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21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รพ.พรหมบุรี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สิงห์บุรี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2,000,000 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21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11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รพ.พระพุทธบาท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สระบุรี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10,000,000 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21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12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รพ.เสาไห้ฯ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สระบุรี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6,000,000 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21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13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รพ.นครนายก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นครนายก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10,000,000 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21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14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รพ.องครักษ์ 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นครนายก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3,978,786 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213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488,378,786 </a:t>
                      </a:r>
                    </a:p>
                  </a:txBody>
                  <a:tcPr marL="8504" marR="8504" marT="8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7" name="ชื่อเรื่อง 1"/>
          <p:cNvSpPr>
            <a:spLocks noGrp="1"/>
          </p:cNvSpPr>
          <p:nvPr>
            <p:ph type="title"/>
          </p:nvPr>
        </p:nvSpPr>
        <p:spPr>
          <a:xfrm>
            <a:off x="190500" y="228600"/>
            <a:ext cx="8763000" cy="838200"/>
          </a:xfrm>
        </p:spPr>
        <p:txBody>
          <a:bodyPr>
            <a:noAutofit/>
          </a:bodyPr>
          <a:lstStyle/>
          <a:p>
            <a:r>
              <a:rPr lang="th-TH" sz="3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การขอรับงบประมาณเพื่อแก้ปัญหาภาวะวิกฤติการเงิน ของโรงพยาบาล</a:t>
            </a:r>
            <a:endParaRPr lang="en-US" sz="32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13108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th-TH" b="1" dirty="0">
                <a:solidFill>
                  <a:srgbClr val="FFFF00"/>
                </a:solidFill>
                <a:latin typeface="FreesiaUPC" pitchFamily="34" charset="-34"/>
                <a:cs typeface="FreesiaUPC" pitchFamily="34" charset="-34"/>
              </a:rPr>
              <a:t>งบการเงิน รพ.พระนั่งเกล้า</a:t>
            </a:r>
            <a:br>
              <a:rPr lang="th-TH" b="1" dirty="0">
                <a:solidFill>
                  <a:srgbClr val="FFFF00"/>
                </a:solidFill>
                <a:latin typeface="FreesiaUPC" pitchFamily="34" charset="-34"/>
                <a:cs typeface="FreesiaUPC" pitchFamily="34" charset="-34"/>
              </a:rPr>
            </a:br>
            <a:endParaRPr lang="en-US" b="1" dirty="0">
              <a:solidFill>
                <a:srgbClr val="FFFF00"/>
              </a:solidFill>
              <a:latin typeface="FreesiaUPC" pitchFamily="34" charset="-34"/>
              <a:cs typeface="FreesiaUPC" pitchFamily="34" charset="-34"/>
            </a:endParaRP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926968"/>
              </p:ext>
            </p:extLst>
          </p:nvPr>
        </p:nvGraphicFramePr>
        <p:xfrm>
          <a:off x="228600" y="1295400"/>
          <a:ext cx="8763001" cy="4528793"/>
        </p:xfrm>
        <a:graphic>
          <a:graphicData uri="http://schemas.openxmlformats.org/drawingml/2006/table">
            <a:tbl>
              <a:tblPr/>
              <a:tblGrid>
                <a:gridCol w="2171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2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72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6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6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74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2799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รายการ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ปี 61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ปี 62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ปี 63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Q1/64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Q2/64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6401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เงินสดและรายการเทียบเท่าเงินสด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305,605,168.32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327,957,647.73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512,835,666.36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546,200,189.48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570,880,541.80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799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ลูกหนี้ค่ารักษาพยาบาล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264,734,019.66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248,761,098.32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201,522,613.31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346,466,059.81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327,466,025.02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799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เจ้าหนี้การค้า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352,900,255.59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370,808,075.25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566,781,756.97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593,928,704.64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595,850,573.02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2799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หนี้สินหมุนเวียน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499,725,009.79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496,184,202.69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686,931,307.93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756,097,105.18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753,203,659.91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2799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NWC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94,685,995.85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80,135,070.39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- 28,323,947.02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66,883,167.13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112,887,018.93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2799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319,947,663.25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40,636,818.26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- 47,493,888.63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103,614,530.76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128,676,841.86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2799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EBIDA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339,008,981.70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90,178,543.04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86,191,815.10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145,800,990.86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192,772,758.67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2799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Risk Scoring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              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             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                 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            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              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124200" y="606299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solidFill>
                  <a:srgbClr val="C00000"/>
                </a:solidFill>
              </a:rPr>
              <a:t>ประเมินว่าจะวิกฤติ ระดับ 7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655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  <a:t>งบการเงิน รพ.เสนา</a:t>
            </a:r>
            <a:br>
              <a:rPr lang="th-TH" b="1" dirty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</a:br>
            <a:endParaRPr lang="en-US" b="1" dirty="0">
              <a:solidFill>
                <a:srgbClr val="FFFF00"/>
              </a:solidFill>
              <a:latin typeface="EucrosiaUPC" pitchFamily="18" charset="-34"/>
              <a:cs typeface="EucrosiaUPC" pitchFamily="18" charset="-34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183315"/>
              </p:ext>
            </p:extLst>
          </p:nvPr>
        </p:nvGraphicFramePr>
        <p:xfrm>
          <a:off x="228600" y="1219200"/>
          <a:ext cx="8763000" cy="4343396"/>
        </p:xfrm>
        <a:graphic>
          <a:graphicData uri="http://schemas.openxmlformats.org/drawingml/2006/table">
            <a:tbl>
              <a:tblPr/>
              <a:tblGrid>
                <a:gridCol w="2171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2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72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6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6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74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0969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รายการ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ปี 61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ปี 62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ปี 63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Q1/64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Q2/64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644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เงินสดและรายการเทียบเท่าเงินสด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68,638,043.21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87,718,465.58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100,419,139.94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106,443,693.21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96,281,308.87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969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ลูกหนี้ค่ารักษาพยาบาล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52,409,934.82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41,066,560.49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34,986,689.32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57,116,745.24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51,711,611.74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969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เจ้าหนี้การค้า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92,053,413.79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117,929,697.21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117,960,110.60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106,058,254.94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93,680,908.95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969"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หนี้สินหมุนเวียน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148,615,516.48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192,092,401.58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169,324,553.51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167,917,415.04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149,602,855.92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969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NWC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-  5,302,965.62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- 61,339,608.99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- 28,783,593.95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6,712,747.39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8,222,607.20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969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15,687,392.32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- 14,613,967.38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8,221,095.00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30,272,409.82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34,614,760.55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0969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EBIDA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13,284,154.96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- 20,162,767.13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42,743,581.91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41,640,206.89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45,245,476.54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969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Risk Scoring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                   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                  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effectLst/>
                          <a:latin typeface="TH SarabunPSK"/>
                        </a:rPr>
                        <a:t>                  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            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/>
                        </a:rPr>
                        <a:t>                    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24200" y="59436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solidFill>
                  <a:srgbClr val="C00000"/>
                </a:solidFill>
              </a:rPr>
              <a:t>ประเมินว่าจะวิกฤติ ระดับ 7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240495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2415</Words>
  <Application>Microsoft Office PowerPoint</Application>
  <PresentationFormat>นำเสนอทางหน้าจอ (4:3)</PresentationFormat>
  <Paragraphs>1081</Paragraphs>
  <Slides>21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8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21</vt:i4>
      </vt:variant>
    </vt:vector>
  </HeadingPairs>
  <TitlesOfParts>
    <vt:vector size="30" baseType="lpstr">
      <vt:lpstr>Angsana New</vt:lpstr>
      <vt:lpstr>Arial</vt:lpstr>
      <vt:lpstr>Calibri</vt:lpstr>
      <vt:lpstr>Cordia New</vt:lpstr>
      <vt:lpstr>EucrosiaUPC</vt:lpstr>
      <vt:lpstr>FreesiaUPC</vt:lpstr>
      <vt:lpstr>IrisUPC</vt:lpstr>
      <vt:lpstr>TH SarabunPSK</vt:lpstr>
      <vt:lpstr>ชุดรูปแบบของ Office</vt:lpstr>
      <vt:lpstr>การจัดสรรเงินกันเขต (15%) ปีงบประมาณ 2564 จำนวนเงิน  34,746,639.30  บาท  </vt:lpstr>
      <vt:lpstr>  1. จัดสรรให้ รพศ.,รพท. เพื่อลดหนี้ OP Refer ในจังหวัด      จำนวน  20,000,000  บาท   2. เติมเงินเพื่อแก้ปัญหาวิกฤติการเงิน รายโรงพยาบาล               จำนวน  14,746,639.30  บาท  </vt:lpstr>
      <vt:lpstr>การขอรับการสนับสนุนงบประมาณของ รพศ.,รพท.  ในการลดหนี้ OP Refer ในจังหวัด</vt:lpstr>
      <vt:lpstr>งานนำเสนอ PowerPoint</vt:lpstr>
      <vt:lpstr>งานนำเสนอ PowerPoint</vt:lpstr>
      <vt:lpstr>ร่างการจัดสรรให้ รพศ.,รพท. เพื่อลดหนี้ OP Refer ปี 2564  </vt:lpstr>
      <vt:lpstr>การขอรับงบประมาณเพื่อแก้ปัญหาภาวะวิกฤติการเงิน ของโรงพยาบาล</vt:lpstr>
      <vt:lpstr>งบการเงิน รพ.พระนั่งเกล้า </vt:lpstr>
      <vt:lpstr>งบการเงิน รพ.เสนา </vt:lpstr>
      <vt:lpstr>งบการเงิน รพ.เสาไห้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Administrator</dc:creator>
  <cp:lastModifiedBy>Windows10</cp:lastModifiedBy>
  <cp:revision>35</cp:revision>
  <dcterms:created xsi:type="dcterms:W3CDTF">2021-05-14T08:26:02Z</dcterms:created>
  <dcterms:modified xsi:type="dcterms:W3CDTF">2021-06-09T08:20:57Z</dcterms:modified>
</cp:coreProperties>
</file>