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98" r:id="rId5"/>
    <p:sldId id="308" r:id="rId6"/>
    <p:sldId id="311" r:id="rId7"/>
    <p:sldId id="314" r:id="rId8"/>
    <p:sldId id="312" r:id="rId9"/>
    <p:sldId id="315" r:id="rId10"/>
    <p:sldId id="313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257" r:id="rId20"/>
    <p:sldId id="355" r:id="rId21"/>
    <p:sldId id="352" r:id="rId22"/>
    <p:sldId id="336" r:id="rId23"/>
    <p:sldId id="356" r:id="rId24"/>
    <p:sldId id="354" r:id="rId25"/>
    <p:sldId id="284" r:id="rId26"/>
    <p:sldId id="299" r:id="rId27"/>
    <p:sldId id="300" r:id="rId28"/>
    <p:sldId id="301" r:id="rId29"/>
    <p:sldId id="305" r:id="rId30"/>
    <p:sldId id="306" r:id="rId31"/>
    <p:sldId id="303" r:id="rId32"/>
    <p:sldId id="304" r:id="rId33"/>
    <p:sldId id="310" r:id="rId34"/>
    <p:sldId id="309" r:id="rId35"/>
    <p:sldId id="307" r:id="rId36"/>
    <p:sldId id="324" r:id="rId37"/>
  </p:sldIdLst>
  <p:sldSz cx="12192000" cy="6858000"/>
  <p:notesSz cx="6858000" cy="9144000"/>
  <p:embeddedFontLst>
    <p:embeddedFont>
      <p:font typeface="AngsanaUPC" panose="02020603050405020304" pitchFamily="18" charset="-34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ndara" panose="020E0502030303020204" pitchFamily="34" charset="0"/>
      <p:regular r:id="rId48"/>
      <p:bold r:id="rId49"/>
      <p:italic r:id="rId50"/>
      <p:boldItalic r:id="rId51"/>
    </p:embeddedFont>
    <p:embeddedFont>
      <p:font typeface="Corbel" panose="020B0503020204020204" pitchFamily="34" charset="0"/>
      <p:regular r:id="rId52"/>
      <p:bold r:id="rId53"/>
      <p:italic r:id="rId54"/>
      <p:boldItalic r:id="rId55"/>
    </p:embeddedFont>
    <p:embeddedFont>
      <p:font typeface="Kanit Light" panose="020B0604020202020204" charset="-34"/>
      <p:regular r:id="rId56"/>
      <p:italic r:id="rId57"/>
    </p:embeddedFont>
    <p:embeddedFont>
      <p:font typeface="Kanit SemiBold" panose="020B0604020202020204" charset="-34"/>
      <p:bold r:id="rId58"/>
      <p:boldItalic r:id="rId59"/>
    </p:embeddedFont>
    <p:embeddedFont>
      <p:font typeface="TH Sarabun New" panose="020B0500040200020003" charset="-34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712" autoAdjust="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font" Target="fonts/font24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font" Target="fonts/font2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font" Target="fonts/font2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12/20/2019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103527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515AF6-58E1-4707-8BFA-DFA0B068D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432" y="5878955"/>
            <a:ext cx="1400568" cy="7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FEB23D-3C47-46AD-AEEB-7B6E2951023C}"/>
              </a:ext>
            </a:extLst>
          </p:cNvPr>
          <p:cNvSpPr/>
          <p:nvPr userDrawn="1"/>
        </p:nvSpPr>
        <p:spPr>
          <a:xfrm>
            <a:off x="10099964" y="6412917"/>
            <a:ext cx="1482436" cy="3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CE4E1-1D1A-43B1-84E9-196903DB853C}"/>
              </a:ext>
            </a:extLst>
          </p:cNvPr>
          <p:cNvSpPr/>
          <p:nvPr userDrawn="1"/>
        </p:nvSpPr>
        <p:spPr>
          <a:xfrm>
            <a:off x="10099964" y="6412917"/>
            <a:ext cx="1482436" cy="3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9808CC-C341-4CCA-B4DF-3210D9E26127}"/>
              </a:ext>
            </a:extLst>
          </p:cNvPr>
          <p:cNvSpPr/>
          <p:nvPr userDrawn="1"/>
        </p:nvSpPr>
        <p:spPr>
          <a:xfrm>
            <a:off x="10099964" y="6412917"/>
            <a:ext cx="1482436" cy="3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E1FA2A-EB86-4115-956F-6E4F60A6F7B5}"/>
              </a:ext>
            </a:extLst>
          </p:cNvPr>
          <p:cNvSpPr/>
          <p:nvPr userDrawn="1"/>
        </p:nvSpPr>
        <p:spPr>
          <a:xfrm>
            <a:off x="10099964" y="6412917"/>
            <a:ext cx="1482436" cy="3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B1086-85FE-45B6-8DD3-224CFDBC3CE7}"/>
              </a:ext>
            </a:extLst>
          </p:cNvPr>
          <p:cNvSpPr/>
          <p:nvPr userDrawn="1"/>
        </p:nvSpPr>
        <p:spPr>
          <a:xfrm>
            <a:off x="10099964" y="6412917"/>
            <a:ext cx="1482436" cy="3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988353-D9D6-4863-A344-9E6E2B8A2673}"/>
              </a:ext>
            </a:extLst>
          </p:cNvPr>
          <p:cNvSpPr/>
          <p:nvPr userDrawn="1"/>
        </p:nvSpPr>
        <p:spPr>
          <a:xfrm>
            <a:off x="10099964" y="6412917"/>
            <a:ext cx="1482436" cy="3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EFF9A8-1920-40A9-AFAE-8982A3F6B490}"/>
              </a:ext>
            </a:extLst>
          </p:cNvPr>
          <p:cNvSpPr/>
          <p:nvPr userDrawn="1"/>
        </p:nvSpPr>
        <p:spPr>
          <a:xfrm>
            <a:off x="10099964" y="6412917"/>
            <a:ext cx="1482436" cy="3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834D0F-9881-4A78-A273-68E0558096D8}"/>
              </a:ext>
            </a:extLst>
          </p:cNvPr>
          <p:cNvSpPr/>
          <p:nvPr userDrawn="1"/>
        </p:nvSpPr>
        <p:spPr>
          <a:xfrm>
            <a:off x="10099964" y="6412917"/>
            <a:ext cx="1482436" cy="3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A0C838-99C8-40DE-B297-4CB018B0D7C2}"/>
              </a:ext>
            </a:extLst>
          </p:cNvPr>
          <p:cNvSpPr/>
          <p:nvPr userDrawn="1"/>
        </p:nvSpPr>
        <p:spPr>
          <a:xfrm>
            <a:off x="10099964" y="6412917"/>
            <a:ext cx="1482436" cy="3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822149-5B7F-447E-B15F-D10C9313C791}"/>
              </a:ext>
            </a:extLst>
          </p:cNvPr>
          <p:cNvSpPr/>
          <p:nvPr userDrawn="1"/>
        </p:nvSpPr>
        <p:spPr>
          <a:xfrm>
            <a:off x="10099964" y="6412917"/>
            <a:ext cx="1482436" cy="3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9F9CEE-F05D-4F9E-AD7A-08FE0026B2E5}"/>
              </a:ext>
            </a:extLst>
          </p:cNvPr>
          <p:cNvSpPr/>
          <p:nvPr userDrawn="1"/>
        </p:nvSpPr>
        <p:spPr>
          <a:xfrm>
            <a:off x="10099964" y="6412917"/>
            <a:ext cx="1482436" cy="3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950696-912D-46BE-B7E4-BDE3D51EE73E}"/>
              </a:ext>
            </a:extLst>
          </p:cNvPr>
          <p:cNvSpPr/>
          <p:nvPr userDrawn="1"/>
        </p:nvSpPr>
        <p:spPr>
          <a:xfrm>
            <a:off x="10099964" y="6412917"/>
            <a:ext cx="1482436" cy="3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F19407-D0AD-45F8-8D9C-959895CBDF55}"/>
              </a:ext>
            </a:extLst>
          </p:cNvPr>
          <p:cNvSpPr/>
          <p:nvPr userDrawn="1"/>
        </p:nvSpPr>
        <p:spPr>
          <a:xfrm>
            <a:off x="10099964" y="6412917"/>
            <a:ext cx="1482436" cy="3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286374-250C-4AFA-A9CA-C737E9745091}"/>
              </a:ext>
            </a:extLst>
          </p:cNvPr>
          <p:cNvSpPr/>
          <p:nvPr userDrawn="1"/>
        </p:nvSpPr>
        <p:spPr>
          <a:xfrm>
            <a:off x="10099964" y="6412917"/>
            <a:ext cx="1482436" cy="3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7972C6-EAE5-4D87-9962-8533179BA836}"/>
              </a:ext>
            </a:extLst>
          </p:cNvPr>
          <p:cNvSpPr/>
          <p:nvPr userDrawn="1"/>
        </p:nvSpPr>
        <p:spPr>
          <a:xfrm>
            <a:off x="10099964" y="6412917"/>
            <a:ext cx="1482436" cy="3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8E7316-B006-4BD8-BCD9-04A2EAFECB35}"/>
              </a:ext>
            </a:extLst>
          </p:cNvPr>
          <p:cNvSpPr/>
          <p:nvPr userDrawn="1"/>
        </p:nvSpPr>
        <p:spPr>
          <a:xfrm>
            <a:off x="10099964" y="6412917"/>
            <a:ext cx="1482436" cy="3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BD7BF-989B-48DE-8F0E-906CCFF127C0}"/>
              </a:ext>
            </a:extLst>
          </p:cNvPr>
          <p:cNvSpPr/>
          <p:nvPr userDrawn="1"/>
        </p:nvSpPr>
        <p:spPr>
          <a:xfrm>
            <a:off x="10099964" y="6412917"/>
            <a:ext cx="1482436" cy="3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B945BF-30FA-4E23-876B-54DFEE090CB0}"/>
              </a:ext>
            </a:extLst>
          </p:cNvPr>
          <p:cNvSpPr/>
          <p:nvPr userDrawn="1"/>
        </p:nvSpPr>
        <p:spPr>
          <a:xfrm>
            <a:off x="10099964" y="6412917"/>
            <a:ext cx="1482436" cy="3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B4446B-A92B-4A52-B6A3-08384DBC1FF4}"/>
              </a:ext>
            </a:extLst>
          </p:cNvPr>
          <p:cNvSpPr/>
          <p:nvPr userDrawn="1"/>
        </p:nvSpPr>
        <p:spPr>
          <a:xfrm>
            <a:off x="10099964" y="6412917"/>
            <a:ext cx="1482436" cy="3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330F81-C573-47DC-B737-CA4B0737FE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964" y="5215719"/>
            <a:ext cx="1731167" cy="97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F3617E-BD2F-443D-B261-50AF02A3F027}"/>
              </a:ext>
            </a:extLst>
          </p:cNvPr>
          <p:cNvSpPr/>
          <p:nvPr userDrawn="1"/>
        </p:nvSpPr>
        <p:spPr>
          <a:xfrm>
            <a:off x="10099964" y="6412917"/>
            <a:ext cx="1482436" cy="3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A000A31-26EE-49B0-BF1E-4AACF4EC42F9}"/>
              </a:ext>
            </a:extLst>
          </p:cNvPr>
          <p:cNvSpPr/>
          <p:nvPr userDrawn="1"/>
        </p:nvSpPr>
        <p:spPr>
          <a:xfrm>
            <a:off x="10099964" y="6412917"/>
            <a:ext cx="1482436" cy="36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/>
          <a:lstStyle/>
          <a:p>
            <a:r>
              <a:rPr lang="en-US" dirty="0"/>
              <a:t>Lorem ipsum dolor sit amet, adipiscing elit</a:t>
            </a:r>
          </a:p>
        </p:txBody>
      </p:sp>
      <p:pic>
        <p:nvPicPr>
          <p:cNvPr id="14" name="Picture Placeholder 13" descr="A close up of a mans face&#10;&#10;Description automatically generated">
            <a:extLst>
              <a:ext uri="{FF2B5EF4-FFF2-40B4-BE49-F238E27FC236}">
                <a16:creationId xmlns:a16="http://schemas.microsoft.com/office/drawing/2014/main" id="{3C3AE0B8-DE7B-40AF-B550-2D03AB371D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8912" r="8912"/>
          <a:stretch>
            <a:fillRect/>
          </a:stretch>
        </p:blipFill>
        <p:spPr>
          <a:xfrm flipH="1">
            <a:off x="0" y="0"/>
            <a:ext cx="9780588" cy="68040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0" y="2235201"/>
            <a:ext cx="8128000" cy="2406760"/>
          </a:xfrm>
        </p:spPr>
        <p:txBody>
          <a:bodyPr/>
          <a:lstStyle/>
          <a:p>
            <a:r>
              <a:rPr lang="th-TH" sz="4000" b="0" spc="0" dirty="0">
                <a:solidFill>
                  <a:srgbClr val="00CCFF"/>
                </a:solidFill>
                <a:latin typeface="Kanit SemiBold" panose="00000700000000000000" pitchFamily="2" charset="-34"/>
                <a:cs typeface="Kanit SemiBold" panose="00000700000000000000" pitchFamily="2" charset="-34"/>
              </a:rPr>
              <a:t>การเบิกจ่ายชดเชย</a:t>
            </a:r>
            <a:br>
              <a:rPr lang="en-US" sz="4000" b="0" spc="0" dirty="0">
                <a:solidFill>
                  <a:srgbClr val="00CCFF"/>
                </a:solidFill>
                <a:latin typeface="Kanit SemiBold" panose="00000700000000000000" pitchFamily="2" charset="-34"/>
                <a:cs typeface="Kanit SemiBold" panose="00000700000000000000" pitchFamily="2" charset="-34"/>
              </a:rPr>
            </a:br>
            <a:r>
              <a:rPr lang="th-TH" sz="4000" b="0" spc="0" dirty="0">
                <a:solidFill>
                  <a:schemeClr val="accent2">
                    <a:lumMod val="60000"/>
                    <a:lumOff val="40000"/>
                  </a:schemeClr>
                </a:solidFill>
                <a:latin typeface="Kanit SemiBold" panose="00000700000000000000" pitchFamily="2" charset="-34"/>
                <a:cs typeface="Kanit SemiBold" panose="00000700000000000000" pitchFamily="2" charset="-34"/>
              </a:rPr>
              <a:t>ค่าบริการทันตกรรมส่งเสริมป้องกัน  </a:t>
            </a:r>
            <a:br>
              <a:rPr lang="th-TH" sz="4000" b="0" spc="0" dirty="0">
                <a:solidFill>
                  <a:srgbClr val="00CCFF"/>
                </a:solidFill>
                <a:latin typeface="Kanit SemiBold" panose="00000700000000000000" pitchFamily="2" charset="-34"/>
                <a:cs typeface="Kanit SemiBold" panose="00000700000000000000" pitchFamily="2" charset="-34"/>
              </a:rPr>
            </a:br>
            <a:r>
              <a:rPr lang="th-TH" sz="4000" b="0" spc="0" dirty="0">
                <a:solidFill>
                  <a:srgbClr val="00CCFF"/>
                </a:solidFill>
                <a:latin typeface="Kanit SemiBold" panose="00000700000000000000" pitchFamily="2" charset="-34"/>
                <a:cs typeface="Kanit SemiBold" panose="00000700000000000000" pitchFamily="2" charset="-34"/>
              </a:rPr>
              <a:t>ในระบบหลักประกันสุขภาพแห่งชาติ</a:t>
            </a:r>
            <a:br>
              <a:rPr lang="en-US" sz="4000" b="0" spc="0" dirty="0">
                <a:solidFill>
                  <a:srgbClr val="00CCFF"/>
                </a:solidFill>
                <a:latin typeface="Kanit SemiBold" panose="00000700000000000000" pitchFamily="2" charset="-34"/>
                <a:cs typeface="Kanit SemiBold" panose="00000700000000000000" pitchFamily="2" charset="-34"/>
              </a:rPr>
            </a:br>
            <a:r>
              <a:rPr lang="th-TH" sz="4000" b="0" spc="0" dirty="0">
                <a:solidFill>
                  <a:schemeClr val="accent2">
                    <a:lumMod val="60000"/>
                    <a:lumOff val="40000"/>
                  </a:schemeClr>
                </a:solidFill>
                <a:latin typeface="Kanit SemiBold" panose="00000700000000000000" pitchFamily="2" charset="-34"/>
                <a:cs typeface="Kanit SemiBold" panose="00000700000000000000" pitchFamily="2" charset="-34"/>
              </a:rPr>
              <a:t>ปีงบประมาณ 2563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8203D2-46E0-49FD-8B7B-471D544D750E}"/>
              </a:ext>
            </a:extLst>
          </p:cNvPr>
          <p:cNvSpPr txBox="1">
            <a:spLocks/>
          </p:cNvSpPr>
          <p:nvPr/>
        </p:nvSpPr>
        <p:spPr>
          <a:xfrm>
            <a:off x="504336" y="7683125"/>
            <a:ext cx="3180522" cy="22664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วันพฤหัสบดี ที่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28 </a:t>
            </a: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พฤศจิกาย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2562</a:t>
            </a: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 เวลา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09.00</a:t>
            </a: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 –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13.00</a:t>
            </a: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 น. 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</a:b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ณ ห้องประชุม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 203 </a:t>
            </a: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สำนักงานหลักประกันสุขภาพแห่งชาติ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 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</a:b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เขตหลักสี่ กรุงเทพมหานคร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ea typeface="Tahoma" panose="020B060403050404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374FD67-DCB8-4003-890E-0B825325A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14" y="231517"/>
            <a:ext cx="3908746" cy="152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DC7783-F091-42C3-9B8D-801923CB7132}"/>
              </a:ext>
            </a:extLst>
          </p:cNvPr>
          <p:cNvSpPr/>
          <p:nvPr/>
        </p:nvSpPr>
        <p:spPr>
          <a:xfrm>
            <a:off x="0" y="-5671"/>
            <a:ext cx="12192000" cy="85408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แนวทางการแก้ไขการติด 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C</a:t>
            </a: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/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Deny </a:t>
            </a: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ที่พบบ่อยในระบบ 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e-Claim</a:t>
            </a:r>
            <a:endParaRPr lang="th-TH" sz="3600" b="1" dirty="0">
              <a:latin typeface="Kanit SemiBold" panose="00000700000000000000" pitchFamily="2" charset="-34"/>
              <a:ea typeface="Tahoma" panose="020B0604030504040204" pitchFamily="34" charset="0"/>
              <a:cs typeface="Kanit SemiBold" panose="00000700000000000000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25A6FE-9C20-4765-985D-62D17E550A8A}"/>
              </a:ext>
            </a:extLst>
          </p:cNvPr>
          <p:cNvSpPr/>
          <p:nvPr/>
        </p:nvSpPr>
        <p:spPr>
          <a:xfrm>
            <a:off x="600828" y="876984"/>
            <a:ext cx="109903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กรณีทันตกรรมใน </a:t>
            </a:r>
            <a:r>
              <a:rPr lang="th-TH" sz="2400" b="1" dirty="0">
                <a:solidFill>
                  <a:srgbClr val="FF0000"/>
                </a:solidFill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หญิงตั้งครรภ์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01248B-5669-4513-8C89-FA172A536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54347"/>
              </p:ext>
            </p:extLst>
          </p:nvPr>
        </p:nvGraphicFramePr>
        <p:xfrm>
          <a:off x="945160" y="1673485"/>
          <a:ext cx="10571789" cy="417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9994">
                  <a:extLst>
                    <a:ext uri="{9D8B030D-6E8A-4147-A177-3AD203B41FA5}">
                      <a16:colId xmlns:a16="http://schemas.microsoft.com/office/drawing/2014/main" val="3420223190"/>
                    </a:ext>
                  </a:extLst>
                </a:gridCol>
                <a:gridCol w="9741795">
                  <a:extLst>
                    <a:ext uri="{9D8B030D-6E8A-4147-A177-3AD203B41FA5}">
                      <a16:colId xmlns:a16="http://schemas.microsoft.com/office/drawing/2014/main" val="3676359771"/>
                    </a:ext>
                  </a:extLst>
                </a:gridCol>
              </a:tblGrid>
              <a:tr h="417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636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บันทึกเบิกกรณีในการขัดและทำความสะอาดฟันไม่พบหัตถการที่กำหนด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8375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28471D-B5AD-45C2-9426-041937978D8A}"/>
              </a:ext>
            </a:extLst>
          </p:cNvPr>
          <p:cNvGraphicFramePr>
            <a:graphicFrameLocks noGrp="1"/>
          </p:cNvGraphicFramePr>
          <p:nvPr/>
        </p:nvGraphicFramePr>
        <p:xfrm>
          <a:off x="1288607" y="3838822"/>
          <a:ext cx="9614781" cy="938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4781">
                  <a:extLst>
                    <a:ext uri="{9D8B030D-6E8A-4147-A177-3AD203B41FA5}">
                      <a16:colId xmlns:a16="http://schemas.microsoft.com/office/drawing/2014/main" val="2060001891"/>
                    </a:ext>
                  </a:extLst>
                </a:gridCol>
              </a:tblGrid>
              <a:tr h="9388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2387010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, </a:t>
                      </a: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2277310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, </a:t>
                      </a: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2277320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, </a:t>
                      </a: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2287310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, </a:t>
                      </a: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2287320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400" kern="1200" dirty="0">
                          <a:solidFill>
                            <a:srgbClr val="FF0000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(มีรหัสใดรหัสหนึ่ง หรือหลายรหัสก็ได้)</a:t>
                      </a:r>
                      <a:endParaRPr lang="en-US" sz="2400" kern="1200" dirty="0">
                        <a:solidFill>
                          <a:srgbClr val="FF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435931"/>
                  </a:ext>
                </a:extLst>
              </a:tr>
            </a:tbl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7A9786F0-723D-4A48-957D-8820C9F58F12}"/>
              </a:ext>
            </a:extLst>
          </p:cNvPr>
          <p:cNvSpPr/>
          <p:nvPr/>
        </p:nvSpPr>
        <p:spPr>
          <a:xfrm>
            <a:off x="4220308" y="2425085"/>
            <a:ext cx="3502855" cy="10972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ตรวจสอบการบันทึกรหัสหัตถการ</a:t>
            </a:r>
            <a:endParaRPr lang="en-US" b="1" dirty="0">
              <a:solidFill>
                <a:schemeClr val="tx1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33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DC7783-F091-42C3-9B8D-801923CB7132}"/>
              </a:ext>
            </a:extLst>
          </p:cNvPr>
          <p:cNvSpPr/>
          <p:nvPr/>
        </p:nvSpPr>
        <p:spPr>
          <a:xfrm>
            <a:off x="0" y="-5671"/>
            <a:ext cx="12192000" cy="85408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แนวทางการแก้ไขการติด 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C</a:t>
            </a: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/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Deny </a:t>
            </a: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ที่พบบ่อยในระบบ 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e-Claim</a:t>
            </a:r>
            <a:endParaRPr lang="th-TH" sz="3600" b="1" dirty="0">
              <a:latin typeface="Kanit SemiBold" panose="00000700000000000000" pitchFamily="2" charset="-34"/>
              <a:ea typeface="Tahoma" panose="020B0604030504040204" pitchFamily="34" charset="0"/>
              <a:cs typeface="Kanit SemiBold" panose="00000700000000000000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25A6FE-9C20-4765-985D-62D17E550A8A}"/>
              </a:ext>
            </a:extLst>
          </p:cNvPr>
          <p:cNvSpPr/>
          <p:nvPr/>
        </p:nvSpPr>
        <p:spPr>
          <a:xfrm>
            <a:off x="600828" y="876984"/>
            <a:ext cx="109903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กรณีทันตกรรมในเด็ก </a:t>
            </a:r>
            <a:r>
              <a:rPr lang="th-TH" sz="2400" b="1" dirty="0">
                <a:solidFill>
                  <a:srgbClr val="FF0000"/>
                </a:solidFill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เคลือบฟลูออไรด์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01248B-5669-4513-8C89-FA172A536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08594"/>
              </p:ext>
            </p:extLst>
          </p:nvPr>
        </p:nvGraphicFramePr>
        <p:xfrm>
          <a:off x="526610" y="1673485"/>
          <a:ext cx="11233390" cy="417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1937">
                  <a:extLst>
                    <a:ext uri="{9D8B030D-6E8A-4147-A177-3AD203B41FA5}">
                      <a16:colId xmlns:a16="http://schemas.microsoft.com/office/drawing/2014/main" val="3420223190"/>
                    </a:ext>
                  </a:extLst>
                </a:gridCol>
                <a:gridCol w="10351453">
                  <a:extLst>
                    <a:ext uri="{9D8B030D-6E8A-4147-A177-3AD203B41FA5}">
                      <a16:colId xmlns:a16="http://schemas.microsoft.com/office/drawing/2014/main" val="3676359771"/>
                    </a:ext>
                  </a:extLst>
                </a:gridCol>
              </a:tblGrid>
              <a:tr h="417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647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อายุไม่ตรงตามเงื่อนไขที่กำหนด กรณีเบิกบริการเคลือบฟลูออไรด์เฉพาะที่ สำหรับเด็ก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8375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28471D-B5AD-45C2-9426-041937978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14221"/>
              </p:ext>
            </p:extLst>
          </p:nvPr>
        </p:nvGraphicFramePr>
        <p:xfrm>
          <a:off x="2504049" y="4313790"/>
          <a:ext cx="6935372" cy="938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5372">
                  <a:extLst>
                    <a:ext uri="{9D8B030D-6E8A-4147-A177-3AD203B41FA5}">
                      <a16:colId xmlns:a16="http://schemas.microsoft.com/office/drawing/2014/main" val="2060001891"/>
                    </a:ext>
                  </a:extLst>
                </a:gridCol>
              </a:tblGrid>
              <a:tr h="9388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อายุระหว่าง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4 – 12 </a:t>
                      </a: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ปี (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12 </a:t>
                      </a: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ปี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11 </a:t>
                      </a: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เดือน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29 </a:t>
                      </a: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วัน) </a:t>
                      </a:r>
                      <a:b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</a:b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ณ วันรับบริการ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435931"/>
                  </a:ext>
                </a:extLst>
              </a:tr>
            </a:tbl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7A9786F0-723D-4A48-957D-8820C9F58F12}"/>
              </a:ext>
            </a:extLst>
          </p:cNvPr>
          <p:cNvSpPr/>
          <p:nvPr/>
        </p:nvSpPr>
        <p:spPr>
          <a:xfrm>
            <a:off x="4220307" y="2653877"/>
            <a:ext cx="3502855" cy="10972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ตรวจสอบการบันทึก</a:t>
            </a:r>
            <a:br>
              <a:rPr lang="th-TH" b="1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</a:br>
            <a:r>
              <a:rPr lang="th-TH" b="1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วัน เดือน ปี เกิด</a:t>
            </a:r>
            <a:endParaRPr lang="en-US" b="1" dirty="0">
              <a:solidFill>
                <a:schemeClr val="tx1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78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DC7783-F091-42C3-9B8D-801923CB7132}"/>
              </a:ext>
            </a:extLst>
          </p:cNvPr>
          <p:cNvSpPr/>
          <p:nvPr/>
        </p:nvSpPr>
        <p:spPr>
          <a:xfrm>
            <a:off x="0" y="-5671"/>
            <a:ext cx="12192000" cy="85408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แนวทางการแก้ไขการติด 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C</a:t>
            </a: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/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Deny </a:t>
            </a: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ที่พบบ่อยในระบบ 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e-Claim</a:t>
            </a:r>
            <a:endParaRPr lang="th-TH" sz="3600" b="1" dirty="0">
              <a:latin typeface="Kanit SemiBold" panose="00000700000000000000" pitchFamily="2" charset="-34"/>
              <a:ea typeface="Tahoma" panose="020B0604030504040204" pitchFamily="34" charset="0"/>
              <a:cs typeface="Kanit SemiBold" panose="00000700000000000000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25A6FE-9C20-4765-985D-62D17E550A8A}"/>
              </a:ext>
            </a:extLst>
          </p:cNvPr>
          <p:cNvSpPr/>
          <p:nvPr/>
        </p:nvSpPr>
        <p:spPr>
          <a:xfrm>
            <a:off x="600828" y="876984"/>
            <a:ext cx="109903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กรณีทันตกรรมในเด็ก </a:t>
            </a:r>
            <a:r>
              <a:rPr lang="th-TH" sz="2400" b="1" dirty="0">
                <a:solidFill>
                  <a:srgbClr val="FF0000"/>
                </a:solidFill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เคลือบฟลูออไรด์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01248B-5669-4513-8C89-FA172A536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332992"/>
              </p:ext>
            </p:extLst>
          </p:nvPr>
        </p:nvGraphicFramePr>
        <p:xfrm>
          <a:off x="526610" y="1673485"/>
          <a:ext cx="11233390" cy="417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1937">
                  <a:extLst>
                    <a:ext uri="{9D8B030D-6E8A-4147-A177-3AD203B41FA5}">
                      <a16:colId xmlns:a16="http://schemas.microsoft.com/office/drawing/2014/main" val="3420223190"/>
                    </a:ext>
                  </a:extLst>
                </a:gridCol>
                <a:gridCol w="10351453">
                  <a:extLst>
                    <a:ext uri="{9D8B030D-6E8A-4147-A177-3AD203B41FA5}">
                      <a16:colId xmlns:a16="http://schemas.microsoft.com/office/drawing/2014/main" val="3676359771"/>
                    </a:ext>
                  </a:extLst>
                </a:gridCol>
              </a:tblGrid>
              <a:tr h="417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666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บันทึกเบิกกรณีเคลือบฟลูออไรด์เฉพาะที่ ไม่ได้ระบุรหัสหัตถการตามที่กำหนด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83753"/>
                  </a:ext>
                </a:extLst>
              </a:tr>
            </a:tbl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7A9786F0-723D-4A48-957D-8820C9F58F12}"/>
              </a:ext>
            </a:extLst>
          </p:cNvPr>
          <p:cNvSpPr/>
          <p:nvPr/>
        </p:nvSpPr>
        <p:spPr>
          <a:xfrm>
            <a:off x="4220305" y="2512600"/>
            <a:ext cx="3502855" cy="10972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ตรวจสอบการบันทึก</a:t>
            </a:r>
            <a:br>
              <a:rPr lang="th-TH" b="1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</a:br>
            <a:r>
              <a:rPr lang="th-TH" b="1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รหัสหัตถการ</a:t>
            </a:r>
            <a:endParaRPr lang="en-US" b="1" dirty="0">
              <a:solidFill>
                <a:schemeClr val="tx1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53AFC10-2624-42EB-9B82-CAD3E4DAD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403323"/>
              </p:ext>
            </p:extLst>
          </p:nvPr>
        </p:nvGraphicFramePr>
        <p:xfrm>
          <a:off x="3945985" y="3885680"/>
          <a:ext cx="4051496" cy="938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496">
                  <a:extLst>
                    <a:ext uri="{9D8B030D-6E8A-4147-A177-3AD203B41FA5}">
                      <a16:colId xmlns:a16="http://schemas.microsoft.com/office/drawing/2014/main" val="2060001891"/>
                    </a:ext>
                  </a:extLst>
                </a:gridCol>
              </a:tblGrid>
              <a:tr h="9388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2377020 , 2377021 </a:t>
                      </a:r>
                      <a:endParaRPr lang="en-US" sz="2400" kern="1200" dirty="0">
                        <a:solidFill>
                          <a:srgbClr val="FF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435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7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DC7783-F091-42C3-9B8D-801923CB7132}"/>
              </a:ext>
            </a:extLst>
          </p:cNvPr>
          <p:cNvSpPr/>
          <p:nvPr/>
        </p:nvSpPr>
        <p:spPr>
          <a:xfrm>
            <a:off x="0" y="-5671"/>
            <a:ext cx="12192000" cy="85408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แนวทางการแก้ไขการติด 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C</a:t>
            </a: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/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Deny </a:t>
            </a: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ที่พบบ่อยในระบบ 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e-Claim</a:t>
            </a:r>
            <a:endParaRPr lang="th-TH" sz="3600" b="1" dirty="0">
              <a:latin typeface="Kanit SemiBold" panose="00000700000000000000" pitchFamily="2" charset="-34"/>
              <a:ea typeface="Tahoma" panose="020B0604030504040204" pitchFamily="34" charset="0"/>
              <a:cs typeface="Kanit SemiBold" panose="00000700000000000000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25A6FE-9C20-4765-985D-62D17E550A8A}"/>
              </a:ext>
            </a:extLst>
          </p:cNvPr>
          <p:cNvSpPr/>
          <p:nvPr/>
        </p:nvSpPr>
        <p:spPr>
          <a:xfrm>
            <a:off x="600828" y="876984"/>
            <a:ext cx="109903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กรณีทันตกรรมในเด็ก </a:t>
            </a:r>
            <a:r>
              <a:rPr lang="th-TH" sz="2400" b="1" dirty="0">
                <a:solidFill>
                  <a:srgbClr val="FF0000"/>
                </a:solidFill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เคลือบหลุมร่องฟัน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01248B-5669-4513-8C89-FA172A536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579960"/>
              </p:ext>
            </p:extLst>
          </p:nvPr>
        </p:nvGraphicFramePr>
        <p:xfrm>
          <a:off x="0" y="1647753"/>
          <a:ext cx="12192000" cy="417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98">
                  <a:extLst>
                    <a:ext uri="{9D8B030D-6E8A-4147-A177-3AD203B41FA5}">
                      <a16:colId xmlns:a16="http://schemas.microsoft.com/office/drawing/2014/main" val="3420223190"/>
                    </a:ext>
                  </a:extLst>
                </a:gridCol>
                <a:gridCol w="11234802">
                  <a:extLst>
                    <a:ext uri="{9D8B030D-6E8A-4147-A177-3AD203B41FA5}">
                      <a16:colId xmlns:a16="http://schemas.microsoft.com/office/drawing/2014/main" val="3676359771"/>
                    </a:ext>
                  </a:extLst>
                </a:gridCol>
              </a:tblGrid>
              <a:tr h="417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648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บันทึกเบิกกรณีเคลือบหลุมร่องฟัน (ฟันถาวร) ไม่ได้ระบุรหัสหัตถการหรือระบุซี่ฟันตามที่กำหนด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83753"/>
                  </a:ext>
                </a:extLst>
              </a:tr>
            </a:tbl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7A9786F0-723D-4A48-957D-8820C9F58F12}"/>
              </a:ext>
            </a:extLst>
          </p:cNvPr>
          <p:cNvSpPr/>
          <p:nvPr/>
        </p:nvSpPr>
        <p:spPr>
          <a:xfrm>
            <a:off x="4220307" y="2653877"/>
            <a:ext cx="3502855" cy="10972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ตรวจสอบการบันทึก</a:t>
            </a:r>
            <a:br>
              <a:rPr lang="th-TH" b="1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</a:br>
            <a:r>
              <a:rPr lang="th-TH" b="1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รหัสหัตการ/ซี่ฟัน</a:t>
            </a:r>
            <a:endParaRPr lang="en-US" b="1" dirty="0">
              <a:solidFill>
                <a:schemeClr val="tx1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CD9230E-C00A-436D-93C6-B3B822408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49152"/>
              </p:ext>
            </p:extLst>
          </p:nvPr>
        </p:nvGraphicFramePr>
        <p:xfrm>
          <a:off x="974626" y="4418118"/>
          <a:ext cx="4051496" cy="938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1496">
                  <a:extLst>
                    <a:ext uri="{9D8B030D-6E8A-4147-A177-3AD203B41FA5}">
                      <a16:colId xmlns:a16="http://schemas.microsoft.com/office/drawing/2014/main" val="2060001891"/>
                    </a:ext>
                  </a:extLst>
                </a:gridCol>
              </a:tblGrid>
              <a:tr h="9388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รหัสหัตถการ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: </a:t>
                      </a: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2387030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43593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DC27E93-D6B7-4BE4-A6E0-BF71E89DF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270" y="3828102"/>
            <a:ext cx="3750652" cy="26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4E2A00FA-CBD9-4F3D-B27C-9CAF9DEAAF9A}"/>
              </a:ext>
            </a:extLst>
          </p:cNvPr>
          <p:cNvSpPr/>
          <p:nvPr/>
        </p:nvSpPr>
        <p:spPr>
          <a:xfrm>
            <a:off x="5406682" y="4418118"/>
            <a:ext cx="1209821" cy="1209821"/>
          </a:xfrm>
          <a:prstGeom prst="plus">
            <a:avLst>
              <a:gd name="adj" fmla="val 4011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DC7783-F091-42C3-9B8D-801923CB7132}"/>
              </a:ext>
            </a:extLst>
          </p:cNvPr>
          <p:cNvSpPr/>
          <p:nvPr/>
        </p:nvSpPr>
        <p:spPr>
          <a:xfrm>
            <a:off x="0" y="-5671"/>
            <a:ext cx="12192000" cy="85408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แนวทางการแก้ไขการติด 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C</a:t>
            </a: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/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Deny </a:t>
            </a: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ที่พบบ่อยในระบบ 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e-Claim</a:t>
            </a:r>
            <a:endParaRPr lang="th-TH" sz="3600" b="1" dirty="0">
              <a:latin typeface="Kanit SemiBold" panose="00000700000000000000" pitchFamily="2" charset="-34"/>
              <a:ea typeface="Tahoma" panose="020B0604030504040204" pitchFamily="34" charset="0"/>
              <a:cs typeface="Kanit SemiBold" panose="00000700000000000000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25A6FE-9C20-4765-985D-62D17E550A8A}"/>
              </a:ext>
            </a:extLst>
          </p:cNvPr>
          <p:cNvSpPr/>
          <p:nvPr/>
        </p:nvSpPr>
        <p:spPr>
          <a:xfrm>
            <a:off x="600828" y="876984"/>
            <a:ext cx="109903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กรณีทันตกรรมในเด็ก </a:t>
            </a:r>
            <a:r>
              <a:rPr lang="th-TH" sz="2400" b="1" dirty="0">
                <a:solidFill>
                  <a:srgbClr val="FF0000"/>
                </a:solidFill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เคลือบหลุมร่องฟัน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01248B-5669-4513-8C89-FA172A536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038791"/>
              </p:ext>
            </p:extLst>
          </p:nvPr>
        </p:nvGraphicFramePr>
        <p:xfrm>
          <a:off x="1062817" y="1673485"/>
          <a:ext cx="10066362" cy="417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313">
                  <a:extLst>
                    <a:ext uri="{9D8B030D-6E8A-4147-A177-3AD203B41FA5}">
                      <a16:colId xmlns:a16="http://schemas.microsoft.com/office/drawing/2014/main" val="3420223190"/>
                    </a:ext>
                  </a:extLst>
                </a:gridCol>
                <a:gridCol w="9276049">
                  <a:extLst>
                    <a:ext uri="{9D8B030D-6E8A-4147-A177-3AD203B41FA5}">
                      <a16:colId xmlns:a16="http://schemas.microsoft.com/office/drawing/2014/main" val="3676359771"/>
                    </a:ext>
                  </a:extLst>
                </a:gridCol>
              </a:tblGrid>
              <a:tr h="417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647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อายุไม่ตรงตามเงื่อนไขการเบิกบริการเคลือบหลุมร่องฟัน (ฟันถาวร)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8375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705C443-9DC4-4FAF-A2EF-7A16B22B7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231058"/>
              </p:ext>
            </p:extLst>
          </p:nvPr>
        </p:nvGraphicFramePr>
        <p:xfrm>
          <a:off x="2504049" y="4313790"/>
          <a:ext cx="6935372" cy="938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5372">
                  <a:extLst>
                    <a:ext uri="{9D8B030D-6E8A-4147-A177-3AD203B41FA5}">
                      <a16:colId xmlns:a16="http://schemas.microsoft.com/office/drawing/2014/main" val="2060001891"/>
                    </a:ext>
                  </a:extLst>
                </a:gridCol>
              </a:tblGrid>
              <a:tr h="9388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อายุระหว่าง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6 – 12 </a:t>
                      </a: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ปี (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12 </a:t>
                      </a: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ปี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11 </a:t>
                      </a: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เดือน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29 </a:t>
                      </a: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วัน) </a:t>
                      </a:r>
                      <a:b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</a:b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ณ วันรับบริการ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435931"/>
                  </a:ext>
                </a:extLst>
              </a:tr>
            </a:tbl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C07C5653-9B40-4FF5-A60D-92C48341A53E}"/>
              </a:ext>
            </a:extLst>
          </p:cNvPr>
          <p:cNvSpPr/>
          <p:nvPr/>
        </p:nvSpPr>
        <p:spPr>
          <a:xfrm>
            <a:off x="4220307" y="2653877"/>
            <a:ext cx="3502855" cy="10972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ตรวจสอบการบันทึก</a:t>
            </a:r>
            <a:br>
              <a:rPr lang="th-TH" b="1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</a:br>
            <a:r>
              <a:rPr lang="th-TH" b="1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วัน เดือน ปี เกิด</a:t>
            </a:r>
            <a:endParaRPr lang="en-US" b="1" dirty="0">
              <a:solidFill>
                <a:schemeClr val="tx1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61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DC7783-F091-42C3-9B8D-801923CB7132}"/>
              </a:ext>
            </a:extLst>
          </p:cNvPr>
          <p:cNvSpPr/>
          <p:nvPr/>
        </p:nvSpPr>
        <p:spPr>
          <a:xfrm>
            <a:off x="0" y="-5671"/>
            <a:ext cx="12192000" cy="85408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แนวทางการแก้ไขการติด 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C</a:t>
            </a: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/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Deny </a:t>
            </a: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ที่พบบ่อยในระบบ 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e-Claim</a:t>
            </a:r>
            <a:endParaRPr lang="th-TH" sz="3600" b="1" dirty="0">
              <a:latin typeface="Kanit SemiBold" panose="00000700000000000000" pitchFamily="2" charset="-34"/>
              <a:ea typeface="Tahoma" panose="020B0604030504040204" pitchFamily="34" charset="0"/>
              <a:cs typeface="Kanit SemiBold" panose="00000700000000000000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25A6FE-9C20-4765-985D-62D17E550A8A}"/>
              </a:ext>
            </a:extLst>
          </p:cNvPr>
          <p:cNvSpPr/>
          <p:nvPr/>
        </p:nvSpPr>
        <p:spPr>
          <a:xfrm>
            <a:off x="600828" y="876984"/>
            <a:ext cx="109903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กรณีทันตกรรมในเด็ก </a:t>
            </a:r>
            <a:r>
              <a:rPr lang="th-TH" sz="2400" b="1" dirty="0">
                <a:solidFill>
                  <a:srgbClr val="FF0000"/>
                </a:solidFill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เคลือบฟลูออไรด์ และ เคลือบหลุมร่องฟัน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01248B-5669-4513-8C89-FA172A536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347329"/>
              </p:ext>
            </p:extLst>
          </p:nvPr>
        </p:nvGraphicFramePr>
        <p:xfrm>
          <a:off x="938553" y="1605337"/>
          <a:ext cx="10066362" cy="74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313">
                  <a:extLst>
                    <a:ext uri="{9D8B030D-6E8A-4147-A177-3AD203B41FA5}">
                      <a16:colId xmlns:a16="http://schemas.microsoft.com/office/drawing/2014/main" val="3420223190"/>
                    </a:ext>
                  </a:extLst>
                </a:gridCol>
                <a:gridCol w="9276049">
                  <a:extLst>
                    <a:ext uri="{9D8B030D-6E8A-4147-A177-3AD203B41FA5}">
                      <a16:colId xmlns:a16="http://schemas.microsoft.com/office/drawing/2014/main" val="3676359771"/>
                    </a:ext>
                  </a:extLst>
                </a:gridCol>
              </a:tblGrid>
              <a:tr h="417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645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หน่วยบริการบันทึกเบิกผ่านโปรแกรมไม่เป็นไปตามที่กำหนด </a:t>
                      </a:r>
                      <a:br>
                        <a:rPr lang="en-US" sz="24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</a:br>
                      <a:r>
                        <a:rPr lang="th-TH" sz="24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กรณีบริการทันตกรรมป้องกันในเด็กวัยเรียน อายุ 4 - 12 ปี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83753"/>
                  </a:ext>
                </a:extLst>
              </a:tr>
            </a:tbl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C07C5653-9B40-4FF5-A60D-92C48341A53E}"/>
              </a:ext>
            </a:extLst>
          </p:cNvPr>
          <p:cNvSpPr/>
          <p:nvPr/>
        </p:nvSpPr>
        <p:spPr>
          <a:xfrm>
            <a:off x="4220306" y="2892009"/>
            <a:ext cx="3502855" cy="10972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ตรวจสอบการใช้โปรกแกรมใน</a:t>
            </a:r>
            <a:br>
              <a:rPr lang="th-TH" b="1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</a:br>
            <a:r>
              <a:rPr lang="th-TH" b="1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การบันทึก</a:t>
            </a:r>
            <a:endParaRPr lang="en-US" b="1" dirty="0">
              <a:solidFill>
                <a:schemeClr val="tx1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C738AD-33C8-488B-801F-FAF86CFC87D5}"/>
              </a:ext>
            </a:extLst>
          </p:cNvPr>
          <p:cNvSpPr txBox="1"/>
          <p:nvPr/>
        </p:nvSpPr>
        <p:spPr>
          <a:xfrm>
            <a:off x="2293055" y="4534916"/>
            <a:ext cx="760588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หน่วยบริการทุกแห่งยกเว้นหน่วยบริการในกทม.ส่งผ่านโปรแกรม </a:t>
            </a:r>
            <a:r>
              <a:rPr lang="en-US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e</a:t>
            </a:r>
            <a:r>
              <a:rPr lang="en-US" sz="18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-Claim</a:t>
            </a:r>
            <a:endParaRPr lang="th-TH" sz="1800" b="1" dirty="0">
              <a:latin typeface="Kanit Light" panose="00000400000000000000" pitchFamily="2" charset="-34"/>
              <a:ea typeface="Tahoma" panose="020B0604030504040204" pitchFamily="34" charset="0"/>
              <a:cs typeface="Kanit Light" panose="00000400000000000000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C7A139-EAA3-48ED-B9B6-386F5E78B183}"/>
              </a:ext>
            </a:extLst>
          </p:cNvPr>
          <p:cNvSpPr/>
          <p:nvPr/>
        </p:nvSpPr>
        <p:spPr>
          <a:xfrm>
            <a:off x="2293055" y="4913031"/>
            <a:ext cx="760588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-</a:t>
            </a:r>
            <a:r>
              <a:rPr lang="th-TH" sz="1800" b="1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กรณี รพสต. </a:t>
            </a:r>
            <a:r>
              <a:rPr lang="th-TH" sz="18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ส่งข้อมูลการให้บริการผ่าน</a:t>
            </a:r>
            <a:r>
              <a:rPr lang="en-US" sz="1800" b="1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</a:t>
            </a:r>
            <a:r>
              <a:rPr lang="th-TH" sz="1800" b="1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โปรแกรม </a:t>
            </a:r>
            <a:r>
              <a:rPr lang="en-US" sz="1800" b="1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43 </a:t>
            </a:r>
            <a:r>
              <a:rPr lang="th-TH" sz="1800" b="1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แฟ้ม</a:t>
            </a:r>
          </a:p>
        </p:txBody>
      </p:sp>
    </p:spTree>
    <p:extLst>
      <p:ext uri="{BB962C8B-B14F-4D97-AF65-F5344CB8AC3E}">
        <p14:creationId xmlns:p14="http://schemas.microsoft.com/office/powerpoint/2010/main" val="14396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EDCDA-AAE8-47E7-BB40-241F58A1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04086E-FE4A-466C-A7C3-F690D5ACE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778" y="125559"/>
            <a:ext cx="5477514" cy="6346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9749E-7393-44DD-9F5C-D4877E8665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72" t="32660" b="33578"/>
          <a:stretch/>
        </p:blipFill>
        <p:spPr>
          <a:xfrm>
            <a:off x="5256253" y="170714"/>
            <a:ext cx="6682179" cy="2253704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67803813-13DE-4A58-BDDA-7341932EB895}"/>
              </a:ext>
            </a:extLst>
          </p:cNvPr>
          <p:cNvSpPr/>
          <p:nvPr/>
        </p:nvSpPr>
        <p:spPr>
          <a:xfrm>
            <a:off x="3280094" y="2768366"/>
            <a:ext cx="234893" cy="31039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51924976-EE52-4B34-B66B-DF46DF415E84}"/>
              </a:ext>
            </a:extLst>
          </p:cNvPr>
          <p:cNvSpPr/>
          <p:nvPr/>
        </p:nvSpPr>
        <p:spPr>
          <a:xfrm>
            <a:off x="2468397" y="3944223"/>
            <a:ext cx="234893" cy="31039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96978-12AD-4651-A960-4DC69C965BDE}"/>
              </a:ext>
            </a:extLst>
          </p:cNvPr>
          <p:cNvSpPr txBox="1"/>
          <p:nvPr/>
        </p:nvSpPr>
        <p:spPr>
          <a:xfrm>
            <a:off x="6398003" y="3289043"/>
            <a:ext cx="4521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/>
              <a:t>หญิงตั้งครรภ์ </a:t>
            </a:r>
          </a:p>
          <a:p>
            <a:r>
              <a:rPr lang="th-TH" sz="4400" b="1" dirty="0"/>
              <a:t>วัยเรียน อายุ  4-12  ปี</a:t>
            </a:r>
          </a:p>
        </p:txBody>
      </p:sp>
    </p:spTree>
    <p:extLst>
      <p:ext uri="{BB962C8B-B14F-4D97-AF65-F5344CB8AC3E}">
        <p14:creationId xmlns:p14="http://schemas.microsoft.com/office/powerpoint/2010/main" val="2521835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72167-8D64-4DA3-B77B-8878B67D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7977"/>
            <a:ext cx="10058400" cy="557032"/>
          </a:xfrm>
        </p:spPr>
        <p:txBody>
          <a:bodyPr>
            <a:normAutofit fontScale="90000"/>
          </a:bodyPr>
          <a:lstStyle/>
          <a:p>
            <a:br>
              <a:rPr lang="th-TH" dirty="0"/>
            </a:br>
            <a:br>
              <a:rPr lang="th-TH" dirty="0"/>
            </a:br>
            <a:br>
              <a:rPr lang="th-TH" dirty="0"/>
            </a:br>
            <a:br>
              <a:rPr lang="th-TH" b="1" dirty="0"/>
            </a:br>
            <a:r>
              <a:rPr lang="th-TH" sz="4000" b="1" dirty="0">
                <a:solidFill>
                  <a:schemeClr val="tx1"/>
                </a:solidFill>
              </a:rPr>
              <a:t>ประเมินความครอบคลุมในการเข้าถึงบริการสร้างเสริมสุขภาพและป้องกันโรคในช่องปาก</a:t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4C10C-75FD-486C-90D6-75DF536CA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451284" cy="3849624"/>
          </a:xfrm>
        </p:spPr>
        <p:txBody>
          <a:bodyPr>
            <a:normAutofit/>
          </a:bodyPr>
          <a:lstStyle/>
          <a:p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พื้นที่เป้าหมาย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12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เขตสุขภาพ</a:t>
            </a:r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1.น่าน 2.พิษณุโลก 3.นครสวรรค์ 4.</a:t>
            </a:r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อ่างทอง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5.นครปฐม 6.จันทบุรี   7.ร้อยเอ็ด 8.นครพนม 9.สุรินทร์           10.อุบลราชธานี 11.นครศรีธรรมราช 12.ตรัง </a:t>
            </a:r>
          </a:p>
          <a:p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หญิงตั้งครรภ์  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แบบสอบถาม  216  คน   ได้รับบริการช่วง  </a:t>
            </a:r>
            <a:r>
              <a:rPr lang="th-TH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ตค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2562    (เดือน  เมย. - </a:t>
            </a:r>
            <a:r>
              <a:rPr lang="th-TH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มิย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. 2563)</a:t>
            </a:r>
            <a:b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เด็กวัยเรียน     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ประเมินความรอบรู้ 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HL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ป.5 - ป. 6  จำนวน 4 </a:t>
            </a:r>
            <a:r>
              <a:rPr lang="th-TH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รร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.            (เดือน   </a:t>
            </a:r>
            <a:r>
              <a:rPr lang="th-TH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กพ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. 2563)</a:t>
            </a:r>
            <a:b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การยึดติดของ</a:t>
            </a:r>
            <a:r>
              <a:rPr lang="en-US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sealant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ในเด็กอายุ6–12 ปี                           (เดือน   </a:t>
            </a:r>
            <a:r>
              <a:rPr lang="th-TH" sz="28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มิย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. 2563)</a:t>
            </a:r>
            <a:b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7241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38079"/>
            <a:ext cx="10515600" cy="739056"/>
          </a:xfrm>
        </p:spPr>
        <p:txBody>
          <a:bodyPr>
            <a:normAutofit/>
          </a:bodyPr>
          <a:lstStyle/>
          <a:p>
            <a:r>
              <a:rPr lang="en-US" dirty="0"/>
              <a:t>Timeline  </a:t>
            </a:r>
            <a:r>
              <a:rPr lang="th-TH" dirty="0"/>
              <a:t>การประเมินกิจกรรมส่งเสริมสุขภาพช่องปาก </a:t>
            </a:r>
            <a:r>
              <a:rPr lang="en-US" dirty="0"/>
              <a:t>Fee Schedule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59E69E-6297-48EA-9959-D961B32B03F6}"/>
              </a:ext>
            </a:extLst>
          </p:cNvPr>
          <p:cNvCxnSpPr/>
          <p:nvPr/>
        </p:nvCxnSpPr>
        <p:spPr>
          <a:xfrm>
            <a:off x="480291" y="1574221"/>
            <a:ext cx="1123141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A9348E-760D-405B-B6D7-97BBF6312B30}"/>
              </a:ext>
            </a:extLst>
          </p:cNvPr>
          <p:cNvGrpSpPr/>
          <p:nvPr/>
        </p:nvGrpSpPr>
        <p:grpSpPr>
          <a:xfrm>
            <a:off x="480290" y="2068947"/>
            <a:ext cx="1939637" cy="4722470"/>
            <a:chOff x="480290" y="2068947"/>
            <a:chExt cx="1939637" cy="40746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BC21E8-DB10-46B9-A46B-F460CAACFABB}"/>
                </a:ext>
              </a:extLst>
            </p:cNvPr>
            <p:cNvGrpSpPr/>
            <p:nvPr/>
          </p:nvGrpSpPr>
          <p:grpSpPr>
            <a:xfrm>
              <a:off x="480291" y="2068947"/>
              <a:ext cx="1939636" cy="1293088"/>
              <a:chOff x="480291" y="2068947"/>
              <a:chExt cx="1939636" cy="129308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F6D9FB4-A954-4093-8D9D-4E0A478B23AE}"/>
                  </a:ext>
                </a:extLst>
              </p:cNvPr>
              <p:cNvSpPr/>
              <p:nvPr/>
            </p:nvSpPr>
            <p:spPr>
              <a:xfrm>
                <a:off x="480291" y="2355273"/>
                <a:ext cx="1939636" cy="100676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AB247DC4-851A-47F0-98E2-60F65F77017F}"/>
                  </a:ext>
                </a:extLst>
              </p:cNvPr>
              <p:cNvSpPr/>
              <p:nvPr/>
            </p:nvSpPr>
            <p:spPr>
              <a:xfrm>
                <a:off x="1182254" y="2068947"/>
                <a:ext cx="535709" cy="286326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B82A277-C7F2-47DE-B975-5CF4E1885E23}"/>
                </a:ext>
              </a:extLst>
            </p:cNvPr>
            <p:cNvSpPr/>
            <p:nvPr/>
          </p:nvSpPr>
          <p:spPr>
            <a:xfrm>
              <a:off x="480290" y="3362034"/>
              <a:ext cx="1939636" cy="26415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all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ชี้แจง</a:t>
              </a:r>
              <a:endParaRPr kumimoji="0" lang="en-US" sz="2400" b="1" i="0" u="none" strike="noStrike" kern="1200" cap="all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1">
                  <a:ln>
                    <a:noFill/>
                  </a:ln>
                  <a:solidFill>
                    <a:srgbClr val="4CC1E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FEE  schedule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1">
                  <a:ln>
                    <a:noFill/>
                  </a:ln>
                  <a:solidFill>
                    <a:srgbClr val="4CC1E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หญิงตั้งครรภ์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1">
                  <a:ln>
                    <a:noFill/>
                  </a:ln>
                  <a:solidFill>
                    <a:srgbClr val="4CC1E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วัยเรียน 4-12  ปี </a:t>
              </a:r>
              <a:r>
                <a:rPr kumimoji="0" lang="en-US" sz="1800" b="1" i="0" u="none" strike="noStrike" kern="1200" cap="none" spc="0" normalizeH="0" baseline="0" noProof="1">
                  <a:ln>
                    <a:noFill/>
                  </a:ln>
                  <a:solidFill>
                    <a:srgbClr val="4CC1E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D025EA4-67D4-4D07-BE6E-8A4D74A2469F}"/>
                </a:ext>
              </a:extLst>
            </p:cNvPr>
            <p:cNvSpPr/>
            <p:nvPr/>
          </p:nvSpPr>
          <p:spPr>
            <a:xfrm>
              <a:off x="480290" y="6003629"/>
              <a:ext cx="1939636" cy="1399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015FE8-924B-4FCB-88F5-3DAE5C272B05}"/>
              </a:ext>
            </a:extLst>
          </p:cNvPr>
          <p:cNvGrpSpPr/>
          <p:nvPr/>
        </p:nvGrpSpPr>
        <p:grpSpPr>
          <a:xfrm>
            <a:off x="2717563" y="2068946"/>
            <a:ext cx="2025310" cy="4789049"/>
            <a:chOff x="2803235" y="2068947"/>
            <a:chExt cx="1939638" cy="407467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A48AD2-6F6B-4124-BB4B-E9902D3D09B7}"/>
                </a:ext>
              </a:extLst>
            </p:cNvPr>
            <p:cNvGrpSpPr/>
            <p:nvPr/>
          </p:nvGrpSpPr>
          <p:grpSpPr>
            <a:xfrm>
              <a:off x="2803237" y="2068947"/>
              <a:ext cx="1939636" cy="1293088"/>
              <a:chOff x="2803237" y="2068947"/>
              <a:chExt cx="1939636" cy="1293088"/>
            </a:xfrm>
            <a:solidFill>
              <a:schemeClr val="accent2"/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96FFF01-307E-402D-9FFB-5EB1A062C2EF}"/>
                  </a:ext>
                </a:extLst>
              </p:cNvPr>
              <p:cNvSpPr/>
              <p:nvPr/>
            </p:nvSpPr>
            <p:spPr>
              <a:xfrm>
                <a:off x="2803237" y="2355273"/>
                <a:ext cx="1939636" cy="10067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69F9D96B-E833-4E2F-B080-2FA7FE00FEC7}"/>
                  </a:ext>
                </a:extLst>
              </p:cNvPr>
              <p:cNvSpPr/>
              <p:nvPr/>
            </p:nvSpPr>
            <p:spPr>
              <a:xfrm>
                <a:off x="3505200" y="2068947"/>
                <a:ext cx="535709" cy="286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10C7DD9-1823-440A-AEEA-3BC1BD9E2512}"/>
                </a:ext>
              </a:extLst>
            </p:cNvPr>
            <p:cNvSpPr/>
            <p:nvPr/>
          </p:nvSpPr>
          <p:spPr>
            <a:xfrm>
              <a:off x="2803236" y="3362034"/>
              <a:ext cx="1939636" cy="26415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all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ดำเนินกิจกรรม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000" b="1" cap="all" noProof="1">
                  <a:solidFill>
                    <a:prstClr val="black"/>
                  </a:solidFill>
                  <a:latin typeface="Calibri" panose="020F0502020204030204"/>
                </a:rPr>
                <a:t>ส่งเสริมสุขภาพช่องปาก  </a:t>
              </a:r>
              <a:r>
                <a:rPr lang="th-TH" sz="1800" b="1" cap="all" noProof="1">
                  <a:solidFill>
                    <a:prstClr val="black"/>
                  </a:solidFill>
                  <a:latin typeface="Calibri" panose="020F0502020204030204"/>
                </a:rPr>
                <a:t>1.ตรวจขัดฟันและทำความสะอาดช่องปาก              ในกลุ่มหญิงตั้งครรภ์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all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2.วัยเรียน 4-12 ปีเคลือบฟลูออไรด์ /เคลือบหลุมร่องฟัน</a:t>
              </a:r>
              <a:endParaRPr kumimoji="0" lang="en-US" sz="1800" b="1" i="0" u="none" strike="noStrike" kern="1200" cap="all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EC9A83F-0606-4F06-A9BE-F7B5B9AA02F9}"/>
                </a:ext>
              </a:extLst>
            </p:cNvPr>
            <p:cNvSpPr/>
            <p:nvPr/>
          </p:nvSpPr>
          <p:spPr>
            <a:xfrm>
              <a:off x="2803235" y="6003629"/>
              <a:ext cx="1939636" cy="13999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E61AEB-683F-40C5-AA7D-09CA681F265F}"/>
              </a:ext>
            </a:extLst>
          </p:cNvPr>
          <p:cNvGrpSpPr/>
          <p:nvPr/>
        </p:nvGrpSpPr>
        <p:grpSpPr>
          <a:xfrm>
            <a:off x="5061521" y="2076198"/>
            <a:ext cx="1939639" cy="4781801"/>
            <a:chOff x="5126180" y="2068947"/>
            <a:chExt cx="1939639" cy="407467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CA16343-DB99-49B6-8134-376410060C76}"/>
                </a:ext>
              </a:extLst>
            </p:cNvPr>
            <p:cNvGrpSpPr/>
            <p:nvPr/>
          </p:nvGrpSpPr>
          <p:grpSpPr>
            <a:xfrm>
              <a:off x="5126183" y="2068947"/>
              <a:ext cx="1939636" cy="1293088"/>
              <a:chOff x="5126183" y="2068947"/>
              <a:chExt cx="1939636" cy="1293088"/>
            </a:xfrm>
            <a:solidFill>
              <a:schemeClr val="accent3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1F117B5-6982-49C2-9960-36D9364089AA}"/>
                  </a:ext>
                </a:extLst>
              </p:cNvPr>
              <p:cNvSpPr/>
              <p:nvPr/>
            </p:nvSpPr>
            <p:spPr>
              <a:xfrm>
                <a:off x="5126183" y="2355273"/>
                <a:ext cx="1939636" cy="10067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85B6863F-0A26-4BF5-8102-3ABBD975FF62}"/>
                  </a:ext>
                </a:extLst>
              </p:cNvPr>
              <p:cNvSpPr/>
              <p:nvPr/>
            </p:nvSpPr>
            <p:spPr>
              <a:xfrm>
                <a:off x="5828146" y="2068947"/>
                <a:ext cx="535709" cy="286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22173C7-C324-45C3-8238-A6EBCBD8BEE2}"/>
                </a:ext>
              </a:extLst>
            </p:cNvPr>
            <p:cNvSpPr/>
            <p:nvPr/>
          </p:nvSpPr>
          <p:spPr>
            <a:xfrm>
              <a:off x="5126182" y="3362034"/>
              <a:ext cx="1939636" cy="26415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all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ปรับมาตรฐาน</a:t>
              </a:r>
              <a:endParaRPr kumimoji="0" lang="en-US" sz="2400" b="1" i="0" u="none" strike="noStrike" kern="1200" cap="all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all" spc="0" normalizeH="0" baseline="0" noProof="1">
                  <a:ln>
                    <a:noFill/>
                  </a:ln>
                  <a:solidFill>
                    <a:srgbClr val="4CC1E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จัด </a:t>
              </a:r>
              <a:r>
                <a:rPr kumimoji="0" lang="en-US" sz="1800" b="1" i="0" u="none" strike="noStrike" kern="1200" cap="all" spc="0" normalizeH="0" baseline="0" noProof="1">
                  <a:ln>
                    <a:noFill/>
                  </a:ln>
                  <a:solidFill>
                    <a:srgbClr val="4CC1E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calibration</a:t>
              </a:r>
              <a:r>
                <a:rPr kumimoji="0" lang="th-TH" sz="1800" b="1" i="0" u="none" strike="noStrike" kern="1200" cap="all" spc="0" normalizeH="0" baseline="0" noProof="1">
                  <a:ln>
                    <a:noFill/>
                  </a:ln>
                  <a:solidFill>
                    <a:srgbClr val="4CC1E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 ในการตรวจประเมิน</a:t>
              </a:r>
              <a:endParaRPr kumimoji="0" lang="en-US" sz="1800" b="1" i="0" u="none" strike="noStrike" kern="1200" cap="all" spc="0" normalizeH="0" baseline="0" noProof="1">
                <a:ln>
                  <a:noFill/>
                </a:ln>
                <a:solidFill>
                  <a:srgbClr val="4CC1E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219176C-E7F0-4376-B617-0B84BD5342CE}"/>
                </a:ext>
              </a:extLst>
            </p:cNvPr>
            <p:cNvSpPr/>
            <p:nvPr/>
          </p:nvSpPr>
          <p:spPr>
            <a:xfrm>
              <a:off x="5126180" y="6003629"/>
              <a:ext cx="1939636" cy="13999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783F9E-5245-48F1-B32B-D93E8B706354}"/>
              </a:ext>
            </a:extLst>
          </p:cNvPr>
          <p:cNvGrpSpPr/>
          <p:nvPr/>
        </p:nvGrpSpPr>
        <p:grpSpPr>
          <a:xfrm>
            <a:off x="7449125" y="2068947"/>
            <a:ext cx="1939640" cy="4722470"/>
            <a:chOff x="7449125" y="2068947"/>
            <a:chExt cx="1939640" cy="407467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6E90A1C-D037-46D5-8F0E-BE628AEFEE88}"/>
                </a:ext>
              </a:extLst>
            </p:cNvPr>
            <p:cNvGrpSpPr/>
            <p:nvPr/>
          </p:nvGrpSpPr>
          <p:grpSpPr>
            <a:xfrm>
              <a:off x="7449129" y="2068947"/>
              <a:ext cx="1939636" cy="1293088"/>
              <a:chOff x="7449129" y="2068947"/>
              <a:chExt cx="1939636" cy="1293088"/>
            </a:xfrm>
            <a:solidFill>
              <a:schemeClr val="accent5"/>
            </a:solidFill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1F911B2-494E-46F2-8A19-D7ADA41ED42C}"/>
                  </a:ext>
                </a:extLst>
              </p:cNvPr>
              <p:cNvSpPr/>
              <p:nvPr/>
            </p:nvSpPr>
            <p:spPr>
              <a:xfrm>
                <a:off x="7449129" y="2355273"/>
                <a:ext cx="1939636" cy="10067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id="{3917AC18-E973-4E1B-82B4-6072B050911F}"/>
                  </a:ext>
                </a:extLst>
              </p:cNvPr>
              <p:cNvSpPr/>
              <p:nvPr/>
            </p:nvSpPr>
            <p:spPr>
              <a:xfrm>
                <a:off x="8151092" y="2068947"/>
                <a:ext cx="535709" cy="286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C91649E-300D-4A0A-93DB-EAD304143D25}"/>
                </a:ext>
              </a:extLst>
            </p:cNvPr>
            <p:cNvSpPr/>
            <p:nvPr/>
          </p:nvSpPr>
          <p:spPr>
            <a:xfrm>
              <a:off x="7449128" y="3362034"/>
              <a:ext cx="1939636" cy="26415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all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ลงพื้นที่ </a:t>
              </a:r>
              <a:endParaRPr kumimoji="0" lang="en-US" sz="2400" b="1" i="0" u="none" strike="noStrike" kern="1200" cap="all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all" spc="0" normalizeH="0" baseline="0" noProof="1">
                  <a:ln>
                    <a:noFill/>
                  </a:ln>
                  <a:solidFill>
                    <a:srgbClr val="4CC1E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ประเมิน</a:t>
              </a:r>
              <a:r>
                <a:rPr kumimoji="0" lang="en-US" sz="1800" b="1" i="0" u="none" strike="noStrike" kern="1200" cap="all" spc="0" normalizeH="0" baseline="0" noProof="1">
                  <a:ln>
                    <a:noFill/>
                  </a:ln>
                  <a:solidFill>
                    <a:srgbClr val="4CC1E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sealant retention           </a:t>
              </a:r>
              <a:r>
                <a:rPr kumimoji="0" lang="th-TH" sz="1800" b="1" i="0" u="none" strike="noStrike" kern="1200" cap="all" spc="0" normalizeH="0" baseline="0" noProof="1">
                  <a:ln>
                    <a:noFill/>
                  </a:ln>
                  <a:solidFill>
                    <a:srgbClr val="4CC1E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ใน</a:t>
              </a:r>
              <a:r>
                <a:rPr kumimoji="0" lang="th-TH" sz="1800" b="1" i="0" u="none" strike="noStrike" kern="1200" cap="all" spc="0" normalizeH="0" baseline="0" noProof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โรงเรียน</a:t>
              </a:r>
              <a:r>
                <a:rPr kumimoji="0" lang="en-US" sz="1800" b="1" i="0" u="none" strike="noStrike" kern="1200" cap="all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4CDADE6-0691-4FD3-99D7-55183D3D920B}"/>
                </a:ext>
              </a:extLst>
            </p:cNvPr>
            <p:cNvSpPr/>
            <p:nvPr/>
          </p:nvSpPr>
          <p:spPr>
            <a:xfrm>
              <a:off x="7449125" y="6003629"/>
              <a:ext cx="1939636" cy="13999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2F48F1-72A2-4D45-BBE3-348C47CD96FC}"/>
              </a:ext>
            </a:extLst>
          </p:cNvPr>
          <p:cNvGrpSpPr/>
          <p:nvPr/>
        </p:nvGrpSpPr>
        <p:grpSpPr>
          <a:xfrm>
            <a:off x="9770141" y="2068946"/>
            <a:ext cx="1939637" cy="4789045"/>
            <a:chOff x="9772072" y="2068947"/>
            <a:chExt cx="1939637" cy="407467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84F5D04-8E3D-4D83-A37F-5B97B3DC24B4}"/>
                </a:ext>
              </a:extLst>
            </p:cNvPr>
            <p:cNvGrpSpPr/>
            <p:nvPr/>
          </p:nvGrpSpPr>
          <p:grpSpPr>
            <a:xfrm>
              <a:off x="9772073" y="2068947"/>
              <a:ext cx="1939636" cy="1293088"/>
              <a:chOff x="9772073" y="2068947"/>
              <a:chExt cx="1939636" cy="1293088"/>
            </a:xfrm>
            <a:solidFill>
              <a:schemeClr val="accent6"/>
            </a:solidFill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23CB9D4-C530-4EBF-A846-B7FFC7285E95}"/>
                  </a:ext>
                </a:extLst>
              </p:cNvPr>
              <p:cNvSpPr/>
              <p:nvPr/>
            </p:nvSpPr>
            <p:spPr>
              <a:xfrm>
                <a:off x="9772073" y="2355273"/>
                <a:ext cx="1939636" cy="10067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78371020-ECB8-413B-95DB-3A83E26F0B51}"/>
                  </a:ext>
                </a:extLst>
              </p:cNvPr>
              <p:cNvSpPr/>
              <p:nvPr/>
            </p:nvSpPr>
            <p:spPr>
              <a:xfrm>
                <a:off x="10474036" y="2068947"/>
                <a:ext cx="535709" cy="28632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E872451-72C1-457E-930B-5C223115D216}"/>
                </a:ext>
              </a:extLst>
            </p:cNvPr>
            <p:cNvSpPr/>
            <p:nvPr/>
          </p:nvSpPr>
          <p:spPr>
            <a:xfrm>
              <a:off x="9772072" y="3362034"/>
              <a:ext cx="1939636" cy="26415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all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สรุปผล</a:t>
              </a:r>
              <a:endParaRPr kumimoji="0" lang="en-US" sz="2000" b="1" i="0" u="none" strike="noStrike" kern="1200" cap="all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all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rPr>
                <a:t>วิเคราะห์ข้อมูลและสรุปผล</a:t>
              </a:r>
              <a:endParaRPr kumimoji="0" lang="en-US" sz="2000" b="1" i="0" u="none" strike="noStrike" kern="1200" cap="all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216F461-5F3C-4BD6-88EF-DB572014F042}"/>
                </a:ext>
              </a:extLst>
            </p:cNvPr>
            <p:cNvSpPr/>
            <p:nvPr/>
          </p:nvSpPr>
          <p:spPr>
            <a:xfrm>
              <a:off x="9772072" y="6003629"/>
              <a:ext cx="1939636" cy="13999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AA9167C2-FEB5-4555-81C2-0D5D156510BF}"/>
              </a:ext>
            </a:extLst>
          </p:cNvPr>
          <p:cNvSpPr/>
          <p:nvPr/>
        </p:nvSpPr>
        <p:spPr>
          <a:xfrm>
            <a:off x="1010227" y="1134340"/>
            <a:ext cx="879763" cy="8797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113D375-E95A-4E0C-804E-5928F0A87793}"/>
              </a:ext>
            </a:extLst>
          </p:cNvPr>
          <p:cNvSpPr/>
          <p:nvPr/>
        </p:nvSpPr>
        <p:spPr>
          <a:xfrm>
            <a:off x="3333173" y="1134340"/>
            <a:ext cx="879763" cy="8797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A4EA969-0F64-48A5-AE1B-8075F570D19C}"/>
              </a:ext>
            </a:extLst>
          </p:cNvPr>
          <p:cNvSpPr/>
          <p:nvPr/>
        </p:nvSpPr>
        <p:spPr>
          <a:xfrm>
            <a:off x="5656118" y="1134340"/>
            <a:ext cx="879763" cy="8797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CFB43E4-7D2F-4123-A07F-6960E13729F3}"/>
              </a:ext>
            </a:extLst>
          </p:cNvPr>
          <p:cNvSpPr/>
          <p:nvPr/>
        </p:nvSpPr>
        <p:spPr>
          <a:xfrm>
            <a:off x="7979064" y="1134340"/>
            <a:ext cx="879763" cy="8797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3B13C7A-4DF4-4C47-866C-8424289D7F44}"/>
              </a:ext>
            </a:extLst>
          </p:cNvPr>
          <p:cNvSpPr/>
          <p:nvPr/>
        </p:nvSpPr>
        <p:spPr>
          <a:xfrm>
            <a:off x="10300078" y="1134340"/>
            <a:ext cx="879763" cy="8797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EE5BE4-1913-4671-8E09-06E0951954D0}"/>
              </a:ext>
            </a:extLst>
          </p:cNvPr>
          <p:cNvSpPr/>
          <p:nvPr/>
        </p:nvSpPr>
        <p:spPr>
          <a:xfrm>
            <a:off x="1070839" y="1343389"/>
            <a:ext cx="75854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ตค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62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5F2E9E7-8742-4963-8EBF-D31DB827FBF8}"/>
              </a:ext>
            </a:extLst>
          </p:cNvPr>
          <p:cNvSpPr/>
          <p:nvPr/>
        </p:nvSpPr>
        <p:spPr>
          <a:xfrm>
            <a:off x="3072384" y="1343389"/>
            <a:ext cx="1401346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พย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62-</a:t>
            </a: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กย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63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24DAA64-BAA2-45A3-B414-4B3A95B78DF3}"/>
              </a:ext>
            </a:extLst>
          </p:cNvPr>
          <p:cNvSpPr/>
          <p:nvPr/>
        </p:nvSpPr>
        <p:spPr>
          <a:xfrm>
            <a:off x="5707112" y="1343389"/>
            <a:ext cx="77777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พค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63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5AA8CA2-5913-43D7-805E-FCE1347E8471}"/>
              </a:ext>
            </a:extLst>
          </p:cNvPr>
          <p:cNvSpPr/>
          <p:nvPr/>
        </p:nvSpPr>
        <p:spPr>
          <a:xfrm>
            <a:off x="8040477" y="1343389"/>
            <a:ext cx="75693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มิย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63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1FC25E9-B686-461E-B9C2-7E4BFC96C143}"/>
              </a:ext>
            </a:extLst>
          </p:cNvPr>
          <p:cNvSpPr/>
          <p:nvPr/>
        </p:nvSpPr>
        <p:spPr>
          <a:xfrm>
            <a:off x="10366302" y="1343389"/>
            <a:ext cx="747320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กย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63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Graphic 92" descr="Users">
            <a:extLst>
              <a:ext uri="{FF2B5EF4-FFF2-40B4-BE49-F238E27FC236}">
                <a16:creationId xmlns:a16="http://schemas.microsoft.com/office/drawing/2014/main" id="{C7C05D83-1CAE-4E46-AC21-683608216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1745" y="2401454"/>
            <a:ext cx="914400" cy="914400"/>
          </a:xfrm>
          <a:prstGeom prst="rect">
            <a:avLst/>
          </a:prstGeom>
        </p:spPr>
      </p:pic>
      <p:pic>
        <p:nvPicPr>
          <p:cNvPr id="94" name="Graphic 93" descr="Puzzle">
            <a:extLst>
              <a:ext uri="{FF2B5EF4-FFF2-40B4-BE49-F238E27FC236}">
                <a16:creationId xmlns:a16="http://schemas.microsoft.com/office/drawing/2014/main" id="{BBD6B3D1-4940-46A5-8F80-F53571458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798" y="2406266"/>
            <a:ext cx="914400" cy="914400"/>
          </a:xfrm>
          <a:prstGeom prst="rect">
            <a:avLst/>
          </a:prstGeom>
        </p:spPr>
      </p:pic>
      <p:pic>
        <p:nvPicPr>
          <p:cNvPr id="95" name="Graphic 94" descr="Lightbulb">
            <a:extLst>
              <a:ext uri="{FF2B5EF4-FFF2-40B4-BE49-F238E27FC236}">
                <a16:creationId xmlns:a16="http://schemas.microsoft.com/office/drawing/2014/main" id="{D7591A1F-9617-4BD8-B0FE-92C68AB949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15854" y="2401454"/>
            <a:ext cx="914400" cy="914400"/>
          </a:xfrm>
          <a:prstGeom prst="rect">
            <a:avLst/>
          </a:prstGeom>
        </p:spPr>
      </p:pic>
      <p:pic>
        <p:nvPicPr>
          <p:cNvPr id="96" name="Graphic 95" descr="Rocket">
            <a:extLst>
              <a:ext uri="{FF2B5EF4-FFF2-40B4-BE49-F238E27FC236}">
                <a16:creationId xmlns:a16="http://schemas.microsoft.com/office/drawing/2014/main" id="{B65749A7-6A89-4436-9654-1DC0C9EE67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2908" y="2401454"/>
            <a:ext cx="914400" cy="914400"/>
          </a:xfrm>
          <a:prstGeom prst="rect">
            <a:avLst/>
          </a:prstGeom>
        </p:spPr>
      </p:pic>
      <p:pic>
        <p:nvPicPr>
          <p:cNvPr id="24" name="Graphic 23" descr="Cloud">
            <a:extLst>
              <a:ext uri="{FF2B5EF4-FFF2-40B4-BE49-F238E27FC236}">
                <a16:creationId xmlns:a16="http://schemas.microsoft.com/office/drawing/2014/main" id="{4062940B-D2E7-4018-8CA2-F38E11F11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82759" y="24014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09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C7B3-2E80-4A65-BCF1-1EF0301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D71D6-FF66-44C0-BED2-F249477AA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34C29-82C3-4A33-9248-969BEDF0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799"/>
            <a:ext cx="12192000" cy="624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6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DBE959-3FBE-4029-AE0B-C42754C8C17F}"/>
              </a:ext>
            </a:extLst>
          </p:cNvPr>
          <p:cNvSpPr/>
          <p:nvPr/>
        </p:nvSpPr>
        <p:spPr>
          <a:xfrm>
            <a:off x="0" y="-6439"/>
            <a:ext cx="12192000" cy="938719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สรุปการจ่ายบริการทันตกรรมป้องกัน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D0AADA-04DE-44D3-B5AF-86F67E48B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675558"/>
              </p:ext>
            </p:extLst>
          </p:nvPr>
        </p:nvGraphicFramePr>
        <p:xfrm>
          <a:off x="298420" y="1558380"/>
          <a:ext cx="11595160" cy="23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038">
                  <a:extLst>
                    <a:ext uri="{9D8B030D-6E8A-4147-A177-3AD203B41FA5}">
                      <a16:colId xmlns:a16="http://schemas.microsoft.com/office/drawing/2014/main" val="4144903267"/>
                    </a:ext>
                  </a:extLst>
                </a:gridCol>
                <a:gridCol w="3254697">
                  <a:extLst>
                    <a:ext uri="{9D8B030D-6E8A-4147-A177-3AD203B41FA5}">
                      <a16:colId xmlns:a16="http://schemas.microsoft.com/office/drawing/2014/main" val="1301702630"/>
                    </a:ext>
                  </a:extLst>
                </a:gridCol>
                <a:gridCol w="2770188">
                  <a:extLst>
                    <a:ext uri="{9D8B030D-6E8A-4147-A177-3AD203B41FA5}">
                      <a16:colId xmlns:a16="http://schemas.microsoft.com/office/drawing/2014/main" val="4085007748"/>
                    </a:ext>
                  </a:extLst>
                </a:gridCol>
                <a:gridCol w="1255712">
                  <a:extLst>
                    <a:ext uri="{9D8B030D-6E8A-4147-A177-3AD203B41FA5}">
                      <a16:colId xmlns:a16="http://schemas.microsoft.com/office/drawing/2014/main" val="3818408197"/>
                    </a:ext>
                  </a:extLst>
                </a:gridCol>
                <a:gridCol w="1728525">
                  <a:extLst>
                    <a:ext uri="{9D8B030D-6E8A-4147-A177-3AD203B41FA5}">
                      <a16:colId xmlns:a16="http://schemas.microsoft.com/office/drawing/2014/main" val="3023640651"/>
                    </a:ext>
                  </a:extLst>
                </a:gridCol>
              </a:tblGrid>
              <a:tr h="463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กลุ่มวัย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รายการ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อัตราจ่าย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โปรแกรม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หมายเหตุ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8723579"/>
                  </a:ext>
                </a:extLst>
              </a:tr>
              <a:tr h="764512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หญิงตั้งครรภ์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ตรวจสุขภาพช่องปาก การขัดและทำความสะอาดฟัน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500 บาทต่อการตั้งครรภ์ 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E-Claim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กรณีรพ.สต.ส่งผ่าน</a:t>
                      </a:r>
                      <a:r>
                        <a:rPr lang="en-US" sz="2000" b="1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CUP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25393072"/>
                  </a:ext>
                </a:extLst>
              </a:tr>
              <a:tr h="388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กลุ่มวัยเรียนอายุ 4-12 ปี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เคลือบฟลูออไรด์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100 บาทครั้ง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E-Claim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รพ.สต.</a:t>
                      </a:r>
                      <a:endParaRPr lang="en-US" sz="2000" b="1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ส่ง43 แฟ้ม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398870"/>
                  </a:ext>
                </a:extLst>
              </a:tr>
              <a:tr h="764512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กลุ่มวัยเรียนอายุ 6-12 ปี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เคลือบหลุมร่องฟัน</a:t>
                      </a:r>
                      <a:br>
                        <a:rPr lang="en-US" sz="2000" b="1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</a:br>
                      <a:r>
                        <a:rPr lang="th-TH" sz="2000" b="1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ในฟันกรามถาวร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250 บาท/ซี่ </a:t>
                      </a:r>
                      <a:endParaRPr lang="en-US" sz="2000" b="1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  <a:p>
                      <a:pPr algn="ctr" rtl="0" fontAlgn="ctr"/>
                      <a:r>
                        <a:rPr lang="th-TH" sz="2000" b="1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(ไม่เกิน 4 ซี่)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E-Claim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04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21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C7CBB3-FE9A-4CAF-8C7F-3376800BCC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000" y="5650122"/>
            <a:ext cx="5664000" cy="295062"/>
          </a:xfrm>
        </p:spPr>
        <p:txBody>
          <a:bodyPr/>
          <a:lstStyle/>
          <a:p>
            <a:r>
              <a:rPr lang="en-US" sz="2000" b="1" dirty="0"/>
              <a:t>http://164.115.41.179/sevice/</a:t>
            </a:r>
            <a:endParaRPr lang="en-US" sz="2000" b="1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8BA8FF-DF6A-4B17-8FBD-5B78D6E57B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20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F1361F-AFBE-4AA3-A833-BA6FBF3F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1999"/>
            <a:ext cx="11328000" cy="985739"/>
          </a:xfrm>
        </p:spPr>
        <p:txBody>
          <a:bodyPr/>
          <a:lstStyle/>
          <a:p>
            <a:r>
              <a:rPr lang="th-TH" dirty="0"/>
              <a:t>ราชภัณฑ์  ปันสุข   ทำความ   ดี     ด้วยหัวใจ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0C00B6-4929-4EA8-A04C-9AD4933BF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49"/>
            <a:ext cx="12192000" cy="536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4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97ED-6F73-4DF3-8235-4DB380054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751A9-963F-4FD0-8F00-2854C2557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93"/>
          <a:stretch/>
        </p:blipFill>
        <p:spPr>
          <a:xfrm>
            <a:off x="0" y="0"/>
            <a:ext cx="12117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87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2AD987-02F4-435F-B9FD-E36E3D155AC9}"/>
              </a:ext>
            </a:extLst>
          </p:cNvPr>
          <p:cNvSpPr txBox="1"/>
          <p:nvPr/>
        </p:nvSpPr>
        <p:spPr>
          <a:xfrm>
            <a:off x="3152186" y="4727640"/>
            <a:ext cx="460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หน่วยบริการทุกแห่ง  ส่งผ่านโปรแกรม </a:t>
            </a:r>
            <a:r>
              <a:rPr lang="en-US" sz="1800" b="1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e-Claim</a:t>
            </a:r>
            <a:endParaRPr lang="th-TH" sz="1800" b="1" dirty="0">
              <a:solidFill>
                <a:srgbClr val="FF0000"/>
              </a:solidFill>
              <a:latin typeface="Kanit Light" panose="00000400000000000000" pitchFamily="2" charset="-34"/>
              <a:ea typeface="Tahoma" panose="020B0604030504040204" pitchFamily="34" charset="0"/>
              <a:cs typeface="Kanit Light" panose="00000400000000000000" pitchFamily="2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C23043-BADF-4FE4-8428-B9C89C8CF99E}"/>
              </a:ext>
            </a:extLst>
          </p:cNvPr>
          <p:cNvSpPr/>
          <p:nvPr/>
        </p:nvSpPr>
        <p:spPr>
          <a:xfrm>
            <a:off x="3152186" y="5062967"/>
            <a:ext cx="6976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solidFill>
                  <a:srgbClr val="0070C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กรณี </a:t>
            </a:r>
            <a:r>
              <a:rPr lang="th-TH" sz="1800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รพสต</a:t>
            </a:r>
            <a:r>
              <a:rPr lang="th-TH" sz="1800" dirty="0">
                <a:solidFill>
                  <a:srgbClr val="0070C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. ส่งข้อมูลการให้บริการผ่านหน่วยบริการประจำคู่สัญญา</a:t>
            </a:r>
            <a:r>
              <a:rPr lang="en-US" sz="1800" dirty="0">
                <a:solidFill>
                  <a:srgbClr val="0070C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(CUP) </a:t>
            </a:r>
            <a:br>
              <a:rPr lang="en-US" sz="1800" dirty="0">
                <a:solidFill>
                  <a:srgbClr val="0070C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</a:br>
            <a:r>
              <a:rPr lang="th-TH" sz="1800" dirty="0">
                <a:solidFill>
                  <a:srgbClr val="0070C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เป็นผู้บันทึกข้อมูลเพื่อส่งเบิก</a:t>
            </a:r>
            <a:endParaRPr lang="th-TH" sz="1800" dirty="0">
              <a:latin typeface="Kanit Light" panose="00000400000000000000" pitchFamily="2" charset="-34"/>
              <a:ea typeface="Tahoma" panose="020B0604030504040204" pitchFamily="34" charset="0"/>
              <a:cs typeface="Kanit Light" panose="00000400000000000000" pitchFamily="2" charset="-3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BC2693-D816-412E-AB4D-9DA5B7F1303E}"/>
              </a:ext>
            </a:extLst>
          </p:cNvPr>
          <p:cNvSpPr/>
          <p:nvPr/>
        </p:nvSpPr>
        <p:spPr>
          <a:xfrm>
            <a:off x="0" y="-6439"/>
            <a:ext cx="12192000" cy="938719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การบริการทันตกรรมส่งเสริมป้องกันใน หญิงตั้งครรภ์</a:t>
            </a:r>
            <a:endParaRPr lang="en-US" sz="4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0FA14F-D906-4394-A9F9-763FBEFDBCC7}"/>
              </a:ext>
            </a:extLst>
          </p:cNvPr>
          <p:cNvSpPr/>
          <p:nvPr/>
        </p:nvSpPr>
        <p:spPr>
          <a:xfrm>
            <a:off x="575630" y="1054952"/>
            <a:ext cx="236635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เงื่อนไขการจ่าย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2522028-65F7-4E91-B873-25CA591908A4}"/>
              </a:ext>
            </a:extLst>
          </p:cNvPr>
          <p:cNvSpPr/>
          <p:nvPr/>
        </p:nvSpPr>
        <p:spPr>
          <a:xfrm>
            <a:off x="575630" y="1676344"/>
            <a:ext cx="109383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1.</a:t>
            </a:r>
            <a:r>
              <a:rPr lang="th-TH" sz="20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หญิงไทยตั้งครรภ์ทุกสิทธิ</a:t>
            </a:r>
          </a:p>
          <a:p>
            <a:r>
              <a:rPr lang="en-US" sz="20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2. </a:t>
            </a:r>
            <a:r>
              <a:rPr lang="th-TH" sz="20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เข้ารับบริการในหน่วยบริการ หรือ หน่วยร่วมให้บริการในระบบหลักประกันสุขภาพแห่งชาติ  โดยเริ่มบริการตั้งแต่ </a:t>
            </a:r>
            <a:r>
              <a:rPr lang="en-US" sz="2000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1 </a:t>
            </a:r>
            <a:r>
              <a:rPr lang="th-TH" sz="2000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ตค.</a:t>
            </a:r>
            <a:r>
              <a:rPr lang="en-US" sz="2000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62 </a:t>
            </a:r>
            <a:r>
              <a:rPr lang="th-TH" sz="20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เป็นต้นไป</a:t>
            </a:r>
          </a:p>
          <a:p>
            <a:pPr>
              <a:defRPr/>
            </a:pPr>
            <a:r>
              <a:rPr lang="en-US" sz="20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3. </a:t>
            </a:r>
            <a:r>
              <a:rPr lang="th-TH" sz="20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บริการกรณีดังนี้</a:t>
            </a:r>
          </a:p>
          <a:p>
            <a:pPr>
              <a:defRPr/>
            </a:pPr>
            <a:r>
              <a:rPr lang="th-TH" sz="20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</a:t>
            </a:r>
            <a:r>
              <a:rPr lang="en-US" sz="20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	3.1 </a:t>
            </a:r>
            <a:r>
              <a:rPr lang="th-TH" sz="20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บริการตรวจสุขภาพช่องปาก</a:t>
            </a:r>
            <a:r>
              <a:rPr lang="en-US" sz="20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</a:t>
            </a:r>
            <a:endParaRPr lang="th-TH" sz="2000" dirty="0">
              <a:latin typeface="Kanit Light" panose="00000400000000000000" pitchFamily="2" charset="-34"/>
              <a:ea typeface="Tahoma" panose="020B0604030504040204" pitchFamily="34" charset="0"/>
              <a:cs typeface="Kanit Light" panose="00000400000000000000" pitchFamily="2" charset="-34"/>
            </a:endParaRPr>
          </a:p>
          <a:p>
            <a:pPr>
              <a:defRPr/>
            </a:pPr>
            <a:r>
              <a:rPr lang="th-TH" sz="20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        </a:t>
            </a:r>
            <a:r>
              <a:rPr lang="en-US" sz="20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	3.2 </a:t>
            </a:r>
            <a:r>
              <a:rPr lang="th-TH" sz="20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ขัดทำความสะอาดฟัน</a:t>
            </a:r>
            <a:r>
              <a:rPr lang="en-US" sz="20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</a:t>
            </a:r>
            <a:r>
              <a:rPr lang="th-TH" sz="20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(</a:t>
            </a:r>
            <a:r>
              <a:rPr lang="en-US" sz="20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Oral prophylaxis) *</a:t>
            </a:r>
            <a:r>
              <a:rPr lang="th-TH" sz="20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</a:t>
            </a:r>
          </a:p>
          <a:p>
            <a:pPr>
              <a:defRPr/>
            </a:pPr>
            <a:r>
              <a:rPr lang="en-US" sz="2000" dirty="0">
                <a:solidFill>
                  <a:srgbClr val="0070C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        </a:t>
            </a:r>
            <a:r>
              <a:rPr lang="th-TH" sz="2000" dirty="0">
                <a:solidFill>
                  <a:srgbClr val="0070C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สำหรับบริการขัดและทำความสะอาดฟัน หน่วยบริการสามารถให้บริการภายในช่วงอายุตั้งครรภ์</a:t>
            </a:r>
            <a:endParaRPr lang="en-US" sz="2000" dirty="0">
              <a:solidFill>
                <a:srgbClr val="0070C0"/>
              </a:solidFill>
              <a:latin typeface="Kanit Light" panose="00000400000000000000" pitchFamily="2" charset="-34"/>
              <a:ea typeface="Tahoma" panose="020B0604030504040204" pitchFamily="34" charset="0"/>
              <a:cs typeface="Kanit Light" panose="00000400000000000000" pitchFamily="2" charset="-3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D47B55A-EBBB-4733-B25D-164D02A784EF}"/>
              </a:ext>
            </a:extLst>
          </p:cNvPr>
          <p:cNvSpPr/>
          <p:nvPr/>
        </p:nvSpPr>
        <p:spPr>
          <a:xfrm>
            <a:off x="575630" y="3918428"/>
            <a:ext cx="236635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อัตราการจ่าย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FAD1F9-0F1A-49A6-A62D-E1484E8455AC}"/>
              </a:ext>
            </a:extLst>
          </p:cNvPr>
          <p:cNvSpPr/>
          <p:nvPr/>
        </p:nvSpPr>
        <p:spPr>
          <a:xfrm>
            <a:off x="575629" y="4747968"/>
            <a:ext cx="236635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โปรแกรม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57E0CF-2EB0-4A5F-8A8A-ACEC3B6A00B4}"/>
              </a:ext>
            </a:extLst>
          </p:cNvPr>
          <p:cNvSpPr/>
          <p:nvPr/>
        </p:nvSpPr>
        <p:spPr>
          <a:xfrm>
            <a:off x="3152186" y="4072316"/>
            <a:ext cx="4450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เหมาจ่ายในอัตรา</a:t>
            </a:r>
            <a:r>
              <a:rPr lang="en-US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500</a:t>
            </a:r>
            <a:r>
              <a:rPr lang="en-US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</a:t>
            </a:r>
            <a:r>
              <a:rPr lang="th-TH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บาท ต่อ </a:t>
            </a:r>
            <a:r>
              <a:rPr lang="en-US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1</a:t>
            </a:r>
            <a:r>
              <a:rPr lang="th-TH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การตั้งครรภ์</a:t>
            </a:r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FBB3EA1-8ADB-4CEF-AFCE-BBE607466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323272"/>
              </p:ext>
            </p:extLst>
          </p:nvPr>
        </p:nvGraphicFramePr>
        <p:xfrm>
          <a:off x="485824" y="1412508"/>
          <a:ext cx="11220352" cy="2384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9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87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tx1"/>
                          </a:solidFill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รายการ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aseline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รหัสหัตถการ</a:t>
                      </a:r>
                      <a:endParaRPr lang="th-TH" sz="3200" dirty="0">
                        <a:solidFill>
                          <a:schemeClr val="tx1"/>
                        </a:solidFill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เงื่อนไขตรวจสุขภาพช่องปาก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2330011, 2330013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kern="1200" dirty="0">
                          <a:solidFill>
                            <a:srgbClr val="FF0000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(รหัสใดรหัสหนึ่ง)</a:t>
                      </a:r>
                      <a:endParaRPr lang="en-US" sz="2400" kern="1200" dirty="0">
                        <a:solidFill>
                          <a:srgbClr val="FF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8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เงื่อนไขขัดและทำความสะอาดฟัน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2387010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, </a:t>
                      </a: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2277310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, </a:t>
                      </a: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2277320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, </a:t>
                      </a: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2287310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, </a:t>
                      </a: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2287320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400" kern="1200" dirty="0">
                          <a:solidFill>
                            <a:srgbClr val="FF0000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(มีรหัสใดรหัสหนึ่ง หรือหลายรหัสก็ได้)</a:t>
                      </a:r>
                      <a:endParaRPr lang="en-US" sz="2400" kern="1200" dirty="0">
                        <a:solidFill>
                          <a:srgbClr val="FF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49DBE959-3FBE-4029-AE0B-C42754C8C17F}"/>
              </a:ext>
            </a:extLst>
          </p:cNvPr>
          <p:cNvSpPr/>
          <p:nvPr/>
        </p:nvSpPr>
        <p:spPr>
          <a:xfrm>
            <a:off x="0" y="-6439"/>
            <a:ext cx="12192000" cy="938719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รหัสหัตถการบริการทันตกรรมป้องกันในหญิงตั้งครรภ์</a:t>
            </a:r>
          </a:p>
        </p:txBody>
      </p:sp>
    </p:spTree>
    <p:extLst>
      <p:ext uri="{BB962C8B-B14F-4D97-AF65-F5344CB8AC3E}">
        <p14:creationId xmlns:p14="http://schemas.microsoft.com/office/powerpoint/2010/main" val="315709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DBE959-3FBE-4029-AE0B-C42754C8C17F}"/>
              </a:ext>
            </a:extLst>
          </p:cNvPr>
          <p:cNvSpPr/>
          <p:nvPr/>
        </p:nvSpPr>
        <p:spPr>
          <a:xfrm>
            <a:off x="0" y="-6439"/>
            <a:ext cx="12192000" cy="769441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โปรแกรม </a:t>
            </a:r>
            <a:r>
              <a:rPr lang="en-US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e-Claim   </a:t>
            </a:r>
            <a:r>
              <a:rPr lang="th-TH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บริการทันตกรรมป้องกันในหญิงตั้งครรภ์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912A45-CFB7-41EF-8431-AF88A870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79" y="1101152"/>
            <a:ext cx="1152938" cy="1039898"/>
          </a:xfrm>
          <a:prstGeom prst="ellipse">
            <a:avLst/>
          </a:prstGeom>
          <a:solidFill>
            <a:srgbClr val="7030A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th-TH" sz="2600" b="1" kern="1200" dirty="0">
                <a:solidFill>
                  <a:srgbClr val="FFFFFF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หน้า</a:t>
            </a:r>
            <a:br>
              <a:rPr lang="en-US" sz="2600" b="1" kern="1200" dirty="0">
                <a:solidFill>
                  <a:srgbClr val="FFFFFF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</a:br>
            <a:r>
              <a:rPr lang="en-US" sz="2600" b="1" kern="1200" dirty="0">
                <a:solidFill>
                  <a:srgbClr val="FFFFFF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F3</a:t>
            </a:r>
          </a:p>
        </p:txBody>
      </p:sp>
      <p:pic>
        <p:nvPicPr>
          <p:cNvPr id="6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713BC2-9694-4EFB-A9BF-C53AF0DC7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1022249"/>
            <a:ext cx="9899373" cy="55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9016D23-5589-4617-B9C7-AC935C39F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717" y="974342"/>
            <a:ext cx="8804949" cy="55989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9F0853-64A8-45BC-A48B-AD9ED74CC4C2}"/>
              </a:ext>
            </a:extLst>
          </p:cNvPr>
          <p:cNvSpPr/>
          <p:nvPr/>
        </p:nvSpPr>
        <p:spPr>
          <a:xfrm>
            <a:off x="0" y="-6439"/>
            <a:ext cx="12192000" cy="769441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โปรแกรม </a:t>
            </a:r>
            <a:r>
              <a:rPr lang="en-US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e-Claim   </a:t>
            </a:r>
            <a:r>
              <a:rPr lang="th-TH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บริการทันตกรรมป้องกันในหญิงตั้งครรภ์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31AC76-F9F7-4466-81A0-080342641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79" y="1101152"/>
            <a:ext cx="1152938" cy="1039898"/>
          </a:xfrm>
          <a:prstGeom prst="ellipse">
            <a:avLst/>
          </a:prstGeom>
          <a:solidFill>
            <a:srgbClr val="7030A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th-TH" sz="2600" b="1" kern="1200" dirty="0">
                <a:solidFill>
                  <a:srgbClr val="FFFFFF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หน้า</a:t>
            </a:r>
            <a:br>
              <a:rPr lang="en-US" sz="2600" b="1" kern="1200" dirty="0">
                <a:solidFill>
                  <a:srgbClr val="FFFFFF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</a:br>
            <a:r>
              <a:rPr lang="en-US" sz="2600" b="1" kern="1200" dirty="0">
                <a:solidFill>
                  <a:srgbClr val="FFFFFF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F6</a:t>
            </a:r>
          </a:p>
        </p:txBody>
      </p:sp>
    </p:spTree>
    <p:extLst>
      <p:ext uri="{BB962C8B-B14F-4D97-AF65-F5344CB8AC3E}">
        <p14:creationId xmlns:p14="http://schemas.microsoft.com/office/powerpoint/2010/main" val="125407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3703CD-3D16-4A77-A4E4-68223DD6E1A5}"/>
              </a:ext>
            </a:extLst>
          </p:cNvPr>
          <p:cNvSpPr txBox="1"/>
          <p:nvPr/>
        </p:nvSpPr>
        <p:spPr>
          <a:xfrm>
            <a:off x="3124050" y="5226469"/>
            <a:ext cx="5285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- </a:t>
            </a:r>
            <a:r>
              <a:rPr lang="th-TH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หน่วยบริการทุกแห่ง  ส่งผ่านโปรแกรม </a:t>
            </a:r>
            <a:r>
              <a:rPr lang="en-US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E-claim</a:t>
            </a:r>
            <a:endParaRPr lang="th-TH" sz="2000" b="1" dirty="0">
              <a:latin typeface="Kanit Light" panose="00000400000000000000" pitchFamily="2" charset="-34"/>
              <a:ea typeface="Tahoma" panose="020B0604030504040204" pitchFamily="34" charset="0"/>
              <a:cs typeface="Kanit Light" panose="00000400000000000000" pitchFamily="2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6ED038-ACFA-4714-A646-30497B7C5E3A}"/>
              </a:ext>
            </a:extLst>
          </p:cNvPr>
          <p:cNvSpPr/>
          <p:nvPr/>
        </p:nvSpPr>
        <p:spPr>
          <a:xfrm>
            <a:off x="3150551" y="5569899"/>
            <a:ext cx="7977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- </a:t>
            </a:r>
            <a:r>
              <a:rPr lang="th-TH" sz="2000" b="1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กรณี รพสต. </a:t>
            </a:r>
            <a:r>
              <a:rPr lang="th-TH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ส่งข้อมูลการให้บริการผ่าน</a:t>
            </a:r>
            <a:r>
              <a:rPr lang="th-TH" sz="2000" b="1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โปรแกรม </a:t>
            </a:r>
            <a:r>
              <a:rPr lang="en-US" sz="2000" b="1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43 </a:t>
            </a:r>
            <a:r>
              <a:rPr lang="th-TH" sz="2000" b="1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แฟ้ม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500861-1884-416E-9A48-7347D2FAEA43}"/>
              </a:ext>
            </a:extLst>
          </p:cNvPr>
          <p:cNvSpPr/>
          <p:nvPr/>
        </p:nvSpPr>
        <p:spPr>
          <a:xfrm>
            <a:off x="575630" y="4118142"/>
            <a:ext cx="115085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h-TH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1. </a:t>
            </a:r>
            <a:r>
              <a:rPr lang="th-TH" altLang="th-TH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เด็กวัยเรียน (</a:t>
            </a:r>
            <a:r>
              <a:rPr lang="en-US" altLang="th-TH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4</a:t>
            </a:r>
            <a:r>
              <a:rPr lang="th-TH" altLang="th-TH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-</a:t>
            </a:r>
            <a:r>
              <a:rPr lang="en-US" altLang="th-TH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12</a:t>
            </a:r>
            <a:r>
              <a:rPr lang="th-TH" altLang="th-TH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ปี) ได้รับบริการเคลือบ/ทาฟลูออไรด์ </a:t>
            </a:r>
            <a:r>
              <a:rPr lang="th-TH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เหมาจ่าย </a:t>
            </a:r>
            <a:r>
              <a:rPr lang="en-US" sz="2000" b="1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100</a:t>
            </a:r>
            <a:r>
              <a:rPr lang="th-TH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บาทต่อราย</a:t>
            </a:r>
            <a:endParaRPr lang="th-TH" altLang="th-TH" sz="2000" b="1" dirty="0">
              <a:latin typeface="Kanit Light" panose="00000400000000000000" pitchFamily="2" charset="-34"/>
              <a:ea typeface="Tahoma" panose="020B0604030504040204" pitchFamily="34" charset="0"/>
              <a:cs typeface="Kanit Light" panose="00000400000000000000" pitchFamily="2" charset="-34"/>
            </a:endParaRPr>
          </a:p>
          <a:p>
            <a:r>
              <a:rPr lang="en-US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2. </a:t>
            </a:r>
            <a:r>
              <a:rPr lang="th-TH" altLang="th-TH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เด็กวัยเรียน (</a:t>
            </a:r>
            <a:r>
              <a:rPr lang="en-US" altLang="th-TH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6-12 </a:t>
            </a:r>
            <a:r>
              <a:rPr lang="th-TH" altLang="th-TH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ปี) ได้รับการเคลือบหลุมร่องฟันในในฟันกรามถาวร</a:t>
            </a:r>
            <a:r>
              <a:rPr lang="th-TH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ซี่ที่ </a:t>
            </a:r>
            <a:r>
              <a:rPr lang="en-US" sz="2000" b="1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6</a:t>
            </a:r>
            <a:r>
              <a:rPr lang="th-TH" sz="2000" b="1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7</a:t>
            </a:r>
            <a:r>
              <a:rPr lang="th-TH" sz="2000" b="1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</a:t>
            </a:r>
            <a:r>
              <a:rPr lang="th-TH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จ่าย </a:t>
            </a:r>
            <a:r>
              <a:rPr lang="en-US" sz="2000" b="1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250</a:t>
            </a:r>
            <a:r>
              <a:rPr lang="th-TH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บาทต่อซี่ ไม่เกิน </a:t>
            </a:r>
            <a:r>
              <a:rPr lang="en-US" sz="2000" b="1" dirty="0">
                <a:solidFill>
                  <a:srgbClr val="FF000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4</a:t>
            </a:r>
            <a:r>
              <a:rPr lang="th-TH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ซี่ </a:t>
            </a:r>
            <a:r>
              <a:rPr lang="en-US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 </a:t>
            </a:r>
            <a:br>
              <a:rPr lang="en-US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</a:br>
            <a:r>
              <a:rPr lang="en-US" sz="2000" b="1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  </a:t>
            </a:r>
            <a:r>
              <a:rPr lang="th-TH" sz="2000" dirty="0">
                <a:solidFill>
                  <a:srgbClr val="0070C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และต้องรับผิดชอบทำซ้ำกรณีที่มีการแตกหรือหักบิ่น</a:t>
            </a:r>
            <a:r>
              <a:rPr lang="th-TH" altLang="th-TH" sz="2000" dirty="0">
                <a:solidFill>
                  <a:srgbClr val="0070C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โดยไม่ได้รับค่าใช้จ่าย</a:t>
            </a:r>
            <a:endParaRPr lang="th-TH" sz="2000" dirty="0">
              <a:solidFill>
                <a:srgbClr val="0070C0"/>
              </a:solidFill>
              <a:latin typeface="Kanit Light" panose="00000400000000000000" pitchFamily="2" charset="-34"/>
              <a:ea typeface="Tahoma" panose="020B0604030504040204" pitchFamily="34" charset="0"/>
              <a:cs typeface="Kanit Light" panose="00000400000000000000" pitchFamily="2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4C9F29-BC6E-49A7-9096-EE7142EC9466}"/>
              </a:ext>
            </a:extLst>
          </p:cNvPr>
          <p:cNvSpPr/>
          <p:nvPr/>
        </p:nvSpPr>
        <p:spPr>
          <a:xfrm>
            <a:off x="0" y="-6439"/>
            <a:ext cx="12192000" cy="85408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การบริการทันตกรรมส่งเสริมป้องกันในเด็กวัยเรียน อายุ 4-12 ปี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A683D8-36D9-4774-A959-F7DCDD12D7FE}"/>
              </a:ext>
            </a:extLst>
          </p:cNvPr>
          <p:cNvSpPr/>
          <p:nvPr/>
        </p:nvSpPr>
        <p:spPr>
          <a:xfrm>
            <a:off x="575630" y="1054952"/>
            <a:ext cx="236635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เงื่อนไขการจ่าย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173650-BAFF-475D-974E-945E7292E0FA}"/>
              </a:ext>
            </a:extLst>
          </p:cNvPr>
          <p:cNvSpPr/>
          <p:nvPr/>
        </p:nvSpPr>
        <p:spPr>
          <a:xfrm>
            <a:off x="575629" y="3570997"/>
            <a:ext cx="236635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อัตราการจ่าย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433754-0FAF-4FAF-ABEC-D8F202DFBFDF}"/>
              </a:ext>
            </a:extLst>
          </p:cNvPr>
          <p:cNvSpPr/>
          <p:nvPr/>
        </p:nvSpPr>
        <p:spPr>
          <a:xfrm>
            <a:off x="575629" y="5274511"/>
            <a:ext cx="236635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โปรแกรม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1D207F-91F0-4937-9038-1FE1CF64F6BC}"/>
              </a:ext>
            </a:extLst>
          </p:cNvPr>
          <p:cNvSpPr/>
          <p:nvPr/>
        </p:nvSpPr>
        <p:spPr>
          <a:xfrm>
            <a:off x="575629" y="1713252"/>
            <a:ext cx="112983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h-TH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1. </a:t>
            </a:r>
            <a:r>
              <a:rPr lang="th-TH" altLang="th-TH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เด็กวัยเรียน(</a:t>
            </a:r>
            <a:r>
              <a:rPr lang="en-US" altLang="th-TH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4-12</a:t>
            </a:r>
            <a:r>
              <a:rPr lang="th-TH" altLang="th-TH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ปี) </a:t>
            </a:r>
            <a:r>
              <a:rPr lang="th-TH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ทุกสิทธิ</a:t>
            </a:r>
          </a:p>
          <a:p>
            <a:r>
              <a:rPr lang="en-US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2. </a:t>
            </a:r>
            <a:r>
              <a:rPr lang="th-TH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เข้ารับบริการในหน่วยบริการ หรือ หน่วยร่วมให้บริการในระบบหลักประกันสุขภาพแห่งชาติ</a:t>
            </a:r>
          </a:p>
          <a:p>
            <a:pPr>
              <a:defRPr/>
            </a:pPr>
            <a:r>
              <a:rPr lang="en-US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3. </a:t>
            </a:r>
            <a:r>
              <a:rPr lang="th-TH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บริการกรณีดังนี้</a:t>
            </a:r>
          </a:p>
          <a:p>
            <a:pPr>
              <a:defRPr/>
            </a:pPr>
            <a:r>
              <a:rPr lang="th-TH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</a:t>
            </a:r>
            <a:r>
              <a:rPr lang="en-US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	3.1</a:t>
            </a:r>
            <a:r>
              <a:rPr lang="th-TH" altLang="th-TH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เด็กวัยเรียน (</a:t>
            </a:r>
            <a:r>
              <a:rPr lang="en-US" altLang="th-TH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4</a:t>
            </a:r>
            <a:r>
              <a:rPr lang="th-TH" altLang="th-TH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-</a:t>
            </a:r>
            <a:r>
              <a:rPr lang="en-US" altLang="th-TH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12</a:t>
            </a:r>
            <a:r>
              <a:rPr lang="th-TH" altLang="th-TH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ปี) ได้รับบริการเคลือบ/ทาฟลูออไรด์</a:t>
            </a:r>
            <a:endParaRPr lang="th-TH" sz="2000" b="1" dirty="0">
              <a:ln w="0"/>
              <a:latin typeface="Kanit Light" panose="00000400000000000000" pitchFamily="2" charset="-34"/>
              <a:ea typeface="Tahoma" panose="020B0604030504040204" pitchFamily="34" charset="0"/>
              <a:cs typeface="Kanit Light" panose="00000400000000000000" pitchFamily="2" charset="-34"/>
            </a:endParaRPr>
          </a:p>
          <a:p>
            <a:pPr>
              <a:defRPr/>
            </a:pPr>
            <a:r>
              <a:rPr lang="th-TH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</a:t>
            </a:r>
            <a:r>
              <a:rPr lang="en-US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	3.2</a:t>
            </a:r>
            <a:r>
              <a:rPr lang="th-TH" altLang="th-TH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เด็กวัยเรียน (</a:t>
            </a:r>
            <a:r>
              <a:rPr lang="en-US" altLang="th-TH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6-12 </a:t>
            </a:r>
            <a:r>
              <a:rPr lang="th-TH" altLang="th-TH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ปี) ได้รับการเคลือบหลุมร่องฟันในในฟันกรามถาวร</a:t>
            </a:r>
            <a:r>
              <a:rPr lang="th-TH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ซี่ที่ </a:t>
            </a:r>
            <a:r>
              <a:rPr lang="en-US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6</a:t>
            </a:r>
            <a:r>
              <a:rPr lang="th-TH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, </a:t>
            </a:r>
            <a:r>
              <a:rPr lang="en-US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7</a:t>
            </a:r>
            <a:r>
              <a:rPr lang="th-TH" sz="2000" b="1" dirty="0">
                <a:ln w="0"/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07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DBE959-3FBE-4029-AE0B-C42754C8C17F}"/>
              </a:ext>
            </a:extLst>
          </p:cNvPr>
          <p:cNvSpPr/>
          <p:nvPr/>
        </p:nvSpPr>
        <p:spPr>
          <a:xfrm>
            <a:off x="0" y="-6439"/>
            <a:ext cx="12192000" cy="769441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รหัสหัตถการบริการทันตกรรมป้องกันในเด็กวัยเรียน อายุ 4 - 12 ปี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6896A7-95A7-4890-BE73-27C273A0F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851"/>
              </p:ext>
            </p:extLst>
          </p:nvPr>
        </p:nvGraphicFramePr>
        <p:xfrm>
          <a:off x="400394" y="1136224"/>
          <a:ext cx="11391212" cy="277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3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7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07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รายการ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baseline="0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รหัสหัตถการ</a:t>
                      </a:r>
                      <a:endParaRPr lang="th-TH" sz="2800" b="1" dirty="0"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5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เงื่อนไขฟลูออไรด์เฉพาะที่ (</a:t>
                      </a:r>
                      <a:r>
                        <a:rPr lang="en-US" sz="2400" b="1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4-12</a:t>
                      </a:r>
                      <a:r>
                        <a:rPr lang="th-TH" sz="2400" b="1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ปี)</a:t>
                      </a:r>
                      <a:endParaRPr lang="en-US" sz="2400" b="1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ใช้แฟ้ม </a:t>
                      </a:r>
                      <a:r>
                        <a:rPr lang="en-US" sz="2400" b="1" dirty="0" err="1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procedure_opd</a:t>
                      </a:r>
                      <a:r>
                        <a:rPr lang="en-US" sz="2400" b="1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</a:t>
                      </a:r>
                      <a:r>
                        <a:rPr lang="th-TH" sz="2400" b="1" dirty="0" err="1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ฟิ</a:t>
                      </a:r>
                      <a:r>
                        <a:rPr lang="th-TH" sz="2400" b="1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ลด์ </a:t>
                      </a:r>
                      <a:r>
                        <a:rPr lang="en-US" sz="2400" b="1" dirty="0" err="1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procedcode</a:t>
                      </a:r>
                      <a:r>
                        <a:rPr lang="en-US" sz="2400" b="1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</a:t>
                      </a:r>
                      <a:r>
                        <a:rPr lang="th-TH" sz="2400" b="1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และมีเงื่อนไข </a:t>
                      </a:r>
                      <a:endParaRPr lang="en-US" sz="2400" b="1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- มี </a:t>
                      </a:r>
                      <a:r>
                        <a:rPr lang="en-US" sz="2400" b="1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procedure code</a:t>
                      </a:r>
                      <a:r>
                        <a:rPr lang="th-TH" sz="2400" b="1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ได้แก่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2377020, 2377021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เงื่อนไขเคลือบหลุมร่องฟัน (</a:t>
                      </a:r>
                      <a:r>
                        <a:rPr lang="en-US" sz="2400" b="1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6-12</a:t>
                      </a:r>
                      <a:r>
                        <a:rPr lang="th-TH" sz="2400" b="1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ปี)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2400" b="1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มี </a:t>
                      </a:r>
                      <a:r>
                        <a:rPr lang="en-US" sz="2400" b="1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procedure code</a:t>
                      </a:r>
                      <a:r>
                        <a:rPr lang="th-TH" sz="2400" b="1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ได้แก่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2387030</a:t>
                      </a:r>
                      <a:endParaRPr lang="en-US" sz="2400" b="1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2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DBE959-3FBE-4029-AE0B-C42754C8C17F}"/>
              </a:ext>
            </a:extLst>
          </p:cNvPr>
          <p:cNvSpPr/>
          <p:nvPr/>
        </p:nvSpPr>
        <p:spPr>
          <a:xfrm>
            <a:off x="0" y="-6439"/>
            <a:ext cx="12192000" cy="769441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โปรแกรม</a:t>
            </a:r>
            <a:r>
              <a:rPr lang="en-US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 e-Claim </a:t>
            </a:r>
            <a:r>
              <a:rPr lang="th-TH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บริการทันตกรรมป้องกันในเด็กวัยเรียน</a:t>
            </a:r>
            <a:r>
              <a:rPr lang="en-US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 </a:t>
            </a:r>
            <a:r>
              <a:rPr lang="th-TH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4-12 ปี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4B75FD-4D7F-4E0D-B761-9C4821903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79" y="1275767"/>
            <a:ext cx="1152938" cy="1039898"/>
          </a:xfrm>
          <a:prstGeom prst="ellipse">
            <a:avLst/>
          </a:prstGeom>
          <a:solidFill>
            <a:srgbClr val="7030A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th-TH" sz="2600" b="1" kern="1200" dirty="0">
                <a:solidFill>
                  <a:srgbClr val="FFFFFF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หน้า</a:t>
            </a:r>
            <a:br>
              <a:rPr lang="en-US" sz="2600" b="1" kern="1200" dirty="0">
                <a:solidFill>
                  <a:srgbClr val="FFFFFF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</a:br>
            <a:r>
              <a:rPr lang="en-US" sz="2600" b="1" kern="1200" dirty="0">
                <a:solidFill>
                  <a:srgbClr val="FFFFFF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F3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59EC52-C98D-4FA0-B967-2849917FF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1022249"/>
            <a:ext cx="9899373" cy="55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37FD4B3-CC02-42D7-8E42-BA42F8302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20" y="1074726"/>
            <a:ext cx="9742184" cy="52966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61F29C-21CE-4114-86A5-8F897BE1A275}"/>
              </a:ext>
            </a:extLst>
          </p:cNvPr>
          <p:cNvSpPr/>
          <p:nvPr/>
        </p:nvSpPr>
        <p:spPr>
          <a:xfrm>
            <a:off x="0" y="-6439"/>
            <a:ext cx="12192000" cy="769441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โปรแกรม</a:t>
            </a:r>
            <a:r>
              <a:rPr lang="en-US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 e-Claim </a:t>
            </a:r>
            <a:r>
              <a:rPr lang="th-TH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บริการทันตกรรมป้องกันในเด็กวัยเรียน</a:t>
            </a:r>
            <a:r>
              <a:rPr lang="en-US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 </a:t>
            </a:r>
            <a:r>
              <a:rPr lang="th-TH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4-12 ปี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7596FE-7C54-434F-AE18-655AFADD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79" y="1275767"/>
            <a:ext cx="1152938" cy="1039898"/>
          </a:xfrm>
          <a:prstGeom prst="ellipse">
            <a:avLst/>
          </a:prstGeom>
          <a:solidFill>
            <a:srgbClr val="7030A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th-TH" sz="2600" b="1" kern="1200" dirty="0">
                <a:solidFill>
                  <a:srgbClr val="FFFFFF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หน้า</a:t>
            </a:r>
            <a:br>
              <a:rPr lang="en-US" sz="2600" b="1" kern="1200" dirty="0">
                <a:solidFill>
                  <a:srgbClr val="FFFFFF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</a:br>
            <a:r>
              <a:rPr lang="en-US" sz="2600" b="1" kern="1200" dirty="0">
                <a:solidFill>
                  <a:srgbClr val="FFFFFF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F6</a:t>
            </a:r>
          </a:p>
        </p:txBody>
      </p:sp>
    </p:spTree>
    <p:extLst>
      <p:ext uri="{BB962C8B-B14F-4D97-AF65-F5344CB8AC3E}">
        <p14:creationId xmlns:p14="http://schemas.microsoft.com/office/powerpoint/2010/main" val="2108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3661DD2-5A0F-47BD-9731-006F42241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5149"/>
              </p:ext>
            </p:extLst>
          </p:nvPr>
        </p:nvGraphicFramePr>
        <p:xfrm>
          <a:off x="657708" y="1833555"/>
          <a:ext cx="10876581" cy="41206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5534">
                  <a:extLst>
                    <a:ext uri="{9D8B030D-6E8A-4147-A177-3AD203B41FA5}">
                      <a16:colId xmlns:a16="http://schemas.microsoft.com/office/drawing/2014/main" val="567308757"/>
                    </a:ext>
                  </a:extLst>
                </a:gridCol>
                <a:gridCol w="905534">
                  <a:extLst>
                    <a:ext uri="{9D8B030D-6E8A-4147-A177-3AD203B41FA5}">
                      <a16:colId xmlns:a16="http://schemas.microsoft.com/office/drawing/2014/main" val="753360646"/>
                    </a:ext>
                  </a:extLst>
                </a:gridCol>
                <a:gridCol w="3839055">
                  <a:extLst>
                    <a:ext uri="{9D8B030D-6E8A-4147-A177-3AD203B41FA5}">
                      <a16:colId xmlns:a16="http://schemas.microsoft.com/office/drawing/2014/main" val="2524942565"/>
                    </a:ext>
                  </a:extLst>
                </a:gridCol>
                <a:gridCol w="2519700">
                  <a:extLst>
                    <a:ext uri="{9D8B030D-6E8A-4147-A177-3AD203B41FA5}">
                      <a16:colId xmlns:a16="http://schemas.microsoft.com/office/drawing/2014/main" val="1157995644"/>
                    </a:ext>
                  </a:extLst>
                </a:gridCol>
                <a:gridCol w="1147019">
                  <a:extLst>
                    <a:ext uri="{9D8B030D-6E8A-4147-A177-3AD203B41FA5}">
                      <a16:colId xmlns:a16="http://schemas.microsoft.com/office/drawing/2014/main" val="3619798808"/>
                    </a:ext>
                  </a:extLst>
                </a:gridCol>
                <a:gridCol w="1559739">
                  <a:extLst>
                    <a:ext uri="{9D8B030D-6E8A-4147-A177-3AD203B41FA5}">
                      <a16:colId xmlns:a16="http://schemas.microsoft.com/office/drawing/2014/main" val="3921387124"/>
                    </a:ext>
                  </a:extLst>
                </a:gridCol>
              </a:tblGrid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#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รหัส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หน่วยบริการ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เขต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เงินจ่าย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56823"/>
                  </a:ext>
                </a:extLst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11282</a:t>
                      </a:r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รพ.สมเด็จพระสังฆราชองค์ที่ 19</a:t>
                      </a:r>
                      <a:endParaRPr lang="th-TH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เขต 5 ราชบุรี</a:t>
                      </a:r>
                      <a:endParaRPr lang="th-TH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21</a:t>
                      </a:r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10,500</a:t>
                      </a:r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427455"/>
                  </a:ext>
                </a:extLst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11087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รพ.สมเด็จ</a:t>
                      </a:r>
                      <a:endParaRPr lang="th-TH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เขต 7 ขอนแก่น</a:t>
                      </a:r>
                      <a:endParaRPr lang="th-TH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14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7,000</a:t>
                      </a:r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046752"/>
                  </a:ext>
                </a:extLst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3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11329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รพ.ท่าศาลา</a:t>
                      </a:r>
                      <a:endParaRPr lang="th-TH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เขต 11 สุราษฎร์ธานี</a:t>
                      </a:r>
                      <a:endParaRPr lang="th-TH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9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4,500</a:t>
                      </a:r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378787"/>
                  </a:ext>
                </a:extLst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4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10675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รพ.สวรรค์ประชารักษ์</a:t>
                      </a:r>
                      <a:endParaRPr lang="th-TH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เขต 3 นครสวรรค์</a:t>
                      </a:r>
                      <a:endParaRPr lang="th-TH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9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4,500</a:t>
                      </a:r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081426"/>
                  </a:ext>
                </a:extLst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5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11002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รพ.บ้านไผ่</a:t>
                      </a:r>
                      <a:endParaRPr lang="th-TH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เขต 7 ขอนแก่น</a:t>
                      </a:r>
                      <a:endParaRPr lang="th-TH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7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3,500</a:t>
                      </a:r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382175"/>
                  </a:ext>
                </a:extLst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6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10953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รพ.ม่วงสามสิบ</a:t>
                      </a:r>
                      <a:endParaRPr lang="th-TH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เขต 10 อุบลราชธานี</a:t>
                      </a:r>
                      <a:endParaRPr lang="th-TH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7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3,500</a:t>
                      </a:r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032773"/>
                  </a:ext>
                </a:extLst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7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11195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รพ.แม่สร</a:t>
                      </a:r>
                      <a:r>
                        <a:rPr lang="th-TH" sz="1800" u="none" strike="noStrike" dirty="0" err="1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วย</a:t>
                      </a:r>
                      <a:endParaRPr lang="th-TH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เขต 1 เชียงใหม่</a:t>
                      </a:r>
                      <a:endParaRPr lang="th-TH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6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3,000</a:t>
                      </a:r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29358"/>
                  </a:ext>
                </a:extLst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8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11297</a:t>
                      </a:r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รพ.กำแพงแสน</a:t>
                      </a:r>
                      <a:endParaRPr lang="th-TH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เขต 5 ราชบุรี</a:t>
                      </a:r>
                      <a:endParaRPr lang="th-TH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6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3,000</a:t>
                      </a:r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94122"/>
                  </a:ext>
                </a:extLst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9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11287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รพ.ด่านมะขามเตี้ย</a:t>
                      </a:r>
                      <a:endParaRPr lang="th-TH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เขต 5 ราชบุรี</a:t>
                      </a:r>
                      <a:endParaRPr lang="th-TH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6</a:t>
                      </a:r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3,000</a:t>
                      </a:r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643351"/>
                  </a:ext>
                </a:extLst>
              </a:tr>
              <a:tr h="3169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10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11088</a:t>
                      </a:r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รพ.ห้วยผึ้ง</a:t>
                      </a:r>
                      <a:endParaRPr lang="th-TH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เขต 7 ขอนแก่น</a:t>
                      </a:r>
                      <a:endParaRPr lang="th-TH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6</a:t>
                      </a:r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3,000</a:t>
                      </a:r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991985"/>
                  </a:ext>
                </a:extLst>
              </a:tr>
              <a:tr h="316973">
                <a:tc gridSpan="4"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รวมแห่ง</a:t>
                      </a:r>
                      <a:r>
                        <a:rPr lang="th-TH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อื่นๆ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       64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 32,000.00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25640"/>
                  </a:ext>
                </a:extLst>
              </a:tr>
              <a:tr h="316973">
                <a:tc gridSpan="4"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รวมทั้งหมด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     156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 78,000.00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28711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DDC7783-F091-42C3-9B8D-801923CB7132}"/>
              </a:ext>
            </a:extLst>
          </p:cNvPr>
          <p:cNvSpPr/>
          <p:nvPr/>
        </p:nvSpPr>
        <p:spPr>
          <a:xfrm>
            <a:off x="0" y="-5671"/>
            <a:ext cx="12192000" cy="85408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สถานการณ์การเบิกชดเชยบริการทันตกรรมในระบบ 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e-Claim</a:t>
            </a:r>
            <a:endParaRPr lang="th-TH" sz="3600" b="1" dirty="0">
              <a:latin typeface="Kanit SemiBold" panose="00000700000000000000" pitchFamily="2" charset="-34"/>
              <a:ea typeface="Tahoma" panose="020B0604030504040204" pitchFamily="34" charset="0"/>
              <a:cs typeface="Kanit SemiBold" panose="000007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4556E1-8114-4C8D-8C66-8F43DC0D61B9}"/>
              </a:ext>
            </a:extLst>
          </p:cNvPr>
          <p:cNvSpPr txBox="1"/>
          <p:nvPr/>
        </p:nvSpPr>
        <p:spPr>
          <a:xfrm>
            <a:off x="303627" y="6446773"/>
            <a:ext cx="920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ที่มา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: </a:t>
            </a:r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ข้อมูลการจ่ายชดเชยในระบบ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e-Claim </a:t>
            </a:r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วันที่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22 </a:t>
            </a:r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พฤศจิกายน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2562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25A6FE-9C20-4765-985D-62D17E550A8A}"/>
              </a:ext>
            </a:extLst>
          </p:cNvPr>
          <p:cNvSpPr/>
          <p:nvPr/>
        </p:nvSpPr>
        <p:spPr>
          <a:xfrm>
            <a:off x="657709" y="1040900"/>
            <a:ext cx="108765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การบริการทันตกรรมส่งเสริมป้องกันใน </a:t>
            </a:r>
            <a:r>
              <a:rPr lang="th-TH" sz="2400" b="1" dirty="0">
                <a:solidFill>
                  <a:srgbClr val="FF0000"/>
                </a:solidFill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หญิงตั้งครรภ์</a:t>
            </a:r>
            <a:r>
              <a:rPr lang="en-US" sz="2400" b="1" dirty="0">
                <a:solidFill>
                  <a:srgbClr val="FF0000"/>
                </a:solidFill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 </a:t>
            </a: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งวด </a:t>
            </a:r>
            <a:r>
              <a:rPr lang="en-US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STM 6210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289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333BF3-1097-4158-A850-66AEF88AF01D}"/>
              </a:ext>
            </a:extLst>
          </p:cNvPr>
          <p:cNvSpPr txBox="1"/>
          <p:nvPr/>
        </p:nvSpPr>
        <p:spPr>
          <a:xfrm>
            <a:off x="303627" y="6446773"/>
            <a:ext cx="920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ที่มา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: </a:t>
            </a:r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ข้อมูลการจ่ายชดเชยในระบบ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e-Claim </a:t>
            </a:r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วันที่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22 </a:t>
            </a:r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พฤศจิกายน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2562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D6274D-E6CD-48A3-BFE2-C8F1C6FA2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554191"/>
              </p:ext>
            </p:extLst>
          </p:nvPr>
        </p:nvGraphicFramePr>
        <p:xfrm>
          <a:off x="303626" y="1395090"/>
          <a:ext cx="11682048" cy="3261316"/>
        </p:xfrm>
        <a:graphic>
          <a:graphicData uri="http://schemas.openxmlformats.org/drawingml/2006/table">
            <a:tbl>
              <a:tblPr/>
              <a:tblGrid>
                <a:gridCol w="3017430">
                  <a:extLst>
                    <a:ext uri="{9D8B030D-6E8A-4147-A177-3AD203B41FA5}">
                      <a16:colId xmlns:a16="http://schemas.microsoft.com/office/drawing/2014/main" val="3567056242"/>
                    </a:ext>
                  </a:extLst>
                </a:gridCol>
                <a:gridCol w="1109511">
                  <a:extLst>
                    <a:ext uri="{9D8B030D-6E8A-4147-A177-3AD203B41FA5}">
                      <a16:colId xmlns:a16="http://schemas.microsoft.com/office/drawing/2014/main" val="3061661400"/>
                    </a:ext>
                  </a:extLst>
                </a:gridCol>
                <a:gridCol w="1422082">
                  <a:extLst>
                    <a:ext uri="{9D8B030D-6E8A-4147-A177-3AD203B41FA5}">
                      <a16:colId xmlns:a16="http://schemas.microsoft.com/office/drawing/2014/main" val="1489132817"/>
                    </a:ext>
                  </a:extLst>
                </a:gridCol>
                <a:gridCol w="1018841">
                  <a:extLst>
                    <a:ext uri="{9D8B030D-6E8A-4147-A177-3AD203B41FA5}">
                      <a16:colId xmlns:a16="http://schemas.microsoft.com/office/drawing/2014/main" val="3392552376"/>
                    </a:ext>
                  </a:extLst>
                </a:gridCol>
                <a:gridCol w="1238687">
                  <a:extLst>
                    <a:ext uri="{9D8B030D-6E8A-4147-A177-3AD203B41FA5}">
                      <a16:colId xmlns:a16="http://schemas.microsoft.com/office/drawing/2014/main" val="1415664909"/>
                    </a:ext>
                  </a:extLst>
                </a:gridCol>
                <a:gridCol w="1238687">
                  <a:extLst>
                    <a:ext uri="{9D8B030D-6E8A-4147-A177-3AD203B41FA5}">
                      <a16:colId xmlns:a16="http://schemas.microsoft.com/office/drawing/2014/main" val="1948341105"/>
                    </a:ext>
                  </a:extLst>
                </a:gridCol>
                <a:gridCol w="1238687">
                  <a:extLst>
                    <a:ext uri="{9D8B030D-6E8A-4147-A177-3AD203B41FA5}">
                      <a16:colId xmlns:a16="http://schemas.microsoft.com/office/drawing/2014/main" val="3979391146"/>
                    </a:ext>
                  </a:extLst>
                </a:gridCol>
                <a:gridCol w="1398123">
                  <a:extLst>
                    <a:ext uri="{9D8B030D-6E8A-4147-A177-3AD203B41FA5}">
                      <a16:colId xmlns:a16="http://schemas.microsoft.com/office/drawing/2014/main" val="1887759058"/>
                    </a:ext>
                  </a:extLst>
                </a:gridCol>
              </a:tblGrid>
              <a:tr h="837366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รายการจ่ายชดเชย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งวด 6210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6210 ติด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C / DENY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รวมข้อมูลที่ส่ง 6210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% </a:t>
                      </a:r>
                    </a:p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ติด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C/DENY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46086"/>
                  </a:ext>
                </a:extLst>
              </a:tr>
              <a:tr h="4847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ครั้ง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เงินจ่าย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ครั้ง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เงินเบิก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ครั้ง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เงินเบิก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Kanit Light" panose="00000400000000000000" pitchFamily="2" charset="-34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13840"/>
                  </a:ext>
                </a:extLst>
              </a:tr>
              <a:tr h="484790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1. ทันตกรรม ในหญิงตั้งครรภ์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9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  156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9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  78,000.00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9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    298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9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253,406.00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9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        454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9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331,704.00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9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65.6%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684303"/>
                  </a:ext>
                </a:extLst>
              </a:tr>
              <a:tr h="484790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2. ทันตกรรม เคลือบฟลูออไรด์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1,291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 128,800.00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      97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19,340.00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1,388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148,237.00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7.0%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197076"/>
                  </a:ext>
                </a:extLst>
              </a:tr>
              <a:tr h="484790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3. ทันตกรรม เคลือบหลุมร่องฟัน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5F9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  563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5F9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 362,500.00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5F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    352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5F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153,964.00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5F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         915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5F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516,816.00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5F9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38.5%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5F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414400"/>
                  </a:ext>
                </a:extLst>
              </a:tr>
              <a:tr h="484790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รวมทั้งหมด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1,921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569,300.00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    747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426,710.00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2757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996,757.00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27.1%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465309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CDD23D5-0049-4825-98D6-E615898D3F6B}"/>
              </a:ext>
            </a:extLst>
          </p:cNvPr>
          <p:cNvSpPr/>
          <p:nvPr/>
        </p:nvSpPr>
        <p:spPr>
          <a:xfrm>
            <a:off x="0" y="-5671"/>
            <a:ext cx="12192000" cy="85408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สถานการณ์การเบิกชดเชยบริการทันตกรรมในระบบ 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e-Claim</a:t>
            </a:r>
            <a:endParaRPr lang="th-TH" sz="3600" b="1" dirty="0">
              <a:latin typeface="Kanit SemiBold" panose="00000700000000000000" pitchFamily="2" charset="-34"/>
              <a:ea typeface="Tahoma" panose="020B0604030504040204" pitchFamily="34" charset="0"/>
              <a:cs typeface="Kanit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662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DBE959-3FBE-4029-AE0B-C42754C8C17F}"/>
              </a:ext>
            </a:extLst>
          </p:cNvPr>
          <p:cNvSpPr/>
          <p:nvPr/>
        </p:nvSpPr>
        <p:spPr>
          <a:xfrm>
            <a:off x="0" y="-6439"/>
            <a:ext cx="12192000" cy="938719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การส่งข้อมูลและออกรายงานการจ่ายเงิน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8FB596-98A5-414C-9C5E-DF8C9A82E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44" y="1298717"/>
            <a:ext cx="11638095" cy="35320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17845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DBE959-3FBE-4029-AE0B-C42754C8C17F}"/>
              </a:ext>
            </a:extLst>
          </p:cNvPr>
          <p:cNvSpPr/>
          <p:nvPr/>
        </p:nvSpPr>
        <p:spPr>
          <a:xfrm>
            <a:off x="0" y="-6439"/>
            <a:ext cx="12192000" cy="1077218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กรณีส่งด้วย </a:t>
            </a:r>
            <a:r>
              <a:rPr lang="en-US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43</a:t>
            </a:r>
            <a:r>
              <a:rPr lang="th-TH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 แฟ้มผ่านโปรแกรม </a:t>
            </a:r>
            <a:r>
              <a:rPr lang="en-US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OP/PP Individual Records</a:t>
            </a:r>
            <a:r>
              <a:rPr lang="en-US" sz="3200" b="1" dirty="0">
                <a:solidFill>
                  <a:srgbClr val="FFFF00"/>
                </a:solidFill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(http://op.nhso.go.th/op/)</a:t>
            </a:r>
            <a:endParaRPr lang="th-TH" sz="3200" b="1" dirty="0">
              <a:solidFill>
                <a:srgbClr val="FF0000"/>
              </a:solidFill>
              <a:latin typeface="Kanit SemiBold" panose="00000700000000000000" pitchFamily="2" charset="-34"/>
              <a:ea typeface="Tahoma" panose="020B0604030504040204" pitchFamily="34" charset="0"/>
              <a:cs typeface="Kanit SemiBold" panose="00000700000000000000" pitchFamily="2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CDA305-C863-4A96-8FEC-47D1E6E4A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571184"/>
              </p:ext>
            </p:extLst>
          </p:nvPr>
        </p:nvGraphicFramePr>
        <p:xfrm>
          <a:off x="600676" y="2259783"/>
          <a:ext cx="11159324" cy="281865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70393">
                  <a:extLst>
                    <a:ext uri="{9D8B030D-6E8A-4147-A177-3AD203B41FA5}">
                      <a16:colId xmlns:a16="http://schemas.microsoft.com/office/drawing/2014/main" val="3437857741"/>
                    </a:ext>
                  </a:extLst>
                </a:gridCol>
                <a:gridCol w="8288931">
                  <a:extLst>
                    <a:ext uri="{9D8B030D-6E8A-4147-A177-3AD203B41FA5}">
                      <a16:colId xmlns:a16="http://schemas.microsoft.com/office/drawing/2014/main" val="1084260526"/>
                    </a:ext>
                  </a:extLst>
                </a:gridCol>
              </a:tblGrid>
              <a:tr h="939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เงื่อนไขฟลูออไรด์เฉพาะที่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ใช้แฟ้ม </a:t>
                      </a:r>
                      <a:r>
                        <a:rPr lang="th-TH" sz="2000" b="1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procedure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_</a:t>
                      </a:r>
                      <a:r>
                        <a:rPr lang="th-TH" sz="2000" b="1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opd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</a:t>
                      </a:r>
                      <a:r>
                        <a:rPr lang="th-TH" sz="2000" b="1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ฟิ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ลด์ </a:t>
                      </a:r>
                      <a:r>
                        <a:rPr lang="th-TH" sz="2000" b="1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procedcode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และมีเงื่อนไข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- มี </a:t>
                      </a:r>
                      <a:r>
                        <a:rPr lang="th-TH" sz="2000" b="1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procedcode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ได้แก่ </a:t>
                      </a: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2377020, 2377021 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103087"/>
                  </a:ext>
                </a:extLst>
              </a:tr>
              <a:tr h="939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เงื่อนไขรับบริการ ไม่เกิน 1 ครั้งต่อปี 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ใช้แฟ้ม </a:t>
                      </a:r>
                      <a:r>
                        <a:rPr lang="th-TH" sz="2000" b="1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person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</a:t>
                      </a:r>
                      <a:r>
                        <a:rPr lang="th-TH" sz="2000" b="1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ฟิ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ลด์ </a:t>
                      </a:r>
                      <a:r>
                        <a:rPr lang="th-TH" sz="2000" b="1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cid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และมีเงื่อนไข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- ไม่นับซ้ำ (</a:t>
                      </a:r>
                      <a:r>
                        <a:rPr lang="th-TH" sz="2000" b="1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distinct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) </a:t>
                      </a:r>
                      <a:r>
                        <a:rPr lang="th-TH" sz="2000" b="1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cid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414346"/>
                  </a:ext>
                </a:extLst>
              </a:tr>
              <a:tr h="939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เงื่อนไขอายุ 4-12 ปี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ใช้แฟ้ม </a:t>
                      </a:r>
                      <a:r>
                        <a:rPr lang="th-TH" sz="2000" b="1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person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</a:t>
                      </a:r>
                      <a:r>
                        <a:rPr lang="th-TH" sz="2000" b="1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ฟิ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ลด์ </a:t>
                      </a:r>
                      <a:r>
                        <a:rPr lang="th-TH" sz="2000" b="1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birth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และมีเงื่อนไข นับคนที่อายุ 4- 12 ปี 11 เดือน 29 วัน ณ วันรับบริการ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18687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3B3090F-B007-4D39-9410-0F34226CA45F}"/>
              </a:ext>
            </a:extLst>
          </p:cNvPr>
          <p:cNvSpPr/>
          <p:nvPr/>
        </p:nvSpPr>
        <p:spPr>
          <a:xfrm>
            <a:off x="352670" y="1427781"/>
            <a:ext cx="7657546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226695">
              <a:spcBef>
                <a:spcPts val="600"/>
              </a:spcBef>
              <a:spcAft>
                <a:spcPts val="0"/>
              </a:spcAft>
            </a:pPr>
            <a:r>
              <a:rPr lang="th-TH" sz="2800" b="1" dirty="0">
                <a:solidFill>
                  <a:srgbClr val="7030A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ฟลูออไรด์เฉพาะที่ ในเด็กวัยเรียน อายุ 4-12 ปี (คน)</a:t>
            </a:r>
            <a:endParaRPr lang="en-US" sz="2800" dirty="0">
              <a:solidFill>
                <a:srgbClr val="7030A0"/>
              </a:solidFill>
              <a:effectLst/>
              <a:latin typeface="Kanit Light" panose="00000400000000000000" pitchFamily="2" charset="-34"/>
              <a:ea typeface="Tahoma" panose="020B0604030504040204" pitchFamily="34" charset="0"/>
              <a:cs typeface="Kanit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92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560D93-D4CA-4C44-A45F-2EA26CC9E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30" y="3713872"/>
            <a:ext cx="7669138" cy="2954214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0FFB3C4-E3B1-47CF-8B30-F19E8E4EC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37962"/>
              </p:ext>
            </p:extLst>
          </p:nvPr>
        </p:nvGraphicFramePr>
        <p:xfrm>
          <a:off x="484545" y="1622136"/>
          <a:ext cx="11707455" cy="211987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418523">
                  <a:extLst>
                    <a:ext uri="{9D8B030D-6E8A-4147-A177-3AD203B41FA5}">
                      <a16:colId xmlns:a16="http://schemas.microsoft.com/office/drawing/2014/main" val="560406842"/>
                    </a:ext>
                  </a:extLst>
                </a:gridCol>
                <a:gridCol w="8288932">
                  <a:extLst>
                    <a:ext uri="{9D8B030D-6E8A-4147-A177-3AD203B41FA5}">
                      <a16:colId xmlns:a16="http://schemas.microsoft.com/office/drawing/2014/main" val="3961233820"/>
                    </a:ext>
                  </a:extLst>
                </a:gridCol>
              </a:tblGrid>
              <a:tr h="859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เงื่อนไขเคลือบหลุมร่องฟัน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ใช้แฟ้ม </a:t>
                      </a:r>
                      <a:r>
                        <a:rPr lang="th-TH" sz="1800" b="0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procedure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_</a:t>
                      </a:r>
                      <a:r>
                        <a:rPr lang="th-TH" sz="1800" b="0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opd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</a:t>
                      </a:r>
                      <a:r>
                        <a:rPr lang="th-TH" sz="1800" b="0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ฟิ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ลด์ </a:t>
                      </a:r>
                      <a:r>
                        <a:rPr lang="th-TH" sz="1800" b="0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procedcode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และมีเงื่อนไข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- มี </a:t>
                      </a:r>
                      <a:r>
                        <a:rPr lang="th-TH" sz="1800" b="0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procedcode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ได้แก่ </a:t>
                      </a:r>
                      <a:r>
                        <a:rPr lang="th-TH" sz="1800" b="0" dirty="0">
                          <a:solidFill>
                            <a:srgbClr val="C00000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238703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A</a:t>
                      </a:r>
                      <a:r>
                        <a:rPr lang="th-TH" sz="1800" b="0" dirty="0">
                          <a:solidFill>
                            <a:srgbClr val="C00000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238703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B </a:t>
                      </a:r>
                      <a:r>
                        <a:rPr lang="th-TH" sz="1800" b="0" dirty="0">
                          <a:solidFill>
                            <a:srgbClr val="C00000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238703C 238703D 238703E 238703F 238703G 238703H </a:t>
                      </a:r>
                      <a:endParaRPr lang="en-US" sz="1800" b="0" dirty="0">
                        <a:solidFill>
                          <a:srgbClr val="C0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384527"/>
                  </a:ext>
                </a:extLst>
              </a:tr>
              <a:tr h="687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เงื่อนไขรับบริการ ไม่เกิน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4 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ซี่ ต่อปี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ใช้แฟ้ม </a:t>
                      </a:r>
                      <a:r>
                        <a:rPr lang="th-TH" sz="1800" b="0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service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</a:t>
                      </a:r>
                      <a:r>
                        <a:rPr lang="th-TH" sz="1800" b="0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ฟิ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ลด์ </a:t>
                      </a:r>
                      <a:r>
                        <a:rPr lang="th-TH" sz="1800" b="0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hospcode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+</a:t>
                      </a:r>
                      <a:r>
                        <a:rPr lang="th-TH" sz="1800" b="0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pid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+</a:t>
                      </a:r>
                      <a:r>
                        <a:rPr lang="th-TH" sz="1800" b="0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seq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+</a:t>
                      </a:r>
                      <a:r>
                        <a:rPr lang="th-TH" sz="1800" b="0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date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_</a:t>
                      </a:r>
                      <a:r>
                        <a:rPr lang="th-TH" sz="1800" b="0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serv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และมีเงื่อนไข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- ไม่นับซ้ำ (</a:t>
                      </a:r>
                      <a:r>
                        <a:rPr lang="th-TH" sz="1800" b="0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distinct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) </a:t>
                      </a:r>
                      <a:r>
                        <a:rPr lang="th-TH" sz="1800" b="0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hospcode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+</a:t>
                      </a:r>
                      <a:r>
                        <a:rPr lang="th-TH" sz="1800" b="0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pid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+</a:t>
                      </a:r>
                      <a:r>
                        <a:rPr lang="th-TH" sz="1800" b="0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seq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+</a:t>
                      </a:r>
                      <a:r>
                        <a:rPr lang="th-TH" sz="1800" b="0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date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_</a:t>
                      </a:r>
                      <a:r>
                        <a:rPr lang="th-TH" sz="1800" b="0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serv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0665"/>
                  </a:ext>
                </a:extLst>
              </a:tr>
              <a:tr h="573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เงื่อนไขอายุ 6-12 ปี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0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ใช้แฟ้ม </a:t>
                      </a:r>
                      <a:r>
                        <a:rPr lang="th-TH" sz="1800" b="0" dirty="0" err="1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person</a:t>
                      </a:r>
                      <a:r>
                        <a:rPr lang="th-TH" sz="1800" b="0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</a:t>
                      </a:r>
                      <a:r>
                        <a:rPr lang="th-TH" sz="1800" b="0" dirty="0" err="1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ฟิ</a:t>
                      </a:r>
                      <a:r>
                        <a:rPr lang="th-TH" sz="1800" b="0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ลด์ </a:t>
                      </a:r>
                      <a:r>
                        <a:rPr lang="th-TH" sz="1800" b="0" dirty="0" err="1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birth</a:t>
                      </a:r>
                      <a:r>
                        <a:rPr lang="th-TH" sz="1800" b="0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 และมีเงื่อนไข นับคนที่อายุ 6- 12 ปี 11 เดือน 29 วัน ณ วันรับบริการ 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872EEB0-5419-4C73-919A-CEF86D1C0E56}"/>
              </a:ext>
            </a:extLst>
          </p:cNvPr>
          <p:cNvSpPr/>
          <p:nvPr/>
        </p:nvSpPr>
        <p:spPr>
          <a:xfrm>
            <a:off x="167303" y="1070779"/>
            <a:ext cx="7786106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marL="228600">
              <a:spcBef>
                <a:spcPts val="600"/>
              </a:spcBef>
              <a:spcAft>
                <a:spcPts val="0"/>
              </a:spcAft>
            </a:pPr>
            <a:r>
              <a:rPr lang="th-TH" sz="2800" b="1" dirty="0">
                <a:solidFill>
                  <a:srgbClr val="7030A0"/>
                </a:solidFill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เคลือบหลุมร่องฟัน ในเด็กวัยเรียน อายุ 6-12 ปี (ซี่) </a:t>
            </a:r>
            <a:endParaRPr lang="en-US" sz="2800" dirty="0">
              <a:solidFill>
                <a:srgbClr val="7030A0"/>
              </a:solidFill>
              <a:effectLst/>
              <a:latin typeface="Kanit Light" panose="00000400000000000000" pitchFamily="2" charset="-34"/>
              <a:ea typeface="Tahoma" panose="020B0604030504040204" pitchFamily="34" charset="0"/>
              <a:cs typeface="Kanit Light" panose="00000400000000000000" pitchFamily="2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CE713B-9240-4448-AD16-614897D21F44}"/>
              </a:ext>
            </a:extLst>
          </p:cNvPr>
          <p:cNvSpPr/>
          <p:nvPr/>
        </p:nvSpPr>
        <p:spPr>
          <a:xfrm>
            <a:off x="0" y="-6439"/>
            <a:ext cx="12192000" cy="1077218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กรณีส่งด้วย </a:t>
            </a:r>
            <a:r>
              <a:rPr lang="en-US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43</a:t>
            </a:r>
            <a:r>
              <a:rPr lang="th-TH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 แฟ้มผ่านโปรแกรม </a:t>
            </a:r>
            <a:r>
              <a:rPr lang="en-US" sz="32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OP/PP Individual Records </a:t>
            </a:r>
            <a:r>
              <a:rPr lang="en-US" sz="3200" b="1" dirty="0">
                <a:solidFill>
                  <a:srgbClr val="FF0000"/>
                </a:solidFill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(http://op.nhso.go.th/op/)</a:t>
            </a:r>
            <a:endParaRPr lang="th-TH" sz="3200" b="1" dirty="0">
              <a:solidFill>
                <a:srgbClr val="FF0000"/>
              </a:solidFill>
              <a:latin typeface="Kanit SemiBold" panose="00000700000000000000" pitchFamily="2" charset="-34"/>
              <a:ea typeface="Tahoma" panose="020B0604030504040204" pitchFamily="34" charset="0"/>
              <a:cs typeface="Kanit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9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3661DD2-5A0F-47BD-9731-006F42241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104296"/>
              </p:ext>
            </p:extLst>
          </p:nvPr>
        </p:nvGraphicFramePr>
        <p:xfrm>
          <a:off x="757207" y="1602189"/>
          <a:ext cx="10677582" cy="4635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179">
                  <a:extLst>
                    <a:ext uri="{9D8B030D-6E8A-4147-A177-3AD203B41FA5}">
                      <a16:colId xmlns:a16="http://schemas.microsoft.com/office/drawing/2014/main" val="567308757"/>
                    </a:ext>
                  </a:extLst>
                </a:gridCol>
                <a:gridCol w="1300585">
                  <a:extLst>
                    <a:ext uri="{9D8B030D-6E8A-4147-A177-3AD203B41FA5}">
                      <a16:colId xmlns:a16="http://schemas.microsoft.com/office/drawing/2014/main" val="753360646"/>
                    </a:ext>
                  </a:extLst>
                </a:gridCol>
                <a:gridCol w="5827643">
                  <a:extLst>
                    <a:ext uri="{9D8B030D-6E8A-4147-A177-3AD203B41FA5}">
                      <a16:colId xmlns:a16="http://schemas.microsoft.com/office/drawing/2014/main" val="2524942565"/>
                    </a:ext>
                  </a:extLst>
                </a:gridCol>
                <a:gridCol w="858923">
                  <a:extLst>
                    <a:ext uri="{9D8B030D-6E8A-4147-A177-3AD203B41FA5}">
                      <a16:colId xmlns:a16="http://schemas.microsoft.com/office/drawing/2014/main" val="3619798808"/>
                    </a:ext>
                  </a:extLst>
                </a:gridCol>
                <a:gridCol w="2164252">
                  <a:extLst>
                    <a:ext uri="{9D8B030D-6E8A-4147-A177-3AD203B41FA5}">
                      <a16:colId xmlns:a16="http://schemas.microsoft.com/office/drawing/2014/main" val="3921387124"/>
                    </a:ext>
                  </a:extLst>
                </a:gridCol>
              </a:tblGrid>
              <a:tr h="417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#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รหัส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ควา</a:t>
                      </a:r>
                      <a:r>
                        <a:rPr lang="th-TH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หมาย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ครั้ง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เงินเบิก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56823"/>
                  </a:ext>
                </a:extLst>
              </a:tr>
              <a:tr h="585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635,634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บันทึกเบิกกรณีบริการตรวจสุขภาพช่องปากและขัดทำความสะอาดฟันแต่ไม่ใช่หญิงตั้งครรภ์,กรณีการฝากครรภ์บันทึกเบิกการ</a:t>
                      </a:r>
                      <a:r>
                        <a:rPr lang="th-TH" sz="1600" b="0" i="0" u="none" strike="noStrike" dirty="0" err="1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ตรว</a:t>
                      </a:r>
                      <a:r>
                        <a:rPr lang="th-TH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จอ</a:t>
                      </a:r>
                      <a:r>
                        <a:rPr lang="th-TH" sz="1600" b="0" i="0" u="none" strike="noStrike" dirty="0" err="1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ัลต</a:t>
                      </a:r>
                      <a:r>
                        <a:rPr lang="th-TH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ราซาว</a:t>
                      </a:r>
                      <a:r>
                        <a:rPr lang="th-TH" sz="1600" b="0" i="0" u="none" strike="noStrike" dirty="0" err="1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ด์</a:t>
                      </a:r>
                      <a:r>
                        <a:rPr lang="th-TH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มากกว่า 1 ครั้ง/การตั้งครรภ์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74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70,184.00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427455"/>
                  </a:ext>
                </a:extLst>
              </a:tr>
              <a:tr h="417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635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บันทึกเบิกกรณีบริการตรวจสุขภาพช่องปากและขัดทำความสะอาดฟันแต่ไม่ใช่หญิงตั้งครรภ์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66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41,556.00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046752"/>
                  </a:ext>
                </a:extLst>
              </a:tr>
              <a:tr h="417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3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636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บันทึกเบิกกรณีในการขัดและทำความสะอาดฟันไม่พบหัตถการที่กำหนด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26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26,982.00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378787"/>
                  </a:ext>
                </a:extLst>
              </a:tr>
              <a:tr h="871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636,635,634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บันทึกเบิกกรณีในการขัดและทำความสะอาดฟันไม่พบหัตถการที่กำหนด,บันทึกเบิกกรณีบริการตรวจสุขภาพช่องปากและขัดทำความสะอาดฟันแต่ไม่ใช่หญิงตั้งครรภ์,กรณีการฝากครรภ์บันทึกเบิกการ</a:t>
                      </a:r>
                      <a:r>
                        <a:rPr lang="th-TH" sz="1600" b="0" i="0" u="none" strike="noStrike" dirty="0" err="1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ตรว</a:t>
                      </a:r>
                      <a:r>
                        <a:rPr lang="th-TH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จอ</a:t>
                      </a:r>
                      <a:r>
                        <a:rPr lang="th-TH" sz="1600" b="0" i="0" u="none" strike="noStrike" dirty="0" err="1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ัลต</a:t>
                      </a:r>
                      <a:r>
                        <a:rPr lang="th-TH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ราซาว</a:t>
                      </a:r>
                      <a:r>
                        <a:rPr lang="th-TH" sz="1600" b="0" i="0" u="none" strike="noStrike" dirty="0" err="1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ด์</a:t>
                      </a:r>
                      <a:r>
                        <a:rPr lang="th-TH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มากกว่า 1 ครั้ง/การตั้งครรภ์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20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10,855.00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081426"/>
                  </a:ext>
                </a:extLst>
              </a:tr>
              <a:tr h="5853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635,636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บันทึกเบิกกรณีบริการตรวจสุขภาพช่องปากและขัดทำความสะอาดฟันแต่ไม่ใช่หญิงตั้งครรภ์,บันทึกเบิกกรณีในการขัดและทำความสะอาดฟันไม่พบหัตถการที่กำหนด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17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22,996.00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382175"/>
                  </a:ext>
                </a:extLst>
              </a:tr>
              <a:tr h="417759">
                <a:tc gridSpan="3"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รวมแห่ง</a:t>
                      </a:r>
                      <a:r>
                        <a:rPr lang="th-TH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อื่นๆ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95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80,833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25640"/>
                  </a:ext>
                </a:extLst>
              </a:tr>
              <a:tr h="417759">
                <a:tc gridSpan="3"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รวมทั้งหมด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298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253,406.00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28711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DDC7783-F091-42C3-9B8D-801923CB7132}"/>
              </a:ext>
            </a:extLst>
          </p:cNvPr>
          <p:cNvSpPr/>
          <p:nvPr/>
        </p:nvSpPr>
        <p:spPr>
          <a:xfrm>
            <a:off x="0" y="-5671"/>
            <a:ext cx="12192000" cy="85408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สถานการณ์การเบิกชดเชยบริการทันตกรรมในระบบ 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e-Claim</a:t>
            </a:r>
            <a:endParaRPr lang="th-TH" sz="3600" b="1" dirty="0">
              <a:latin typeface="Kanit SemiBold" panose="00000700000000000000" pitchFamily="2" charset="-34"/>
              <a:ea typeface="Tahoma" panose="020B0604030504040204" pitchFamily="34" charset="0"/>
              <a:cs typeface="Kanit SemiBold" panose="000007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4556E1-8114-4C8D-8C66-8F43DC0D61B9}"/>
              </a:ext>
            </a:extLst>
          </p:cNvPr>
          <p:cNvSpPr txBox="1"/>
          <p:nvPr/>
        </p:nvSpPr>
        <p:spPr>
          <a:xfrm>
            <a:off x="303627" y="6446773"/>
            <a:ext cx="920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ที่มา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: </a:t>
            </a:r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ข้อมูลการจ่ายชดเชยในระบบ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e-Claim </a:t>
            </a:r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วันที่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22 </a:t>
            </a:r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พฤศจิกายน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2562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25A6FE-9C20-4765-985D-62D17E550A8A}"/>
              </a:ext>
            </a:extLst>
          </p:cNvPr>
          <p:cNvSpPr/>
          <p:nvPr/>
        </p:nvSpPr>
        <p:spPr>
          <a:xfrm>
            <a:off x="600828" y="876984"/>
            <a:ext cx="109903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TOP 5 </a:t>
            </a: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การติด </a:t>
            </a:r>
            <a:r>
              <a:rPr lang="en-US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C </a:t>
            </a: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กรณีทันตกรรมใน</a:t>
            </a:r>
            <a:r>
              <a:rPr lang="en-US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 </a:t>
            </a:r>
            <a:r>
              <a:rPr lang="th-TH" sz="2400" b="1" dirty="0">
                <a:solidFill>
                  <a:srgbClr val="FF0000"/>
                </a:solidFill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หญิงตั้งครรภ์</a:t>
            </a: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 งวด </a:t>
            </a:r>
            <a:r>
              <a:rPr lang="en-US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STM 6210</a:t>
            </a: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694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3661DD2-5A0F-47BD-9731-006F42241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507421"/>
              </p:ext>
            </p:extLst>
          </p:nvPr>
        </p:nvGraphicFramePr>
        <p:xfrm>
          <a:off x="657708" y="1833555"/>
          <a:ext cx="10933464" cy="4192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347">
                  <a:extLst>
                    <a:ext uri="{9D8B030D-6E8A-4147-A177-3AD203B41FA5}">
                      <a16:colId xmlns:a16="http://schemas.microsoft.com/office/drawing/2014/main" val="567308757"/>
                    </a:ext>
                  </a:extLst>
                </a:gridCol>
                <a:gridCol w="1078857">
                  <a:extLst>
                    <a:ext uri="{9D8B030D-6E8A-4147-A177-3AD203B41FA5}">
                      <a16:colId xmlns:a16="http://schemas.microsoft.com/office/drawing/2014/main" val="753360646"/>
                    </a:ext>
                  </a:extLst>
                </a:gridCol>
                <a:gridCol w="4080372">
                  <a:extLst>
                    <a:ext uri="{9D8B030D-6E8A-4147-A177-3AD203B41FA5}">
                      <a16:colId xmlns:a16="http://schemas.microsoft.com/office/drawing/2014/main" val="2524942565"/>
                    </a:ext>
                  </a:extLst>
                </a:gridCol>
                <a:gridCol w="2524300">
                  <a:extLst>
                    <a:ext uri="{9D8B030D-6E8A-4147-A177-3AD203B41FA5}">
                      <a16:colId xmlns:a16="http://schemas.microsoft.com/office/drawing/2014/main" val="1157995644"/>
                    </a:ext>
                  </a:extLst>
                </a:gridCol>
                <a:gridCol w="1118257">
                  <a:extLst>
                    <a:ext uri="{9D8B030D-6E8A-4147-A177-3AD203B41FA5}">
                      <a16:colId xmlns:a16="http://schemas.microsoft.com/office/drawing/2014/main" val="3619798808"/>
                    </a:ext>
                  </a:extLst>
                </a:gridCol>
                <a:gridCol w="1712331">
                  <a:extLst>
                    <a:ext uri="{9D8B030D-6E8A-4147-A177-3AD203B41FA5}">
                      <a16:colId xmlns:a16="http://schemas.microsoft.com/office/drawing/2014/main" val="3921387124"/>
                    </a:ext>
                  </a:extLst>
                </a:gridCol>
              </a:tblGrid>
              <a:tr h="390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#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รหัส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หน่วยบริการ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เขต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ครั้ง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เงินจ่าย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56823"/>
                  </a:ext>
                </a:extLst>
              </a:tr>
              <a:tr h="31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11282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รพ.สมเด็จพระสังฆราชองค์ที่ 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เขต 5 ราชบุรี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496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49,600.00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427455"/>
                  </a:ext>
                </a:extLst>
              </a:tr>
              <a:tr h="31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10902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รพ.พุทไธสง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เขต 9 นครราชสีมา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215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21,500.00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046752"/>
                  </a:ext>
                </a:extLst>
              </a:tr>
              <a:tr h="31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10913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รพ.บ้านใหม่ไชยพจน์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เขต 9 นครราชสีมา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62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6,200.00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378787"/>
                  </a:ext>
                </a:extLst>
              </a:tr>
              <a:tr h="31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10901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รพ.บ้านกรวด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เขต 9 นครราชสีมา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48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4,700.00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081426"/>
                  </a:ext>
                </a:extLst>
              </a:tr>
              <a:tr h="31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11456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รพร.ตะพานหิน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เขต 3 นครสวรรค์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42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4,100.00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382175"/>
                  </a:ext>
                </a:extLst>
              </a:tr>
              <a:tr h="31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11287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รพ.ด่านมะขามเตี้ย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เขต 5 ราชบุรี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31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3,100.00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032773"/>
                  </a:ext>
                </a:extLst>
              </a:tr>
              <a:tr h="31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10728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รพ.ดำเนินสะดวก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เขต 5 ราชบุรี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  25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2,500.00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29358"/>
                  </a:ext>
                </a:extLst>
              </a:tr>
              <a:tr h="31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10678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รพ.เจ้าพระยายมราช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เขต 5 ราชบุรี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23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2,300.00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94122"/>
                  </a:ext>
                </a:extLst>
              </a:tr>
              <a:tr h="31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10956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รพ.พิบูลมังสาหาร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เขต 10 อุบลราชธานี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23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2,300.00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643351"/>
                  </a:ext>
                </a:extLst>
              </a:tr>
              <a:tr h="31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10670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รพ.ขอนแก่น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เขต 7 ขอนแก่น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 21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2,100.00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991985"/>
                  </a:ext>
                </a:extLst>
              </a:tr>
              <a:tr h="316874">
                <a:tc gridSpan="4"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รวมแห่ง</a:t>
                      </a:r>
                      <a:r>
                        <a:rPr lang="th-TH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อื่นๆ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305 </a:t>
                      </a:r>
                    </a:p>
                  </a:txBody>
                  <a:tcPr marL="9525" marR="9525" marT="9525" marB="0" anchor="b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30,400 </a:t>
                      </a:r>
                    </a:p>
                  </a:txBody>
                  <a:tcPr marL="9525" marR="9525" marT="9525" marB="0" anchor="b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25640"/>
                  </a:ext>
                </a:extLst>
              </a:tr>
              <a:tr h="316874">
                <a:tc gridSpan="4"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รวมทั้งหมด</a:t>
                      </a:r>
                      <a:endParaRPr lang="en-US" sz="1800" b="1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1,291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128,800.00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28711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DDC7783-F091-42C3-9B8D-801923CB7132}"/>
              </a:ext>
            </a:extLst>
          </p:cNvPr>
          <p:cNvSpPr/>
          <p:nvPr/>
        </p:nvSpPr>
        <p:spPr>
          <a:xfrm>
            <a:off x="0" y="-5671"/>
            <a:ext cx="12192000" cy="85408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สถานการณ์การเบิกชดเชยบริการทันตกรรมในระบบ 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e-Claim</a:t>
            </a:r>
            <a:endParaRPr lang="th-TH" sz="3600" b="1" dirty="0">
              <a:latin typeface="Kanit SemiBold" panose="00000700000000000000" pitchFamily="2" charset="-34"/>
              <a:ea typeface="Tahoma" panose="020B0604030504040204" pitchFamily="34" charset="0"/>
              <a:cs typeface="Kanit SemiBold" panose="000007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4556E1-8114-4C8D-8C66-8F43DC0D61B9}"/>
              </a:ext>
            </a:extLst>
          </p:cNvPr>
          <p:cNvSpPr txBox="1"/>
          <p:nvPr/>
        </p:nvSpPr>
        <p:spPr>
          <a:xfrm>
            <a:off x="303627" y="6446773"/>
            <a:ext cx="920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ที่มา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: </a:t>
            </a:r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ข้อมูลการจ่ายชดเชยในระบบ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e-Claim </a:t>
            </a:r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วันที่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22 </a:t>
            </a:r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พฤศจิกายน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2562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25A6FE-9C20-4765-985D-62D17E550A8A}"/>
              </a:ext>
            </a:extLst>
          </p:cNvPr>
          <p:cNvSpPr/>
          <p:nvPr/>
        </p:nvSpPr>
        <p:spPr>
          <a:xfrm>
            <a:off x="600829" y="1040900"/>
            <a:ext cx="109903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การบริการทันตกรรมส่งเสริมป้องกันทันตกรรม </a:t>
            </a:r>
            <a:r>
              <a:rPr lang="th-TH" sz="2400" b="1" dirty="0">
                <a:solidFill>
                  <a:srgbClr val="FF0000"/>
                </a:solidFill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เคลือบฟลูออไรด์</a:t>
            </a:r>
            <a:r>
              <a:rPr lang="en-US" sz="2400" b="1" dirty="0">
                <a:solidFill>
                  <a:srgbClr val="FF0000"/>
                </a:solidFill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 </a:t>
            </a: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งวด </a:t>
            </a:r>
            <a:r>
              <a:rPr lang="en-US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STM  6210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900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3661DD2-5A0F-47BD-9731-006F42241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567974"/>
              </p:ext>
            </p:extLst>
          </p:nvPr>
        </p:nvGraphicFramePr>
        <p:xfrm>
          <a:off x="148294" y="1505513"/>
          <a:ext cx="11895409" cy="4364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237">
                  <a:extLst>
                    <a:ext uri="{9D8B030D-6E8A-4147-A177-3AD203B41FA5}">
                      <a16:colId xmlns:a16="http://schemas.microsoft.com/office/drawing/2014/main" val="567308757"/>
                    </a:ext>
                  </a:extLst>
                </a:gridCol>
                <a:gridCol w="1081401">
                  <a:extLst>
                    <a:ext uri="{9D8B030D-6E8A-4147-A177-3AD203B41FA5}">
                      <a16:colId xmlns:a16="http://schemas.microsoft.com/office/drawing/2014/main" val="753360646"/>
                    </a:ext>
                  </a:extLst>
                </a:gridCol>
                <a:gridCol w="8318241">
                  <a:extLst>
                    <a:ext uri="{9D8B030D-6E8A-4147-A177-3AD203B41FA5}">
                      <a16:colId xmlns:a16="http://schemas.microsoft.com/office/drawing/2014/main" val="2524942565"/>
                    </a:ext>
                  </a:extLst>
                </a:gridCol>
                <a:gridCol w="724671">
                  <a:extLst>
                    <a:ext uri="{9D8B030D-6E8A-4147-A177-3AD203B41FA5}">
                      <a16:colId xmlns:a16="http://schemas.microsoft.com/office/drawing/2014/main" val="3619798808"/>
                    </a:ext>
                  </a:extLst>
                </a:gridCol>
                <a:gridCol w="1280859">
                  <a:extLst>
                    <a:ext uri="{9D8B030D-6E8A-4147-A177-3AD203B41FA5}">
                      <a16:colId xmlns:a16="http://schemas.microsoft.com/office/drawing/2014/main" val="3921387124"/>
                    </a:ext>
                  </a:extLst>
                </a:gridCol>
              </a:tblGrid>
              <a:tr h="491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#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รหัส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ควา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หมาย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ครั้ง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เงินเบิก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56823"/>
                  </a:ext>
                </a:extLst>
              </a:tr>
              <a:tr h="463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647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อายุไม่ตรงตามเงื่อนไขที่กำหนด กรณีเบิกบริการเคลือบฟลูออไรด์เฉพาะที่ สำหรับเด็ก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64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7,760.00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427455"/>
                  </a:ext>
                </a:extLst>
              </a:tr>
              <a:tr h="463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647,648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อายุไม่ตรงตามเงื่อนไขที่กำหนด กรณีเบิกบริการเคลือบฟลูออไรด์เฉพาะที่ สำหรับเด็ก,บันทึกเบิกกรณีเคลือบหลุมร่องฟัน(ฟันถาวร)ไม่ได้ระบุรหัสซี่ฟันตามที่กำหนด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15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4,060.00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046752"/>
                  </a:ext>
                </a:extLst>
              </a:tr>
              <a:tr h="281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3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F03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สิทธิข้าราชการ/อปท.เบิกกรณีส่งเสริมป้องกันโรคไม่ตรงตามเงื่อนไขที่กำหนด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9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500.00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378787"/>
                  </a:ext>
                </a:extLst>
              </a:tr>
              <a:tr h="463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645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หน่วยบริการบันทึกเบิกผ่านโปรแกรมตามที่กำหนดไม่ถูก กรณีบริการทันตกรรมป้องกันในเด็กวัยเรียน อายุ 4 - 12 ปี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4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3,790.00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081426"/>
                  </a:ext>
                </a:extLst>
              </a:tr>
              <a:tr h="6913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438,647,</a:t>
                      </a:r>
                      <a:br>
                        <a:rPr lang="en-US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</a:br>
                      <a:r>
                        <a:rPr lang="en-US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648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เลือกเงื่อนไขสิทธิประโยชน์ ไม่ตรงตามสิทธิ์ที่พึงเบิกได้,อายุไม่ตรงตามเงื่อนไขที่กำหนด กรณีเบิกบริการเคลือบฟลูออไรด์เฉพาะที่ สำหรับเด็ก,บันทึกเบิกกรณีเคลือบหลุมร่องฟัน(ฟันถาวร)ไม่ได้ระบุรหัสซี่ฟันตามที่กำหนด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740.00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382175"/>
                  </a:ext>
                </a:extLst>
              </a:tr>
              <a:tr h="235185">
                <a:tc gridSpan="3">
                  <a:txBody>
                    <a:bodyPr/>
                    <a:lstStyle/>
                    <a:p>
                      <a:pPr algn="r" fontAlgn="b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รวมแห่ง</a:t>
                      </a:r>
                      <a:r>
                        <a:rPr lang="th-TH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อื่นๆ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3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2,490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25640"/>
                  </a:ext>
                </a:extLst>
              </a:tr>
              <a:tr h="463243">
                <a:tc gridSpan="3"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รวมทั้งหมด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97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19,340.00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28711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DDC7783-F091-42C3-9B8D-801923CB7132}"/>
              </a:ext>
            </a:extLst>
          </p:cNvPr>
          <p:cNvSpPr/>
          <p:nvPr/>
        </p:nvSpPr>
        <p:spPr>
          <a:xfrm>
            <a:off x="0" y="-5671"/>
            <a:ext cx="12192000" cy="85408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สถานการณ์การเบิกชดเชยบริการทันตกรรมในระบบ 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e-Claim</a:t>
            </a:r>
            <a:endParaRPr lang="th-TH" sz="3600" b="1" dirty="0">
              <a:latin typeface="Kanit SemiBold" panose="00000700000000000000" pitchFamily="2" charset="-34"/>
              <a:ea typeface="Tahoma" panose="020B0604030504040204" pitchFamily="34" charset="0"/>
              <a:cs typeface="Kanit SemiBold" panose="000007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4556E1-8114-4C8D-8C66-8F43DC0D61B9}"/>
              </a:ext>
            </a:extLst>
          </p:cNvPr>
          <p:cNvSpPr txBox="1"/>
          <p:nvPr/>
        </p:nvSpPr>
        <p:spPr>
          <a:xfrm>
            <a:off x="303627" y="6446773"/>
            <a:ext cx="920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ที่มา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: </a:t>
            </a:r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ข้อมูลการจ่ายชดเชยในระบบ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e-Claim </a:t>
            </a:r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วันที่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22 </a:t>
            </a:r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พฤศจิกายน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2562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25A6FE-9C20-4765-985D-62D17E550A8A}"/>
              </a:ext>
            </a:extLst>
          </p:cNvPr>
          <p:cNvSpPr/>
          <p:nvPr/>
        </p:nvSpPr>
        <p:spPr>
          <a:xfrm>
            <a:off x="600829" y="825062"/>
            <a:ext cx="109903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TOP 5 </a:t>
            </a: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การติด </a:t>
            </a:r>
            <a:r>
              <a:rPr lang="en-US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C/DENY </a:t>
            </a: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กรณี </a:t>
            </a:r>
            <a:r>
              <a:rPr lang="th-TH" sz="2400" b="1" dirty="0">
                <a:solidFill>
                  <a:srgbClr val="FF0000"/>
                </a:solidFill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เคลือบฟลูออไรด์ </a:t>
            </a: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งวด </a:t>
            </a:r>
            <a:r>
              <a:rPr lang="en-US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STM 6210</a:t>
            </a: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92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3661DD2-5A0F-47BD-9731-006F42241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271561"/>
              </p:ext>
            </p:extLst>
          </p:nvPr>
        </p:nvGraphicFramePr>
        <p:xfrm>
          <a:off x="462877" y="1833555"/>
          <a:ext cx="10990341" cy="4047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551">
                  <a:extLst>
                    <a:ext uri="{9D8B030D-6E8A-4147-A177-3AD203B41FA5}">
                      <a16:colId xmlns:a16="http://schemas.microsoft.com/office/drawing/2014/main" val="567308757"/>
                    </a:ext>
                  </a:extLst>
                </a:gridCol>
                <a:gridCol w="1074237">
                  <a:extLst>
                    <a:ext uri="{9D8B030D-6E8A-4147-A177-3AD203B41FA5}">
                      <a16:colId xmlns:a16="http://schemas.microsoft.com/office/drawing/2014/main" val="753360646"/>
                    </a:ext>
                  </a:extLst>
                </a:gridCol>
                <a:gridCol w="4062898">
                  <a:extLst>
                    <a:ext uri="{9D8B030D-6E8A-4147-A177-3AD203B41FA5}">
                      <a16:colId xmlns:a16="http://schemas.microsoft.com/office/drawing/2014/main" val="2524942565"/>
                    </a:ext>
                  </a:extLst>
                </a:gridCol>
                <a:gridCol w="2474944">
                  <a:extLst>
                    <a:ext uri="{9D8B030D-6E8A-4147-A177-3AD203B41FA5}">
                      <a16:colId xmlns:a16="http://schemas.microsoft.com/office/drawing/2014/main" val="1157995644"/>
                    </a:ext>
                  </a:extLst>
                </a:gridCol>
                <a:gridCol w="1077250">
                  <a:extLst>
                    <a:ext uri="{9D8B030D-6E8A-4147-A177-3AD203B41FA5}">
                      <a16:colId xmlns:a16="http://schemas.microsoft.com/office/drawing/2014/main" val="3619798808"/>
                    </a:ext>
                  </a:extLst>
                </a:gridCol>
                <a:gridCol w="1883461">
                  <a:extLst>
                    <a:ext uri="{9D8B030D-6E8A-4147-A177-3AD203B41FA5}">
                      <a16:colId xmlns:a16="http://schemas.microsoft.com/office/drawing/2014/main" val="3921387124"/>
                    </a:ext>
                  </a:extLst>
                </a:gridCol>
              </a:tblGrid>
              <a:tr h="311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#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รหัส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หน่วยบริการ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เขต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ครั้ง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เงินจ่าย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56823"/>
                  </a:ext>
                </a:extLst>
              </a:tr>
              <a:tr h="311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21771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รพ.เทศบาลนครนครศรีธรรมราช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เขต 11 สุราษฎร์ธานี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186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46,500.00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427455"/>
                  </a:ext>
                </a:extLst>
              </a:tr>
              <a:tr h="311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11287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รพ.ด่านมะขามเตี้ย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เขต 5 ราชบุรี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151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37,750.00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046752"/>
                  </a:ext>
                </a:extLst>
              </a:tr>
              <a:tr h="311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10913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รพ.บ้านใหม่ไชยพจน์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เขต 9 นครราชสีมา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128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32,000.00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378787"/>
                  </a:ext>
                </a:extLst>
              </a:tr>
              <a:tr h="311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10664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รพ.พระปกเกล้า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เขต 6 ระยอง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91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22,750.00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081426"/>
                  </a:ext>
                </a:extLst>
              </a:tr>
              <a:tr h="311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10956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รพ.พิบูลมังสาหาร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เขต 10 อุบลราชธานี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84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21,000.00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382175"/>
                  </a:ext>
                </a:extLst>
              </a:tr>
              <a:tr h="311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11446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รพร.บ้านดุง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เขต 8 อุดรธานี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54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13,500.00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032773"/>
                  </a:ext>
                </a:extLst>
              </a:tr>
              <a:tr h="311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11166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รพ.ร้องกวาง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เขต 1 เชียงใหม่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54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13,500.00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29358"/>
                  </a:ext>
                </a:extLst>
              </a:tr>
              <a:tr h="311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10908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รพ.หนองหงส์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เขต 9 นครราชสีมา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53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 13,250.00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94122"/>
                  </a:ext>
                </a:extLst>
              </a:tr>
              <a:tr h="311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11002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รพ.บ้านไผ่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เขต 7 ขอนแก่น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50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 12,500.00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643351"/>
                  </a:ext>
                </a:extLst>
              </a:tr>
              <a:tr h="311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11331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รพ.นาบอน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เขต 11 สุราษฎร์ธานี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41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     8,500.00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991985"/>
                  </a:ext>
                </a:extLst>
              </a:tr>
              <a:tr h="311341">
                <a:tc gridSpan="4"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รวมแห่ง</a:t>
                      </a:r>
                      <a:r>
                        <a:rPr lang="th-TH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อื่นๆ</a:t>
                      </a:r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565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  141,250.00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25640"/>
                  </a:ext>
                </a:extLst>
              </a:tr>
              <a:tr h="311341">
                <a:tc gridSpan="4"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รวมทั้งหมด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1,457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362,500.00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28711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DDC7783-F091-42C3-9B8D-801923CB7132}"/>
              </a:ext>
            </a:extLst>
          </p:cNvPr>
          <p:cNvSpPr/>
          <p:nvPr/>
        </p:nvSpPr>
        <p:spPr>
          <a:xfrm>
            <a:off x="0" y="-5671"/>
            <a:ext cx="12192000" cy="85408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สถานการณ์การเบิกชดเชยบริการทันตกรรมในระบบ 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e-Claim</a:t>
            </a:r>
            <a:endParaRPr lang="th-TH" sz="3600" b="1" dirty="0">
              <a:latin typeface="Kanit SemiBold" panose="00000700000000000000" pitchFamily="2" charset="-34"/>
              <a:ea typeface="Tahoma" panose="020B0604030504040204" pitchFamily="34" charset="0"/>
              <a:cs typeface="Kanit SemiBold" panose="000007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4556E1-8114-4C8D-8C66-8F43DC0D61B9}"/>
              </a:ext>
            </a:extLst>
          </p:cNvPr>
          <p:cNvSpPr txBox="1"/>
          <p:nvPr/>
        </p:nvSpPr>
        <p:spPr>
          <a:xfrm>
            <a:off x="303627" y="6446773"/>
            <a:ext cx="920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ที่มา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: </a:t>
            </a:r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ข้อมูลการจ่ายชดเชยในระบบ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e-Claim </a:t>
            </a:r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วันที่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22 </a:t>
            </a:r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พฤศจิกายน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2562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25A6FE-9C20-4765-985D-62D17E550A8A}"/>
              </a:ext>
            </a:extLst>
          </p:cNvPr>
          <p:cNvSpPr/>
          <p:nvPr/>
        </p:nvSpPr>
        <p:spPr>
          <a:xfrm>
            <a:off x="600829" y="1040900"/>
            <a:ext cx="109903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การบริการทันตกรรมส่งเสริมป้องกันทันตกรรม </a:t>
            </a:r>
            <a:r>
              <a:rPr lang="th-TH" sz="2400" b="1" dirty="0">
                <a:solidFill>
                  <a:srgbClr val="FF0000"/>
                </a:solidFill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เคลือบหลุมร่องฟัน</a:t>
            </a:r>
            <a:r>
              <a:rPr lang="en-US" sz="2400" b="1" dirty="0">
                <a:solidFill>
                  <a:srgbClr val="FF0000"/>
                </a:solidFill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 </a:t>
            </a: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งวด </a:t>
            </a:r>
            <a:r>
              <a:rPr lang="en-US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STM  6210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3661DD2-5A0F-47BD-9731-006F42241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673453"/>
              </p:ext>
            </p:extLst>
          </p:nvPr>
        </p:nvGraphicFramePr>
        <p:xfrm>
          <a:off x="675045" y="1505724"/>
          <a:ext cx="10916123" cy="477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0791">
                  <a:extLst>
                    <a:ext uri="{9D8B030D-6E8A-4147-A177-3AD203B41FA5}">
                      <a16:colId xmlns:a16="http://schemas.microsoft.com/office/drawing/2014/main" val="567308757"/>
                    </a:ext>
                  </a:extLst>
                </a:gridCol>
                <a:gridCol w="1462928">
                  <a:extLst>
                    <a:ext uri="{9D8B030D-6E8A-4147-A177-3AD203B41FA5}">
                      <a16:colId xmlns:a16="http://schemas.microsoft.com/office/drawing/2014/main" val="753360646"/>
                    </a:ext>
                  </a:extLst>
                </a:gridCol>
                <a:gridCol w="6402274">
                  <a:extLst>
                    <a:ext uri="{9D8B030D-6E8A-4147-A177-3AD203B41FA5}">
                      <a16:colId xmlns:a16="http://schemas.microsoft.com/office/drawing/2014/main" val="2524942565"/>
                    </a:ext>
                  </a:extLst>
                </a:gridCol>
                <a:gridCol w="880902">
                  <a:extLst>
                    <a:ext uri="{9D8B030D-6E8A-4147-A177-3AD203B41FA5}">
                      <a16:colId xmlns:a16="http://schemas.microsoft.com/office/drawing/2014/main" val="3619798808"/>
                    </a:ext>
                  </a:extLst>
                </a:gridCol>
                <a:gridCol w="1619228">
                  <a:extLst>
                    <a:ext uri="{9D8B030D-6E8A-4147-A177-3AD203B41FA5}">
                      <a16:colId xmlns:a16="http://schemas.microsoft.com/office/drawing/2014/main" val="3921387124"/>
                    </a:ext>
                  </a:extLst>
                </a:gridCol>
              </a:tblGrid>
              <a:tr h="208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#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รหัส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ควา</a:t>
                      </a:r>
                      <a:r>
                        <a:rPr lang="th-T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หมาย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ครั้ง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เงินเบิก</a:t>
                      </a:r>
                      <a:endParaRPr lang="th-TH" sz="20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56823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648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บันทึกเบิกกรณีเคลือบหลุมร่องฟัน(ฟันถาวร)ไม่ได้ระบุรหัสซี่ฟันตามที่กำหนด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83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52,395.00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427455"/>
                  </a:ext>
                </a:extLst>
              </a:tr>
              <a:tr h="694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609,645,648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เบิกกรณีส่งเสริมป้องกันโรค แต่เลือกเงื่อนไขการเรียกเก็บเข้ามา,หน่วยบริการบันทึกเบิกผ่านโปรแกรมตามที่กำหนดไม่ถูก กรณีบริการทันตกรรมป้องกันในเด็กวัยเรียน อายุ 4 - 12 ปี,บันทึกเบิกกรณีเคลือบหลุมร่องฟัน(ฟันถาวร)ไม่ได้ระบุรหัสซี่ฟันตามที่กำหนด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53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20,050.00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046752"/>
                  </a:ext>
                </a:extLst>
              </a:tr>
              <a:tr h="522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3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645,648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หน่วยบริการบันทึกเบิกผ่านโปรแกรมตามที่กำหนดไม่ถูก กรณีบริการทันตกรรมป้องกันในเด็กวัยเรียน อายุ 4 - 12 ปี,บันทึกเบิกกรณีเคลือบหลุมร่องฟัน(ฟันถาวร)ไม่ได้ระบุรหัสซี่ฟันตามที่กำหนด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45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7,550.00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378787"/>
                  </a:ext>
                </a:extLst>
              </a:tr>
              <a:tr h="522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4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647,648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อายุไม่ตรงตามเงื่อนไขที่กำหนด กรณีเบิกบริการเคลือบฟลูออไรด์เฉพาะที่ สำหรับเด็ก,บันทึกเบิกกรณีเคลือบหลุมร่องฟัน(ฟันถาวร)ไม่ได้ระบุรหัสซี่ฟันตามที่กำหนด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37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9,780.00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081426"/>
                  </a:ext>
                </a:extLst>
              </a:tr>
              <a:tr h="3502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5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F03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สิทธิข้าราชการ/อปท.เบิกกรณีส่งเสริมป้องกันโรคไม่ตรงตามเงื่อนไขที่กำหนด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31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1,550.00 </a:t>
                      </a: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382175"/>
                  </a:ext>
                </a:extLst>
              </a:tr>
              <a:tr h="188042">
                <a:tc gridSpan="3">
                  <a:txBody>
                    <a:bodyPr/>
                    <a:lstStyle/>
                    <a:p>
                      <a:pPr algn="r" fontAlgn="b"/>
                      <a:r>
                        <a:rPr lang="th-TH" sz="1600" b="1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รวมแห่ง</a:t>
                      </a:r>
                      <a:r>
                        <a:rPr lang="th-TH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อื่นๆ</a:t>
                      </a: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18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103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62,639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25640"/>
                  </a:ext>
                </a:extLst>
              </a:tr>
              <a:tr h="188042">
                <a:tc gridSpan="3"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รวมทั้งหมด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352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153,964.00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28711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DDC7783-F091-42C3-9B8D-801923CB7132}"/>
              </a:ext>
            </a:extLst>
          </p:cNvPr>
          <p:cNvSpPr/>
          <p:nvPr/>
        </p:nvSpPr>
        <p:spPr>
          <a:xfrm>
            <a:off x="0" y="-5671"/>
            <a:ext cx="12192000" cy="85408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สถานการณ์การเบิกชดเชยบริการทันตกรรมในระบบ 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e-Claim</a:t>
            </a:r>
            <a:endParaRPr lang="th-TH" sz="3600" b="1" dirty="0">
              <a:latin typeface="Kanit SemiBold" panose="00000700000000000000" pitchFamily="2" charset="-34"/>
              <a:ea typeface="Tahoma" panose="020B0604030504040204" pitchFamily="34" charset="0"/>
              <a:cs typeface="Kanit SemiBold" panose="000007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4556E1-8114-4C8D-8C66-8F43DC0D61B9}"/>
              </a:ext>
            </a:extLst>
          </p:cNvPr>
          <p:cNvSpPr txBox="1"/>
          <p:nvPr/>
        </p:nvSpPr>
        <p:spPr>
          <a:xfrm>
            <a:off x="303627" y="6446773"/>
            <a:ext cx="920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ที่มา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: </a:t>
            </a:r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ข้อมูลการจ่ายชดเชยในระบบ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e-Claim </a:t>
            </a:r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วันที่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22 </a:t>
            </a:r>
            <a:r>
              <a:rPr lang="th-TH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พฤศจิกายน </a:t>
            </a:r>
            <a:r>
              <a:rPr lang="en-US" sz="1800" dirty="0">
                <a:latin typeface="Kanit Light" panose="00000400000000000000" pitchFamily="2" charset="-34"/>
                <a:ea typeface="Tahoma" panose="020B0604030504040204" pitchFamily="34" charset="0"/>
                <a:cs typeface="Kanit Light" panose="00000400000000000000" pitchFamily="2" charset="-34"/>
              </a:rPr>
              <a:t>2562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25A6FE-9C20-4765-985D-62D17E550A8A}"/>
              </a:ext>
            </a:extLst>
          </p:cNvPr>
          <p:cNvSpPr/>
          <p:nvPr/>
        </p:nvSpPr>
        <p:spPr>
          <a:xfrm>
            <a:off x="600828" y="876984"/>
            <a:ext cx="109903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TOP 5 </a:t>
            </a: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การติด </a:t>
            </a:r>
            <a:r>
              <a:rPr lang="en-US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C / DENY </a:t>
            </a: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กรณี </a:t>
            </a:r>
            <a:r>
              <a:rPr lang="th-TH" sz="2400" b="1" dirty="0">
                <a:solidFill>
                  <a:srgbClr val="FF0000"/>
                </a:solidFill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เคลือบหลุมร่องฟัน </a:t>
            </a: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งวด </a:t>
            </a:r>
            <a:r>
              <a:rPr lang="en-US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STM 6210</a:t>
            </a: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637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25A6FE-9C20-4765-985D-62D17E550A8A}"/>
              </a:ext>
            </a:extLst>
          </p:cNvPr>
          <p:cNvSpPr/>
          <p:nvPr/>
        </p:nvSpPr>
        <p:spPr>
          <a:xfrm>
            <a:off x="600828" y="876984"/>
            <a:ext cx="109903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กรณีทันตกรรมใน </a:t>
            </a:r>
            <a:r>
              <a:rPr lang="th-TH" sz="2400" b="1" dirty="0">
                <a:solidFill>
                  <a:srgbClr val="FF0000"/>
                </a:solidFill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หญิงตั้งครรภ์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01248B-5669-4513-8C89-FA172A536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539428"/>
              </p:ext>
            </p:extLst>
          </p:nvPr>
        </p:nvGraphicFramePr>
        <p:xfrm>
          <a:off x="323557" y="1715689"/>
          <a:ext cx="11774658" cy="417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4432">
                  <a:extLst>
                    <a:ext uri="{9D8B030D-6E8A-4147-A177-3AD203B41FA5}">
                      <a16:colId xmlns:a16="http://schemas.microsoft.com/office/drawing/2014/main" val="3420223190"/>
                    </a:ext>
                  </a:extLst>
                </a:gridCol>
                <a:gridCol w="10850226">
                  <a:extLst>
                    <a:ext uri="{9D8B030D-6E8A-4147-A177-3AD203B41FA5}">
                      <a16:colId xmlns:a16="http://schemas.microsoft.com/office/drawing/2014/main" val="3676359771"/>
                    </a:ext>
                  </a:extLst>
                </a:gridCol>
              </a:tblGrid>
              <a:tr h="417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635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cs typeface="Kanit Light" panose="00000400000000000000" pitchFamily="2" charset="-34"/>
                        </a:rPr>
                        <a:t>บันทึกเบิกกรณีบริการตรวจสุขภาพช่องปากและขัดทำความสะอาดฟันแต่ไม่ใช่หญิงตั้งครรภ์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8375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28471D-B5AD-45C2-9426-041937978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844255"/>
              </p:ext>
            </p:extLst>
          </p:nvPr>
        </p:nvGraphicFramePr>
        <p:xfrm>
          <a:off x="3354681" y="3965431"/>
          <a:ext cx="5234108" cy="938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4108">
                  <a:extLst>
                    <a:ext uri="{9D8B030D-6E8A-4147-A177-3AD203B41FA5}">
                      <a16:colId xmlns:a16="http://schemas.microsoft.com/office/drawing/2014/main" val="2060001891"/>
                    </a:ext>
                  </a:extLst>
                </a:gridCol>
              </a:tblGrid>
              <a:tr h="9388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solidFill>
                            <a:schemeClr val="tx1"/>
                          </a:solidFill>
                          <a:effectLst/>
                          <a:latin typeface="Kanit Light" panose="00000400000000000000" pitchFamily="2" charset="-34"/>
                          <a:ea typeface="Tahoma" panose="020B0604030504040204" pitchFamily="34" charset="0"/>
                          <a:cs typeface="Kanit Light" panose="00000400000000000000" pitchFamily="2" charset="-34"/>
                        </a:rPr>
                        <a:t>เป็นข้อมูลหญิงตั้งครรภ์ ที่มารับบริการ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Kanit Light" panose="00000400000000000000" pitchFamily="2" charset="-34"/>
                        <a:ea typeface="Tahoma" panose="020B0604030504040204" pitchFamily="34" charset="0"/>
                        <a:cs typeface="Kani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435931"/>
                  </a:ext>
                </a:extLst>
              </a:tr>
            </a:tbl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7A9786F0-723D-4A48-957D-8820C9F58F12}"/>
              </a:ext>
            </a:extLst>
          </p:cNvPr>
          <p:cNvSpPr/>
          <p:nvPr/>
        </p:nvSpPr>
        <p:spPr>
          <a:xfrm>
            <a:off x="4220307" y="2625144"/>
            <a:ext cx="3502855" cy="10972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Kanit Light" panose="00000400000000000000" pitchFamily="2" charset="-34"/>
                <a:cs typeface="Kanit Light" panose="00000400000000000000" pitchFamily="2" charset="-34"/>
              </a:rPr>
              <a:t>ตรวจสอบข้อมูล</a:t>
            </a:r>
            <a:endParaRPr lang="en-US" b="1" dirty="0">
              <a:solidFill>
                <a:schemeClr val="tx1"/>
              </a:solidFill>
              <a:latin typeface="Kanit Light" panose="00000400000000000000" pitchFamily="2" charset="-34"/>
              <a:cs typeface="Kanit Light" panose="00000400000000000000" pitchFamily="2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B6207-2D6A-41F9-BDF1-4E137EDEB052}"/>
              </a:ext>
            </a:extLst>
          </p:cNvPr>
          <p:cNvSpPr/>
          <p:nvPr/>
        </p:nvSpPr>
        <p:spPr>
          <a:xfrm>
            <a:off x="0" y="-5671"/>
            <a:ext cx="12192000" cy="85408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แนวทางการแก้ไขการติด 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C</a:t>
            </a: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/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Deny </a:t>
            </a:r>
            <a:r>
              <a:rPr lang="th-TH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ที่พบบ่อยในระบบ </a:t>
            </a:r>
            <a:r>
              <a:rPr lang="en-US" sz="3600" b="1" dirty="0">
                <a:latin typeface="Kanit SemiBold" panose="00000700000000000000" pitchFamily="2" charset="-34"/>
                <a:ea typeface="Tahoma" panose="020B0604030504040204" pitchFamily="34" charset="0"/>
                <a:cs typeface="Kanit SemiBold" panose="00000700000000000000" pitchFamily="2" charset="-34"/>
              </a:rPr>
              <a:t>e-Claim</a:t>
            </a:r>
            <a:endParaRPr lang="th-TH" sz="3600" b="1" dirty="0">
              <a:latin typeface="Kanit SemiBold" panose="00000700000000000000" pitchFamily="2" charset="-34"/>
              <a:ea typeface="Tahoma" panose="020B0604030504040204" pitchFamily="34" charset="0"/>
              <a:cs typeface="Kanit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015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90D0D0-7C1D-47FF-A2F0-9937AA567A3D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0</TotalTime>
  <Words>2905</Words>
  <Application>Microsoft Office PowerPoint</Application>
  <PresentationFormat>Widescreen</PresentationFormat>
  <Paragraphs>585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Candara</vt:lpstr>
      <vt:lpstr>Kanit Light</vt:lpstr>
      <vt:lpstr>Kanit SemiBold</vt:lpstr>
      <vt:lpstr>TH Sarabun New</vt:lpstr>
      <vt:lpstr>Corbel</vt:lpstr>
      <vt:lpstr>AngsanaUPC</vt:lpstr>
      <vt:lpstr>Times New Roman</vt:lpstr>
      <vt:lpstr>Calibri</vt:lpstr>
      <vt:lpstr>Arial</vt:lpstr>
      <vt:lpstr>Office Theme</vt:lpstr>
      <vt:lpstr>การเบิกจ่ายชดเชย ค่าบริการทันตกรรมส่งเสริมป้องกัน   ในระบบหลักประกันสุขภาพแห่งชาติ ปีงบประมาณ 2563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ประเมินความครอบคลุมในการเข้าถึงบริการสร้างเสริมสุขภาพและป้องกันโรคในช่องปาก </vt:lpstr>
      <vt:lpstr>Timeline  การประเมินกิจกรรมส่งเสริมสุขภาพช่องปาก Fee Schedule </vt:lpstr>
      <vt:lpstr>PowerPoint Presentation</vt:lpstr>
      <vt:lpstr>ราชภัณฑ์  ปันสุข   ทำความ   ดี     ด้วยหัวใจ</vt:lpstr>
      <vt:lpstr>PowerPoint Presentation</vt:lpstr>
      <vt:lpstr>PowerPoint Presentation</vt:lpstr>
      <vt:lpstr>PowerPoint Presentation</vt:lpstr>
      <vt:lpstr>หน้า F3</vt:lpstr>
      <vt:lpstr>หน้า F6</vt:lpstr>
      <vt:lpstr>PowerPoint Presentation</vt:lpstr>
      <vt:lpstr>PowerPoint Presentation</vt:lpstr>
      <vt:lpstr>หน้า F3</vt:lpstr>
      <vt:lpstr>หน้า F6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2019-11-29T02:12:59Z</dcterms:created>
  <dcterms:modified xsi:type="dcterms:W3CDTF">2019-12-20T02:49:09Z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