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1043" r:id="rId3"/>
    <p:sldId id="279" r:id="rId4"/>
    <p:sldId id="1044" r:id="rId5"/>
    <p:sldId id="1045" r:id="rId6"/>
    <p:sldId id="1046" r:id="rId7"/>
    <p:sldId id="841" r:id="rId8"/>
    <p:sldId id="448" r:id="rId9"/>
    <p:sldId id="1048" r:id="rId10"/>
    <p:sldId id="1049" r:id="rId11"/>
    <p:sldId id="1050" r:id="rId12"/>
    <p:sldId id="1051" r:id="rId13"/>
    <p:sldId id="1052" r:id="rId14"/>
    <p:sldId id="269" r:id="rId15"/>
    <p:sldId id="844" r:id="rId16"/>
    <p:sldId id="265" r:id="rId17"/>
  </p:sldIdLst>
  <p:sldSz cx="12192000" cy="6858000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BF5"/>
    <a:srgbClr val="CFD5EA"/>
    <a:srgbClr val="0000CC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46D91F-BE55-486B-9710-A1FCDF9C55CF}" type="datetimeFigureOut">
              <a:rPr lang="th-TH" smtClean="0"/>
              <a:pPr/>
              <a:t>07/08/62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1C5BA-285D-4178-9626-7207ED80E7D9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923750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2ACD5D-EF5C-4963-82D5-9493A56E5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FB5AA65-5CDF-4049-865E-5A340B962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4D16B1E-E702-419F-ABBB-01493968B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4676-712B-4B0A-88AD-F447E7482E75}" type="datetimeFigureOut">
              <a:rPr lang="th-TH" smtClean="0"/>
              <a:pPr/>
              <a:t>07/08/62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3C8115-CCA6-45C1-9054-DA92C4768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6F1D37-A02C-49F1-B6AD-4BB627C05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B30D-20FE-4F11-BD60-32D5D91AD4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999734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D237F5-53DC-4982-B3E1-D76ED9C87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2BB02FB-0B50-453E-9DDA-FD44A338C1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E3AB36D-BE40-4778-A2CA-2915F0F9C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4676-712B-4B0A-88AD-F447E7482E75}" type="datetimeFigureOut">
              <a:rPr lang="th-TH" smtClean="0"/>
              <a:pPr/>
              <a:t>07/08/62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EFB5B2-2FBE-4BF6-AE5A-69EB1B050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979DC6-1C2D-4EA4-A484-915E330A1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B30D-20FE-4F11-BD60-32D5D91AD4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5026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C9311FC-BCD0-4201-80C4-E89451F34C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6CA2E38-6CF7-4E1E-910D-1E18ED488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19EC57-04C0-4932-8F53-0D143692B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4676-712B-4B0A-88AD-F447E7482E75}" type="datetimeFigureOut">
              <a:rPr lang="th-TH" smtClean="0"/>
              <a:pPr/>
              <a:t>07/08/62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2130CD-1A84-4471-B8EF-F6E4F9FEC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34DD2C7-0BB9-40F8-BDD2-022788389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B30D-20FE-4F11-BD60-32D5D91AD4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5845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A97C5E-BEED-4E20-9F07-9CB29D984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EA144D-D5B4-4333-ADE1-BCE2BD535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8BC4CB-27EB-4A15-BB19-8AF75F44A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4676-712B-4B0A-88AD-F447E7482E75}" type="datetimeFigureOut">
              <a:rPr lang="th-TH" smtClean="0"/>
              <a:pPr/>
              <a:t>07/08/62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0C7EA5B-9D7B-412E-A976-0FA634FCA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FD4DD4-763D-4E11-BCA8-096B40F4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B30D-20FE-4F11-BD60-32D5D91AD4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34807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5288E4-F81B-4147-8C00-CFBE151D6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4F5638-37AE-4A03-8530-C6C1FB376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14E290-4350-4E64-A58F-D28D14767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4676-712B-4B0A-88AD-F447E7482E75}" type="datetimeFigureOut">
              <a:rPr lang="th-TH" smtClean="0"/>
              <a:pPr/>
              <a:t>07/08/62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52AB94-6B35-4D08-903B-32202BBEA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08007C-B610-43F9-ADB2-29807F523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B30D-20FE-4F11-BD60-32D5D91AD4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63579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951261-F730-4467-A592-AACB12550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99984D-A172-4413-819A-DCC679E88D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2AAE077-54F1-4D45-BD41-006C3A489D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8B3375B-54E2-4728-AE1C-2BA0BC549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4676-712B-4B0A-88AD-F447E7482E75}" type="datetimeFigureOut">
              <a:rPr lang="th-TH" smtClean="0"/>
              <a:pPr/>
              <a:t>07/08/62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411A55-BAEE-4552-AB25-B7ECED596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DA9813-4309-4DD9-A1C4-5BCFAA967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B30D-20FE-4F11-BD60-32D5D91AD4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06318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5B472E-8671-428C-A371-89F894167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F92D97-A10A-43EA-894C-39E1DECB9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4DE7C1A-2100-4B71-944E-5C937DAA42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C816CE5-AE72-43D1-B86F-092919B680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1E40680-35A1-438C-B46B-2A9861B67C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6377541-7EAF-4756-A5ED-0F6E2A6C9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4676-712B-4B0A-88AD-F447E7482E75}" type="datetimeFigureOut">
              <a:rPr lang="th-TH" smtClean="0"/>
              <a:pPr/>
              <a:t>07/08/62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D8AD9C6-521B-4725-B4CB-B9E20F4CA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EB54ADA-BA1D-4772-A5CA-2EC4B7ED5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B30D-20FE-4F11-BD60-32D5D91AD4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01835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AC2C8A-BD85-4384-933D-3DACC0937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713164A-5354-4AA6-85A3-C56EAF786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4676-712B-4B0A-88AD-F447E7482E75}" type="datetimeFigureOut">
              <a:rPr lang="th-TH" smtClean="0"/>
              <a:pPr/>
              <a:t>07/08/62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39598B-5488-4718-BC54-4D6E5CD2A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FB882F1-3293-4ABB-BAE3-456081E16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B30D-20FE-4F11-BD60-32D5D91AD4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40490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3C998CC-6739-4739-B257-74E495D4A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4676-712B-4B0A-88AD-F447E7482E75}" type="datetimeFigureOut">
              <a:rPr lang="th-TH" smtClean="0"/>
              <a:pPr/>
              <a:t>07/08/62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F4A9DD2-5E61-4A60-8E74-70D422F6F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E258B9B-8D8E-4688-B756-3E37BE8D1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B30D-20FE-4F11-BD60-32D5D91AD4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501673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479337-B104-4AAF-884C-7D289FB41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2A6D23-04C8-49A8-8CE9-497CCD8A4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0E7F65B-2C3D-439C-8C29-30506A91C1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31B8937-068C-45E4-A7AA-8DFFD21BD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4676-712B-4B0A-88AD-F447E7482E75}" type="datetimeFigureOut">
              <a:rPr lang="th-TH" smtClean="0"/>
              <a:pPr/>
              <a:t>07/08/62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866FCD1-E3A6-4223-BBB9-8CFCB0B60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5A5C876-1D5D-4EBC-B5EB-9F7C525EA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B30D-20FE-4F11-BD60-32D5D91AD4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101630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75D6A1-8A23-47C5-B5D9-1D6097451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2B96E40-0B9B-490F-ACDA-64F2E40E43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60D845-09C7-42F6-8ED0-3E2FB92D9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A3FB7C7-859D-450F-9C55-301432AA1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4676-712B-4B0A-88AD-F447E7482E75}" type="datetimeFigureOut">
              <a:rPr lang="th-TH" smtClean="0"/>
              <a:pPr/>
              <a:t>07/08/62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B11AA2-3A06-46DD-8A0C-BB7DDDBA2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8A5BFE-FEFD-4DDF-A2F5-6DCA30CF3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B30D-20FE-4F11-BD60-32D5D91AD4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055491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D7F65AA-C17C-4F8A-BD89-A1FCA43D3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4AC7101-B100-4743-9E08-08EBDFE6C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593C1D2-4079-485F-923B-0E84BF9582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84676-712B-4B0A-88AD-F447E7482E75}" type="datetimeFigureOut">
              <a:rPr lang="th-TH" smtClean="0"/>
              <a:pPr/>
              <a:t>07/08/62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B34794-088C-4CAF-898D-BB2E48AE0E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CE07925-1C29-4B31-87A5-3FAE32AB92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2B30D-20FE-4F11-BD60-32D5D91AD4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01878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5E5D1E-69A4-4C9A-9B4A-DB3BF3371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1577" y="1219199"/>
            <a:ext cx="9819504" cy="1771779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th-TH" b="1" dirty="0"/>
              <a:t>แนวทางการบริหารจัดการบริการ</a:t>
            </a:r>
            <a:r>
              <a:rPr lang="th-TH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ทันตกรรมป้องกัน</a:t>
            </a:r>
            <a:r>
              <a:rPr lang="th-TH" sz="5400" b="1" dirty="0"/>
              <a:t> ในระบบหลักประกันสุขภาพ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BB7A352-7946-4166-9E9D-7D0FB37A8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16317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th-TH" sz="3200" b="1" dirty="0">
                <a:solidFill>
                  <a:srgbClr val="0000CC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ทพ.อรรถพร  ลิ้มปัญญาเลิศ</a:t>
            </a:r>
          </a:p>
          <a:p>
            <a:r>
              <a:rPr lang="th-TH" sz="3200" b="1" dirty="0">
                <a:solidFill>
                  <a:srgbClr val="0000CC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รองเลขาธิการสำนักงานหลักประกันสุขภาพแห่งชาติ</a:t>
            </a:r>
          </a:p>
          <a:p>
            <a:r>
              <a:rPr lang="th-TH" sz="3200" b="1" dirty="0">
                <a:solidFill>
                  <a:srgbClr val="0000CC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วันที่ ๕ สิงหาคม ๒๕๖๒</a:t>
            </a:r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xmlns="" id="{42F49457-FFDC-4D3B-BF15-EC046FC42F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4775" y="238126"/>
            <a:ext cx="18224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ฟัน">
            <a:extLst>
              <a:ext uri="{FF2B5EF4-FFF2-40B4-BE49-F238E27FC236}">
                <a16:creationId xmlns:a16="http://schemas.microsoft.com/office/drawing/2014/main" xmlns="" id="{7F122B80-AD09-4B9A-9A0C-F7F25F6E8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28619" y="4278279"/>
            <a:ext cx="1964519" cy="2387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 descr="j0337238.jpg">
            <a:extLst>
              <a:ext uri="{FF2B5EF4-FFF2-40B4-BE49-F238E27FC236}">
                <a16:creationId xmlns:a16="http://schemas.microsoft.com/office/drawing/2014/main" xmlns="" id="{5E48D239-2D29-406F-8DF7-EF718085EBD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92238" y="4671047"/>
            <a:ext cx="1981200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558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E9945D-D988-4CD8-8172-FD38478C0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611" y="111773"/>
            <a:ext cx="11009025" cy="597061"/>
          </a:xfrm>
          <a:solidFill>
            <a:srgbClr val="3333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รายการค่าบริการตรวจและป้องกันสุขภาพช่องปาก ปี  ๒๕๖๓</a:t>
            </a:r>
            <a:r>
              <a:rPr lang="en-US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Fee schedule </a:t>
            </a:r>
            <a:endParaRPr lang="th-TH" sz="36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D38099D1-5D7F-4AC2-9F64-99BFB509C8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12951263"/>
              </p:ext>
            </p:extLst>
          </p:nvPr>
        </p:nvGraphicFramePr>
        <p:xfrm>
          <a:off x="469900" y="823913"/>
          <a:ext cx="11009313" cy="5029836"/>
        </p:xfrm>
        <a:graphic>
          <a:graphicData uri="http://schemas.openxmlformats.org/drawingml/2006/table">
            <a:tbl>
              <a:tblPr/>
              <a:tblGrid>
                <a:gridCol w="5670550">
                  <a:extLst>
                    <a:ext uri="{9D8B030D-6E8A-4147-A177-3AD203B41FA5}">
                      <a16:colId xmlns:a16="http://schemas.microsoft.com/office/drawing/2014/main" xmlns="" val="2293191320"/>
                    </a:ext>
                  </a:extLst>
                </a:gridCol>
                <a:gridCol w="1412875">
                  <a:extLst>
                    <a:ext uri="{9D8B030D-6E8A-4147-A177-3AD203B41FA5}">
                      <a16:colId xmlns:a16="http://schemas.microsoft.com/office/drawing/2014/main" xmlns="" val="1920621271"/>
                    </a:ext>
                  </a:extLst>
                </a:gridCol>
                <a:gridCol w="1957388">
                  <a:extLst>
                    <a:ext uri="{9D8B030D-6E8A-4147-A177-3AD203B41FA5}">
                      <a16:colId xmlns:a16="http://schemas.microsoft.com/office/drawing/2014/main" xmlns="" val="308766574"/>
                    </a:ext>
                  </a:extLst>
                </a:gridCol>
                <a:gridCol w="1968500">
                  <a:extLst>
                    <a:ext uri="{9D8B030D-6E8A-4147-A177-3AD203B41FA5}">
                      <a16:colId xmlns:a16="http://schemas.microsoft.com/office/drawing/2014/main" xmlns="" val="3303409036"/>
                    </a:ext>
                  </a:extLst>
                </a:gridCol>
              </a:tblGrid>
              <a:tr h="915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รายการ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เป้าหมาย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(คน)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อัตราจ่าย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(บาท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งบประมาณ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(บาท)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333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5826193"/>
                  </a:ext>
                </a:extLst>
              </a:tr>
              <a:tr h="549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๑. </a:t>
                      </a: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บริการ</a:t>
                      </a:r>
                      <a:r>
                        <a:rPr lang="th-TH" sz="2400" b="1" dirty="0">
                          <a:solidFill>
                            <a:srgbClr val="0033CC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ตรวจและป้องกันสุขภาพช่องปาก </a:t>
                      </a: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ใน</a:t>
                      </a: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หญิงตั้งครรภ์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      ๑๑๐,๘๘๐,๐๐๐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D1D1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4511697"/>
                  </a:ext>
                </a:extLst>
              </a:tr>
              <a:tr h="709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 - บริการการตรวจสุขภาพช่องปาก , การขัดและทำความสะอาดฟัน)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     </a:t>
                      </a: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๒๒๑,๗๖๐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๕๐๐ บาท</a:t>
                      </a:r>
                      <a:endParaRPr kumimoji="0" lang="en-US" altLang="th-TH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/ครั้ง/ครรภ์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      ๑๑๐,๘๘๐,๐๐๐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7750379"/>
                  </a:ext>
                </a:extLst>
              </a:tr>
              <a:tr h="458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๒. บริการ</a:t>
                      </a:r>
                      <a:r>
                        <a:rPr lang="th-TH" sz="2400" b="1" dirty="0">
                          <a:solidFill>
                            <a:srgbClr val="0033CC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ตรวจและป้องกันสุขภาพช่องปาก </a:t>
                      </a: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เด็กวัยเรียน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      ๔๖๒,๑๐๑,๕๐๐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D1D1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5850586"/>
                  </a:ext>
                </a:extLst>
              </a:tr>
              <a:tr h="836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 - ค่าบริการเคลือบฟลูออไรด์ ในเด็กอายุ ๔</a:t>
                      </a:r>
                      <a:r>
                        <a:rPr kumimoji="0" lang="en-US" alt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kumimoji="0" lang="th-TH" alt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- ๑๒</a:t>
                      </a:r>
                      <a:r>
                        <a:rPr kumimoji="0" lang="en-US" alt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kumimoji="0" lang="th-TH" alt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ปี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   ๒,๐๐๕,๗๔๐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๑๐๐ บาท</a:t>
                      </a:r>
                      <a:endParaRPr kumimoji="0" lang="en-US" altLang="th-TH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/ครั้ง/ปีงบประมาณ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      ๒๐๐,๕๗๔,๐๐๐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9317015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 - ค่าบริการเคลือบหลุมร่องฟันกรามถาวร ในเด็กอายุ ๖</a:t>
                      </a:r>
                      <a:r>
                        <a:rPr kumimoji="0" lang="en-US" alt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kumimoji="0" lang="th-TH" alt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- ๑๒</a:t>
                      </a:r>
                      <a:r>
                        <a:rPr kumimoji="0" lang="en-US" alt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kumimoji="0" lang="th-TH" alt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ปี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   ๑,๐๔๖,๑๑๐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      </a:t>
                      </a:r>
                      <a:r>
                        <a:rPr kumimoji="0" lang="en-US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๒๕๐</a:t>
                      </a:r>
                      <a:r>
                        <a:rPr kumimoji="0" lang="en-US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บาท/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ซี่/ปีงบประมาณ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(ไม่เกิน ๔ ซี่)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      ๒๖๑,๕๒๗,๕๐๐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8564046"/>
                  </a:ext>
                </a:extLst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รวม ๓ รายการ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      </a:t>
                      </a: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๕๗๒,๙๘๑,๕๐๐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0533925"/>
                  </a:ext>
                </a:extLst>
              </a:tr>
            </a:tbl>
          </a:graphicData>
        </a:graphic>
      </p:graphicFrame>
      <p:sp>
        <p:nvSpPr>
          <p:cNvPr id="15407" name="Slide Number Placeholder 3">
            <a:extLst>
              <a:ext uri="{FF2B5EF4-FFF2-40B4-BE49-F238E27FC236}">
                <a16:creationId xmlns:a16="http://schemas.microsoft.com/office/drawing/2014/main" xmlns="" id="{DEB7D3E7-21D4-47C2-A54A-06D8C3AB7B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fld id="{77EB335F-7849-4644-8457-E13BB6385A39}" type="slidenum">
              <a:rPr lang="th-TH" altLang="th-TH" sz="1400"/>
              <a:pPr/>
              <a:t>10</a:t>
            </a:fld>
            <a:endParaRPr lang="th-TH" altLang="th-TH" sz="1400"/>
          </a:p>
        </p:txBody>
      </p:sp>
      <p:pic>
        <p:nvPicPr>
          <p:cNvPr id="5" name="รูปภาพ 9" descr="nhso.jpg">
            <a:extLst>
              <a:ext uri="{FF2B5EF4-FFF2-40B4-BE49-F238E27FC236}">
                <a16:creationId xmlns:a16="http://schemas.microsoft.com/office/drawing/2014/main" xmlns="" id="{2635D949-E3DF-4D6B-9511-707C8BFECE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5788" y="111125"/>
            <a:ext cx="1216025" cy="5286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068027-7334-493E-8E25-DDDE3A717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62446"/>
            <a:ext cx="11423373" cy="592213"/>
          </a:xfrm>
          <a:solidFill>
            <a:srgbClr val="0000FF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ค่าบริการตรวจและป้องกันสุขภาพช่องปาก </a:t>
            </a:r>
            <a:r>
              <a:rPr lang="th-TH" sz="3600" b="1" i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ในหญิงตั้งครรภ์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A1611B-3E47-47E5-9702-98DA83B2078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85531" y="1066799"/>
            <a:ext cx="11645398" cy="542676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h-TH" sz="32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</a:t>
            </a: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หญิงตั้งครรภ์ได้รับบริการตรวจและป้องกันสุขภาพช่องปาก ๑๐๐</a:t>
            </a:r>
            <a:r>
              <a:rPr lang="en-US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</a:p>
          <a:p>
            <a:pPr>
              <a:defRPr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อัตราค่าบริการ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เหมาจ่ายในอัตรา ๕๐๐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บาทต่อหนึ่งการตั้งครรภ์</a:t>
            </a:r>
          </a:p>
          <a:p>
            <a:pPr>
              <a:defRPr/>
            </a:pPr>
            <a:r>
              <a:rPr lang="th-TH" sz="32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กิจกรรมสำคัญ</a:t>
            </a:r>
            <a:r>
              <a:rPr lang="en-US" sz="32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๑</a:t>
            </a:r>
            <a:r>
              <a:rPr lang="en-US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บริการตรวจสุขภาพช่องปาก</a:t>
            </a:r>
            <a:r>
              <a:rPr lang="en-US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b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   </a:t>
            </a:r>
            <a:r>
              <a:rPr lang="th-TH" b="1" strike="sngStrike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</a:t>
            </a:r>
            <a:r>
              <a:rPr lang="en-US" b="1" strike="sngStrike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b="1" strike="sngStrike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บริการฝึกทักษะแปรงฟันแบบลงมือปฏิบัติ </a:t>
            </a:r>
            <a:r>
              <a:rPr lang="th-TH" alt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th-TH" altLang="th-TH" b="1" dirty="0" err="1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จารุวัฒน์</a:t>
            </a:r>
            <a:r>
              <a:rPr lang="th-TH" alt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แก้ไข)</a:t>
            </a: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๓</a:t>
            </a:r>
            <a:r>
              <a:rPr lang="en-US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ขูดหินน้ำลาย (</a:t>
            </a:r>
            <a:r>
              <a:rPr lang="en-US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scaling) </a:t>
            </a: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หรือขัดฟัน (</a:t>
            </a:r>
            <a:r>
              <a:rPr lang="en-US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oral prophylaxis)</a:t>
            </a:r>
          </a:p>
          <a:p>
            <a:pPr marL="0" indent="0">
              <a:buNone/>
              <a:defRPr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หญิงตั้งครรภ์ต้องได้รับบริการตรวจสุขภาพช่องปากในการมารับบริการ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ANC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ครั้งแรก  สำหรับบริการฝึกทักษะแปรงฟัน         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แบบลงมือปฏิบัติ และขูดหินน้ำลายหรือขัดฟัน หน่วยบริการสามารถให้บริการภายในช่วงอายุตั้งครรภ์</a:t>
            </a:r>
          </a:p>
          <a:p>
            <a:pPr>
              <a:defRPr/>
            </a:pP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การส่งข้อมูลเพื่อขอรับการชดเชย</a:t>
            </a:r>
            <a:r>
              <a:rPr lang="en-US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24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หน่วยบริการบันทึกข้อมูลผ่านระบบ </a:t>
            </a:r>
            <a:r>
              <a:rPr lang="en-US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 claim </a:t>
            </a: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 </a:t>
            </a:r>
            <a:r>
              <a:rPr lang="th-TH" b="1" dirty="0" err="1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สปสช</a:t>
            </a: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กรณีบริการเกิดขึ้นที่ รพสต. ให้มาคีย์ข้อมูลที่ </a:t>
            </a:r>
            <a:r>
              <a:rPr lang="en-US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CUP </a:t>
            </a: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โดย </a:t>
            </a:r>
            <a:r>
              <a:rPr lang="th-TH" b="1" dirty="0" err="1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สปสช</a:t>
            </a: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จะจ่ายชดเชยให้แก่ </a:t>
            </a:r>
            <a:r>
              <a:rPr lang="en-US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CUP </a:t>
            </a: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เท่านั้น  ( </a:t>
            </a:r>
            <a:r>
              <a:rPr lang="en-US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CUP </a:t>
            </a: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บริหารจัดการ/จัดสรรให้ลูกข่าย)</a:t>
            </a:r>
          </a:p>
          <a:p>
            <a:pPr>
              <a:defRPr/>
            </a:pP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Next step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สปสช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รับสมัคร รพ.ประกันสังคม และคลินิกเอกชน เป็นหน่วยร่วมให้บริการ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PP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ทันตกรรม</a:t>
            </a:r>
          </a:p>
        </p:txBody>
      </p:sp>
      <p:sp>
        <p:nvSpPr>
          <p:cNvPr id="16390" name="Date Placeholder 3">
            <a:extLst>
              <a:ext uri="{FF2B5EF4-FFF2-40B4-BE49-F238E27FC236}">
                <a16:creationId xmlns:a16="http://schemas.microsoft.com/office/drawing/2014/main" xmlns="" id="{9F7D6123-AB1E-4EA7-865F-C3353C157E3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fld id="{C7BF32C8-CE4F-4B8F-BC22-21817816672E}" type="datetime1">
              <a:rPr lang="th-TH" altLang="th-TH" sz="1400" smtClean="0"/>
              <a:pPr/>
              <a:t>07/08/62</a:t>
            </a:fld>
            <a:endParaRPr lang="th-TH" altLang="th-TH" sz="1400" dirty="0"/>
          </a:p>
        </p:txBody>
      </p:sp>
      <p:sp>
        <p:nvSpPr>
          <p:cNvPr id="16391" name="Slide Number Placeholder 5">
            <a:extLst>
              <a:ext uri="{FF2B5EF4-FFF2-40B4-BE49-F238E27FC236}">
                <a16:creationId xmlns:a16="http://schemas.microsoft.com/office/drawing/2014/main" xmlns="" id="{EA5583C1-1B95-42BC-AC00-E8B05CF273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fld id="{0A7CF1AB-CB60-4806-893B-582AAD948E15}" type="slidenum">
              <a:rPr lang="th-TH" altLang="th-TH" sz="1400"/>
              <a:pPr/>
              <a:t>11</a:t>
            </a:fld>
            <a:endParaRPr lang="th-TH" altLang="th-TH" sz="1400"/>
          </a:p>
        </p:txBody>
      </p:sp>
      <p:pic>
        <p:nvPicPr>
          <p:cNvPr id="6" name="รูปภาพ 9" descr="nhso.jpg">
            <a:extLst>
              <a:ext uri="{FF2B5EF4-FFF2-40B4-BE49-F238E27FC236}">
                <a16:creationId xmlns:a16="http://schemas.microsoft.com/office/drawing/2014/main" xmlns="" id="{86F328CC-DC96-49A0-93E8-87B64FBE68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5788" y="111125"/>
            <a:ext cx="1216025" cy="5286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894BEE-AF0D-45FB-9774-C0089AAB8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791" y="136525"/>
            <a:ext cx="11330609" cy="592213"/>
          </a:xfrm>
          <a:solidFill>
            <a:srgbClr val="0000FF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ค่าบริการตรวจและป้องกันสุขภาพช่องปาก </a:t>
            </a:r>
            <a:r>
              <a:rPr lang="th-TH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ในเด็กอายุ ๔ </a:t>
            </a:r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– </a:t>
            </a:r>
            <a:r>
              <a:rPr lang="th-TH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๑๒ ปี</a:t>
            </a:r>
            <a:endParaRPr lang="th-TH" sz="3600" b="1" i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1AA960-DBBA-4473-BF45-DC84E5A3278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1791" y="1219200"/>
            <a:ext cx="11621341" cy="4937125"/>
          </a:xfrm>
        </p:spPr>
        <p:txBody>
          <a:bodyPr>
            <a:normAutofit lnSpcReduction="10000"/>
          </a:bodyPr>
          <a:lstStyle/>
          <a:p>
            <a:r>
              <a:rPr lang="th-TH" alt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 </a:t>
            </a:r>
            <a:r>
              <a:rPr lang="th-TH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altLang="th-TH" b="1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การเคลือบ/ทาฟลูออไรด์เฉพาะที่ ในเด็กวัยเรียน (๔-๑๒ ปี) ในเด็กกลุ่มเสี่ยง ร้อยละ ๕๐ </a:t>
            </a:r>
          </a:p>
          <a:p>
            <a:pPr>
              <a:buFontTx/>
              <a:buNone/>
            </a:pPr>
            <a:r>
              <a:rPr lang="th-TH" altLang="th-TH" b="1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                 </a:t>
            </a:r>
            <a:r>
              <a:rPr lang="en-US" altLang="th-TH" b="1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- </a:t>
            </a:r>
            <a:r>
              <a:rPr lang="th-TH" altLang="th-TH" b="1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การเคลือบหลุมร่องฟันในเด็กวัยเรียน (๖-๑๒ ปี) ในฟันกรามถาวรที่มีหลุมร่องฟันลึก ร้อยละ ๕๐ </a:t>
            </a:r>
          </a:p>
          <a:p>
            <a:r>
              <a:rPr lang="th-TH" altLang="th-TH" sz="3200" b="1" dirty="0">
                <a:solidFill>
                  <a:srgbClr val="0070C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อัตราค่าบริการ </a:t>
            </a:r>
            <a:r>
              <a:rPr lang="en-US" altLang="th-TH" b="1" dirty="0">
                <a:solidFill>
                  <a:srgbClr val="0070C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:</a:t>
            </a:r>
            <a:r>
              <a:rPr lang="th-TH" altLang="th-TH" b="1" dirty="0">
                <a:solidFill>
                  <a:srgbClr val="0070C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</a:t>
            </a:r>
            <a:r>
              <a:rPr lang="en-US" altLang="th-TH" b="1" dirty="0">
                <a:solidFill>
                  <a:srgbClr val="0070C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- </a:t>
            </a:r>
            <a:r>
              <a:rPr lang="th-TH" altLang="th-TH" b="1" dirty="0">
                <a:solidFill>
                  <a:srgbClr val="0070C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การเคลือบ/ทาฟลูออไรด์เฉพาะที่ ในเด็กวัยเรียน </a:t>
            </a:r>
            <a:r>
              <a:rPr lang="th-TH" alt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(๔-๑๒ ปี) ในเด็กกลุ่มเสี่ยง ๑๐๐</a:t>
            </a:r>
            <a:r>
              <a:rPr lang="en-US" alt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บาท/ครั้ง</a:t>
            </a:r>
          </a:p>
          <a:p>
            <a:pPr>
              <a:buFontTx/>
              <a:buNone/>
            </a:pPr>
            <a:r>
              <a:rPr lang="th-TH" alt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</a:t>
            </a:r>
            <a:r>
              <a:rPr lang="en-US" alt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- </a:t>
            </a:r>
            <a:r>
              <a:rPr lang="th-TH" alt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การเคลือบหลุมร่องฟันในเด็กวัยเรียน (๖-๑๒ </a:t>
            </a:r>
            <a:r>
              <a:rPr lang="th-TH" altLang="th-TH" b="1" dirty="0">
                <a:solidFill>
                  <a:srgbClr val="0070C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ปี) ในฟันกรามถาวรที่มีหลุมร่องฟันลึก </a:t>
            </a:r>
            <a:br>
              <a:rPr lang="th-TH" altLang="th-TH" b="1" dirty="0">
                <a:solidFill>
                  <a:srgbClr val="0070C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</a:br>
            <a:r>
              <a:rPr lang="th-TH" altLang="th-TH" b="1" dirty="0">
                <a:solidFill>
                  <a:srgbClr val="0070C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                         </a:t>
            </a:r>
            <a:r>
              <a:rPr lang="th-TH" alt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๒๕๐</a:t>
            </a:r>
            <a:r>
              <a:rPr lang="en-US" alt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บาท/ซี่ (ไม่เกิน ๔</a:t>
            </a:r>
            <a:r>
              <a:rPr lang="en-US" alt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ซี่/ปี)</a:t>
            </a:r>
          </a:p>
          <a:p>
            <a:r>
              <a:rPr lang="th-TH" alt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การส่งข้อมูลเพื่อขอรับการชดเชย</a:t>
            </a:r>
            <a:r>
              <a:rPr lang="en-US" alt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</a:t>
            </a: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บริการบันทึกข้อมูลผ่าน</a:t>
            </a:r>
            <a:r>
              <a:rPr lang="th-TH" alt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 ๔๓</a:t>
            </a:r>
            <a:r>
              <a:rPr lang="en-US" alt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แฟ้ม  </a:t>
            </a:r>
            <a:r>
              <a:rPr lang="th-TH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โดยส่งข้อมูล </a:t>
            </a:r>
            <a:r>
              <a:rPr lang="th-TH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แฟ้ม </a:t>
            </a:r>
            <a:r>
              <a:rPr lang="en-US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1</a:t>
            </a:r>
            <a:r>
              <a:rPr lang="th-TH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PERSON</a:t>
            </a:r>
            <a:r>
              <a:rPr lang="th-TH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 แฟ้ม</a:t>
            </a:r>
            <a:r>
              <a:rPr lang="en-US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14 </a:t>
            </a:r>
            <a:r>
              <a:rPr lang="en-US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SERVICE</a:t>
            </a:r>
            <a:r>
              <a:rPr lang="en-US" altLang="th-TH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th-TH" alt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แฟ้ม 17 </a:t>
            </a:r>
            <a:r>
              <a:rPr lang="en-US" alt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PROCEDURE_OPD </a:t>
            </a:r>
            <a:r>
              <a:rPr lang="th-TH" alt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และแฟ้ม </a:t>
            </a:r>
            <a:r>
              <a:rPr lang="en-US" altLang="th-TH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CHARGE_OPD</a:t>
            </a:r>
            <a:r>
              <a:rPr lang="th-TH" altLang="th-TH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th-TH" altLang="th-TH" b="1" dirty="0" err="1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จารุวัฒน์</a:t>
            </a:r>
            <a:r>
              <a:rPr lang="th-TH" altLang="th-TH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แก้ไข) </a:t>
            </a:r>
            <a:r>
              <a:rPr lang="th-TH" alt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ทุก</a:t>
            </a:r>
            <a:r>
              <a:rPr lang="th-TH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เดือน </a:t>
            </a:r>
            <a:r>
              <a:rPr lang="th-TH" altLang="th-TH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สปสช</a:t>
            </a:r>
            <a:r>
              <a:rPr lang="th-TH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.ประมวลผลการจ่ายที่ระบบ </a:t>
            </a:r>
            <a:r>
              <a:rPr lang="en-US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 claim</a:t>
            </a:r>
          </a:p>
          <a:p>
            <a:pPr marL="0" indent="0">
              <a:buNone/>
            </a:pPr>
            <a:endParaRPr lang="th-TH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สำหรับหน่วยบริการปฐมภูมิ ในเครือข่ายหน่วยบริการประจำ จ่ายชดเชยผ่านหน่วยบริการประจำ </a:t>
            </a:r>
            <a:endParaRPr lang="th-TH" altLang="th-TH" sz="32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74638" lvl="1" indent="0">
              <a:buFontTx/>
              <a:buNone/>
            </a:pPr>
            <a:endParaRPr lang="th-TH" altLang="th-TH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th-TH" alt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414" name="Date Placeholder 3">
            <a:extLst>
              <a:ext uri="{FF2B5EF4-FFF2-40B4-BE49-F238E27FC236}">
                <a16:creationId xmlns:a16="http://schemas.microsoft.com/office/drawing/2014/main" xmlns="" id="{5DC17196-2582-43E8-92EB-13171999432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fld id="{0E26E7C5-6C04-41F6-83D5-95905378EBB8}" type="datetime1">
              <a:rPr lang="th-TH" altLang="th-TH" sz="1400" smtClean="0"/>
              <a:pPr/>
              <a:t>07/08/62</a:t>
            </a:fld>
            <a:endParaRPr lang="th-TH" altLang="th-TH" sz="1400"/>
          </a:p>
        </p:txBody>
      </p:sp>
      <p:sp>
        <p:nvSpPr>
          <p:cNvPr id="17415" name="Footer Placeholder 4">
            <a:extLst>
              <a:ext uri="{FF2B5EF4-FFF2-40B4-BE49-F238E27FC236}">
                <a16:creationId xmlns:a16="http://schemas.microsoft.com/office/drawing/2014/main" xmlns="" id="{1435FBC6-802E-4967-BB80-222413F01D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r>
              <a:rPr lang="en-US" altLang="th-TH" sz="1400"/>
              <a:t>http://www.nhso.go.th</a:t>
            </a:r>
            <a:endParaRPr lang="th-TH" altLang="th-TH" sz="1400"/>
          </a:p>
        </p:txBody>
      </p:sp>
      <p:sp>
        <p:nvSpPr>
          <p:cNvPr id="17416" name="Slide Number Placeholder 5">
            <a:extLst>
              <a:ext uri="{FF2B5EF4-FFF2-40B4-BE49-F238E27FC236}">
                <a16:creationId xmlns:a16="http://schemas.microsoft.com/office/drawing/2014/main" xmlns="" id="{E318F0A4-9FC4-4FF7-A834-19A68408E8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fld id="{C75135FF-7841-4ACE-B255-CCC6B74ACD88}" type="slidenum">
              <a:rPr lang="th-TH" altLang="th-TH" sz="1400"/>
              <a:pPr/>
              <a:t>12</a:t>
            </a:fld>
            <a:endParaRPr lang="th-TH" altLang="th-TH" sz="1400"/>
          </a:p>
        </p:txBody>
      </p:sp>
      <p:pic>
        <p:nvPicPr>
          <p:cNvPr id="7" name="รูปภาพ 9" descr="nhso.jpg">
            <a:extLst>
              <a:ext uri="{FF2B5EF4-FFF2-40B4-BE49-F238E27FC236}">
                <a16:creationId xmlns:a16="http://schemas.microsoft.com/office/drawing/2014/main" xmlns="" id="{7396CBA5-592E-4238-A267-24FE36F6AE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5788" y="111125"/>
            <a:ext cx="1216025" cy="5286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1">
            <a:extLst>
              <a:ext uri="{FF2B5EF4-FFF2-40B4-BE49-F238E27FC236}">
                <a16:creationId xmlns:a16="http://schemas.microsoft.com/office/drawing/2014/main" xmlns="" id="{824E32C9-1201-45B6-91CB-75F0771650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fld id="{58AAF1BC-E270-4ABE-A218-AC5297856397}" type="slidenum">
              <a:rPr lang="th-TH" altLang="th-TH" sz="1400"/>
              <a:pPr/>
              <a:t>13</a:t>
            </a:fld>
            <a:endParaRPr lang="th-TH" altLang="th-TH" sz="140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3669D986-5A98-431A-9A7A-D3CA8A8DED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4910383"/>
              </p:ext>
            </p:extLst>
          </p:nvPr>
        </p:nvGraphicFramePr>
        <p:xfrm>
          <a:off x="172278" y="991832"/>
          <a:ext cx="11803822" cy="581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71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816600">
                  <a:extLst>
                    <a:ext uri="{9D8B030D-6E8A-4147-A177-3AD203B41FA5}">
                      <a16:colId xmlns:a16="http://schemas.microsoft.com/office/drawing/2014/main" xmlns="" val="292365889"/>
                    </a:ext>
                  </a:extLst>
                </a:gridCol>
              </a:tblGrid>
              <a:tr h="472391">
                <a:tc rowSpan="2">
                  <a:txBody>
                    <a:bodyPr/>
                    <a:lstStyle/>
                    <a:p>
                      <a:pPr algn="ctr"/>
                      <a:r>
                        <a:rPr lang="th-TH" sz="28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หน่วยบริการ</a:t>
                      </a:r>
                      <a:endParaRPr lang="th-TH" sz="2800" b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1433" marR="91433" marT="45722" marB="45722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โปรแกรมการบันทึกข้อมูล</a:t>
                      </a:r>
                    </a:p>
                  </a:txBody>
                  <a:tcPr marL="91433" marR="91433" marT="45722" marB="45722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3879">
                <a:tc vMerge="1">
                  <a:txBody>
                    <a:bodyPr/>
                    <a:lstStyle/>
                    <a:p>
                      <a:pPr marL="177800" indent="-177800" algn="l">
                        <a:defRPr/>
                      </a:pPr>
                      <a:endParaRPr lang="en-US" sz="2400" b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DENT_ANC</a:t>
                      </a:r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1433" marR="91433" marT="45722" marB="45722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DENT_</a:t>
                      </a:r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๔</a:t>
                      </a:r>
                      <a:r>
                        <a:rPr lang="en-US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- </a:t>
                      </a:r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๑๒</a:t>
                      </a:r>
                      <a:r>
                        <a:rPr lang="en-US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</a:t>
                      </a:r>
                    </a:p>
                  </a:txBody>
                  <a:tcPr marL="91433" marR="91433" marT="45722" marB="45722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3422">
                <a:tc>
                  <a:txBody>
                    <a:bodyPr/>
                    <a:lstStyle/>
                    <a:p>
                      <a:pPr marL="177800" indent="-177800" algn="l">
                        <a:defRPr/>
                      </a:pP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๑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. </a:t>
                      </a: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หน่วยบริการภาครัฐ สังกัด </a:t>
                      </a:r>
                      <a:r>
                        <a:rPr lang="th-TH" sz="2000" b="1" dirty="0" err="1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สป.สธ</a:t>
                      </a: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.</a:t>
                      </a:r>
                      <a:endParaRPr lang="en-US" sz="20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91433" marR="91433" marT="45722" marB="45722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th-TH" sz="20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th-TH" sz="20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3422">
                <a:tc>
                  <a:txBody>
                    <a:bodyPr/>
                    <a:lstStyle/>
                    <a:p>
                      <a:pPr marL="177800" marR="0" indent="-177800" algn="l" defTabSz="112529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   -</a:t>
                      </a:r>
                      <a:r>
                        <a:rPr lang="th-TH" sz="2000" b="1" baseline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 รพศ. / รพท. / รพช.  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91433" marR="91433" marT="45722" marB="45722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E-claim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E9EB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๔๓ แฟ้ม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th-TH" sz="2000" strike="noStrike" kern="1200" dirty="0">
                          <a:solidFill>
                            <a:srgbClr val="FF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แฟ้ม </a:t>
                      </a:r>
                      <a:r>
                        <a:rPr lang="en-US" sz="2000" strike="noStrike" kern="1200" dirty="0">
                          <a:solidFill>
                            <a:srgbClr val="FF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</a:t>
                      </a:r>
                      <a:r>
                        <a:rPr lang="th-TH" sz="2000" strike="noStrike" kern="1200" dirty="0">
                          <a:solidFill>
                            <a:srgbClr val="FF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en-US" sz="2000" strike="noStrike" kern="1200" dirty="0">
                          <a:solidFill>
                            <a:srgbClr val="FF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PERSON</a:t>
                      </a:r>
                      <a:r>
                        <a:rPr lang="th-TH" sz="2000" strike="noStrike" kern="1200" dirty="0">
                          <a:solidFill>
                            <a:srgbClr val="FF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, แฟ้ม</a:t>
                      </a:r>
                      <a:r>
                        <a:rPr lang="en-US" sz="2000" strike="noStrike" kern="1200" dirty="0">
                          <a:solidFill>
                            <a:srgbClr val="FF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14 SERVICE, </a:t>
                      </a:r>
                      <a:r>
                        <a:rPr lang="th-TH" sz="2000" strike="sngStrike" kern="1200" dirty="0">
                          <a:solidFill>
                            <a:srgbClr val="FF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แฟ้ม</a:t>
                      </a:r>
                      <a:r>
                        <a:rPr lang="en-US" sz="2000" strike="sngStrike" kern="1200" dirty="0">
                          <a:solidFill>
                            <a:srgbClr val="FF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15 DIAGNOSIS  </a:t>
                      </a:r>
                      <a:r>
                        <a:rPr lang="th-TH" sz="2000" strike="sngStrike" kern="1200" dirty="0">
                          <a:solidFill>
                            <a:srgbClr val="FF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และแฟ้ม</a:t>
                      </a:r>
                      <a:r>
                        <a:rPr lang="en-US" sz="2000" strike="sngStrike" kern="1200" dirty="0">
                          <a:solidFill>
                            <a:srgbClr val="FF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29 DENTAL</a:t>
                      </a:r>
                      <a:r>
                        <a:rPr lang="th-TH" sz="2000" strike="sngStrike" kern="12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) </a:t>
                      </a:r>
                      <a:r>
                        <a:rPr lang="th-TH" sz="20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แฟ้ม 17 </a:t>
                      </a:r>
                      <a:r>
                        <a:rPr lang="en-US" sz="20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PROCEDURE_OPD </a:t>
                      </a:r>
                      <a:r>
                        <a:rPr lang="th-TH" sz="20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และแฟ้ม </a:t>
                      </a:r>
                      <a:r>
                        <a:rPr lang="en-US" sz="20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CHARGE_OPD</a:t>
                      </a:r>
                      <a:r>
                        <a:rPr lang="th-TH" sz="20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</a:t>
                      </a:r>
                      <a:r>
                        <a:rPr lang="th-TH" altLang="th-TH" sz="20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th-TH" altLang="th-TH" sz="2000" b="1" dirty="0" err="1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จารุวัฒน์</a:t>
                      </a:r>
                      <a:r>
                        <a:rPr lang="th-TH" altLang="th-TH" sz="2000" b="1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แก้ไข)</a:t>
                      </a:r>
                      <a:endParaRPr lang="en-US" sz="2000" b="1" i="0" u="none" strike="noStrike" baseline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963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th-TH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รพ.สต.</a:t>
                      </a:r>
                      <a:r>
                        <a:rPr lang="th-TH" sz="20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(ดึงข้อมูลไปจ่ายที่ </a:t>
                      </a:r>
                      <a:r>
                        <a:rPr lang="en-US" sz="20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CUP</a:t>
                      </a:r>
                      <a:r>
                        <a:rPr lang="th-TH" sz="20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  <a:endParaRPr lang="th-TH" sz="20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E-claim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key by CUP)</a:t>
                      </a:r>
                      <a:endParaRPr lang="th-TH" sz="20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2738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๒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หน่วยบริการภาครัฐ สังกัดอื่น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25477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-</a:t>
                      </a:r>
                      <a:r>
                        <a:rPr lang="th-TH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th-TH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รพ.สังกัด กระทรวงกลาโหม ตำรวจ มหาดไทย </a:t>
                      </a:r>
                    </a:p>
                    <a:p>
                      <a:pPr algn="l" rtl="0" fontAlgn="ctr"/>
                      <a:r>
                        <a:rPr lang="th-TH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กระทรวงศึกษาธิการ 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E-claim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E-claim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2738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๓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 เอกชน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th-TH" sz="20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th-TH" sz="20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2738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- รพ.เอกชน 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UC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E-claim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E-claim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2738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- รพ.เอกชนประกันสังคม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E-claim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E-claim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62738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- รพ.เอกชนประกันสังคมและ 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UC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E-claim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E-claim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2738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๔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หน่วยบริการร่วมให้บริการ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th-TH" sz="20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th-TH" sz="20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669681991"/>
                  </a:ext>
                </a:extLst>
              </a:tr>
              <a:tr h="362738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- หน่วยบริการร่วมให้บริการด้านทันตกรรม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E-claim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E-claim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3009052516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7189CD5-9853-4709-895D-BAB249CA4421}"/>
              </a:ext>
            </a:extLst>
          </p:cNvPr>
          <p:cNvSpPr/>
          <p:nvPr/>
        </p:nvSpPr>
        <p:spPr>
          <a:xfrm>
            <a:off x="106017" y="26504"/>
            <a:ext cx="11979965" cy="897353"/>
          </a:xfrm>
          <a:prstGeom prst="rect">
            <a:avLst/>
          </a:prstGeom>
          <a:solidFill>
            <a:srgbClr val="3333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โปรแกรมการบันทึกข้อมูลการจ่ายการชดเชยค่า</a:t>
            </a:r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บริการตรวจและป้องกันสุขภาพช่องปาก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xmlns="" val="4201238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4">
            <a:extLst>
              <a:ext uri="{FF2B5EF4-FFF2-40B4-BE49-F238E27FC236}">
                <a16:creationId xmlns:a16="http://schemas.microsoft.com/office/drawing/2014/main" xmlns="" id="{C1B1FEE3-CE98-485B-AAC4-B9F0386DC2FD}"/>
              </a:ext>
            </a:extLst>
          </p:cNvPr>
          <p:cNvGrpSpPr>
            <a:grpSpLocks/>
          </p:cNvGrpSpPr>
          <p:nvPr/>
        </p:nvGrpSpPr>
        <p:grpSpPr bwMode="auto">
          <a:xfrm>
            <a:off x="328613" y="903288"/>
            <a:ext cx="3617912" cy="5853112"/>
            <a:chOff x="8026761" y="723071"/>
            <a:chExt cx="3618149" cy="5853275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xmlns="" id="{28121D0C-98F5-469D-9735-C3C2F33466C6}"/>
                </a:ext>
              </a:extLst>
            </p:cNvPr>
            <p:cNvSpPr/>
            <p:nvPr/>
          </p:nvSpPr>
          <p:spPr>
            <a:xfrm>
              <a:off x="8026761" y="723071"/>
              <a:ext cx="3568934" cy="5853275"/>
            </a:xfrm>
            <a:prstGeom prst="roundRect">
              <a:avLst>
                <a:gd name="adj" fmla="val 6683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th-TH"/>
            </a:p>
          </p:txBody>
        </p:sp>
        <p:pic>
          <p:nvPicPr>
            <p:cNvPr id="4" name="Graphic 3" descr="User">
              <a:extLst>
                <a:ext uri="{FF2B5EF4-FFF2-40B4-BE49-F238E27FC236}">
                  <a16:creationId xmlns:a16="http://schemas.microsoft.com/office/drawing/2014/main" xmlns="" id="{BCAECA76-415D-4346-8C68-191DBDB6CE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9414327" y="1175521"/>
              <a:ext cx="850956" cy="850924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8D96346A-64AA-4E27-8224-EAAB8EF2C157}"/>
                </a:ext>
              </a:extLst>
            </p:cNvPr>
            <p:cNvSpPr txBox="1"/>
            <p:nvPr/>
          </p:nvSpPr>
          <p:spPr>
            <a:xfrm>
              <a:off x="10665359" y="913576"/>
              <a:ext cx="979551" cy="33814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600" b="1" dirty="0">
                  <a:solidFill>
                    <a:schemeClr val="accent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E-Claim</a:t>
              </a:r>
              <a:endParaRPr lang="th-TH" sz="16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18472" name="Group 32">
              <a:extLst>
                <a:ext uri="{FF2B5EF4-FFF2-40B4-BE49-F238E27FC236}">
                  <a16:creationId xmlns:a16="http://schemas.microsoft.com/office/drawing/2014/main" xmlns="" id="{2507D7DE-323B-40D7-9EB6-E8E24518E6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80629" y="4782155"/>
              <a:ext cx="1431802" cy="1457130"/>
              <a:chOff x="5990919" y="1683978"/>
              <a:chExt cx="1431802" cy="1457130"/>
            </a:xfrm>
          </p:grpSpPr>
          <p:pic>
            <p:nvPicPr>
              <p:cNvPr id="11" name="Graphic 10" descr="Gears">
                <a:extLst>
                  <a:ext uri="{FF2B5EF4-FFF2-40B4-BE49-F238E27FC236}">
                    <a16:creationId xmlns:a16="http://schemas.microsoft.com/office/drawing/2014/main" xmlns="" id="{614DF247-14C1-45B5-89A0-25C13283C5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6251435" y="1684244"/>
                <a:ext cx="871594" cy="873150"/>
              </a:xfrm>
              <a:prstGeom prst="rect">
                <a:avLst/>
              </a:prstGeom>
            </p:spPr>
          </p:pic>
          <p:sp>
            <p:nvSpPr>
              <p:cNvPr id="18484" name="TextBox 16">
                <a:extLst>
                  <a:ext uri="{FF2B5EF4-FFF2-40B4-BE49-F238E27FC236}">
                    <a16:creationId xmlns:a16="http://schemas.microsoft.com/office/drawing/2014/main" xmlns="" id="{F43E6F2B-1FF3-45A8-BF37-EF1B67DEDA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90919" y="2556333"/>
                <a:ext cx="1431802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9pPr>
              </a:lstStyle>
              <a:p>
                <a:pPr algn="ctr" eaLnBrk="1" hangingPunct="1"/>
                <a:r>
                  <a:rPr lang="th-TH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ประมวลผลจ่าย</a:t>
                </a:r>
              </a:p>
              <a:p>
                <a:pPr algn="ctr" eaLnBrk="1" hangingPunct="1"/>
                <a:r>
                  <a:rPr lang="th-TH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รายเดือน</a:t>
                </a:r>
              </a:p>
            </p:txBody>
          </p:sp>
        </p:grpSp>
        <p:grpSp>
          <p:nvGrpSpPr>
            <p:cNvPr id="18473" name="Group 31">
              <a:extLst>
                <a:ext uri="{FF2B5EF4-FFF2-40B4-BE49-F238E27FC236}">
                  <a16:creationId xmlns:a16="http://schemas.microsoft.com/office/drawing/2014/main" xmlns="" id="{824E80E6-0496-46F9-88C9-8AD87B2900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887962" y="3215693"/>
              <a:ext cx="1404552" cy="1303894"/>
              <a:chOff x="4310239" y="1837214"/>
              <a:chExt cx="1404552" cy="1303894"/>
            </a:xfrm>
          </p:grpSpPr>
          <p:sp>
            <p:nvSpPr>
              <p:cNvPr id="18481" name="TextBox 13">
                <a:extLst>
                  <a:ext uri="{FF2B5EF4-FFF2-40B4-BE49-F238E27FC236}">
                    <a16:creationId xmlns:a16="http://schemas.microsoft.com/office/drawing/2014/main" xmlns="" id="{84BE81E4-EE38-42E9-8195-E89D241000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10239" y="2556333"/>
                <a:ext cx="1404552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9pPr>
              </a:lstStyle>
              <a:p>
                <a:pPr algn="ctr" eaLnBrk="1" hangingPunct="1"/>
                <a:r>
                  <a:rPr lang="th-TH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รายงานผลจ่าย</a:t>
                </a:r>
              </a:p>
              <a:p>
                <a:pPr algn="ctr" eaLnBrk="1" hangingPunct="1"/>
                <a:r>
                  <a:rPr lang="th-TH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 จ</a:t>
                </a:r>
                <a:r>
                  <a:rPr lang="en-US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/</a:t>
                </a:r>
                <a:r>
                  <a:rPr lang="th-TH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พ</a:t>
                </a:r>
                <a:r>
                  <a:rPr lang="en-US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/</a:t>
                </a:r>
                <a:r>
                  <a:rPr lang="th-TH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ศ</a:t>
                </a:r>
              </a:p>
            </p:txBody>
          </p:sp>
          <p:pic>
            <p:nvPicPr>
              <p:cNvPr id="19" name="Graphic 18" descr="Document">
                <a:extLst>
                  <a:ext uri="{FF2B5EF4-FFF2-40B4-BE49-F238E27FC236}">
                    <a16:creationId xmlns:a16="http://schemas.microsoft.com/office/drawing/2014/main" xmlns="" id="{750097D4-BF43-41EC-89AC-1DA175E6E3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4651044" y="1837036"/>
                <a:ext cx="719185" cy="719157"/>
              </a:xfrm>
              <a:prstGeom prst="rect">
                <a:avLst/>
              </a:prstGeom>
            </p:spPr>
          </p:pic>
        </p:grpSp>
        <p:grpSp>
          <p:nvGrpSpPr>
            <p:cNvPr id="18474" name="Group 34">
              <a:extLst>
                <a:ext uri="{FF2B5EF4-FFF2-40B4-BE49-F238E27FC236}">
                  <a16:creationId xmlns:a16="http://schemas.microsoft.com/office/drawing/2014/main" xmlns="" id="{1FC5FA61-0997-4760-B700-63ECCFB8EF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27932" y="3148521"/>
              <a:ext cx="1125629" cy="1303894"/>
              <a:chOff x="2270779" y="1837214"/>
              <a:chExt cx="1125629" cy="1303894"/>
            </a:xfrm>
          </p:grpSpPr>
          <p:pic>
            <p:nvPicPr>
              <p:cNvPr id="6" name="Graphic 5" descr="Open folder">
                <a:extLst>
                  <a:ext uri="{FF2B5EF4-FFF2-40B4-BE49-F238E27FC236}">
                    <a16:creationId xmlns:a16="http://schemas.microsoft.com/office/drawing/2014/main" xmlns="" id="{0E7A1887-FC17-4091-8C2B-AA17BA1FDC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444301" y="1837532"/>
                <a:ext cx="785865" cy="785834"/>
              </a:xfrm>
              <a:prstGeom prst="rect">
                <a:avLst/>
              </a:prstGeom>
            </p:spPr>
          </p:pic>
          <p:sp>
            <p:nvSpPr>
              <p:cNvPr id="18480" name="TextBox 28">
                <a:extLst>
                  <a:ext uri="{FF2B5EF4-FFF2-40B4-BE49-F238E27FC236}">
                    <a16:creationId xmlns:a16="http://schemas.microsoft.com/office/drawing/2014/main" xmlns="" id="{860D1B62-1607-4209-BB40-E13A50AA9A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70779" y="2556333"/>
                <a:ext cx="1125629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9pPr>
              </a:lstStyle>
              <a:p>
                <a:pPr algn="ctr" eaLnBrk="1" hangingPunct="1"/>
                <a:r>
                  <a:rPr lang="th-TH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ไฟล์ขอเบิก</a:t>
                </a:r>
              </a:p>
              <a:p>
                <a:pPr algn="ctr" eaLnBrk="1" hangingPunct="1"/>
                <a:r>
                  <a:rPr lang="en-US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e-Claim</a:t>
                </a:r>
                <a:endParaRPr lang="th-TH" altLang="th-TH" sz="16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grpSp>
          <p:nvGrpSpPr>
            <p:cNvPr id="18475" name="Group 35">
              <a:extLst>
                <a:ext uri="{FF2B5EF4-FFF2-40B4-BE49-F238E27FC236}">
                  <a16:creationId xmlns:a16="http://schemas.microsoft.com/office/drawing/2014/main" xmlns="" id="{ADD1027A-0829-4F0A-B403-2EC5801B54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35477" y="4887397"/>
              <a:ext cx="1560042" cy="1351888"/>
              <a:chOff x="7915289" y="1789220"/>
              <a:chExt cx="1560042" cy="1351888"/>
            </a:xfrm>
          </p:grpSpPr>
          <p:pic>
            <p:nvPicPr>
              <p:cNvPr id="16" name="Graphic 15" descr="Classroom">
                <a:extLst>
                  <a:ext uri="{FF2B5EF4-FFF2-40B4-BE49-F238E27FC236}">
                    <a16:creationId xmlns:a16="http://schemas.microsoft.com/office/drawing/2014/main" xmlns="" id="{1B676B0F-6167-4DE0-A696-1CB0998118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8273671" y="1789022"/>
                <a:ext cx="766812" cy="766785"/>
              </a:xfrm>
              <a:prstGeom prst="rect">
                <a:avLst/>
              </a:prstGeom>
            </p:spPr>
          </p:pic>
          <p:sp>
            <p:nvSpPr>
              <p:cNvPr id="18478" name="TextBox 29">
                <a:extLst>
                  <a:ext uri="{FF2B5EF4-FFF2-40B4-BE49-F238E27FC236}">
                    <a16:creationId xmlns:a16="http://schemas.microsoft.com/office/drawing/2014/main" xmlns="" id="{3BD44B71-D0AD-48FB-B6EA-51CE2E08AA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15289" y="2556333"/>
                <a:ext cx="1560042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9pPr>
              </a:lstStyle>
              <a:p>
                <a:pPr algn="ctr" eaLnBrk="1" hangingPunct="1"/>
                <a:r>
                  <a:rPr lang="th-TH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ตรวจสอบชดเชย</a:t>
                </a:r>
              </a:p>
              <a:p>
                <a:pPr algn="ctr" eaLnBrk="1" hangingPunct="1"/>
                <a:r>
                  <a:rPr lang="th-TH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ตามรอบ</a:t>
                </a:r>
              </a:p>
            </p:txBody>
          </p:sp>
        </p:grpSp>
        <p:sp>
          <p:nvSpPr>
            <p:cNvPr id="18476" name="TextBox 58">
              <a:extLst>
                <a:ext uri="{FF2B5EF4-FFF2-40B4-BE49-F238E27FC236}">
                  <a16:creationId xmlns:a16="http://schemas.microsoft.com/office/drawing/2014/main" xmlns="" id="{FE9AB575-31FD-44E9-92C3-7A23348D4F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80629" y="2060722"/>
              <a:ext cx="3151077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/>
              <a:r>
                <a:rPr lang="th-TH" altLang="th-TH" sz="1600">
                  <a:latin typeface="Tahoma" panose="020B0604030504040204" pitchFamily="34" charset="0"/>
                  <a:cs typeface="Tahoma" panose="020B0604030504040204" pitchFamily="34" charset="0"/>
                </a:rPr>
                <a:t>ส่งข้อมูล</a:t>
              </a:r>
            </a:p>
            <a:p>
              <a:pPr algn="ctr" eaLnBrk="1" hangingPunct="1"/>
              <a:r>
                <a:rPr lang="th-TH" altLang="th-TH" sz="1600">
                  <a:latin typeface="Tahoma" panose="020B0604030504040204" pitchFamily="34" charset="0"/>
                  <a:cs typeface="Tahoma" panose="020B0604030504040204" pitchFamily="34" charset="0"/>
                </a:rPr>
                <a:t>แก้ไขข้อมูล </a:t>
              </a:r>
              <a:r>
                <a:rPr lang="en-US" altLang="th-TH" sz="1600">
                  <a:latin typeface="Tahoma" panose="020B0604030504040204" pitchFamily="34" charset="0"/>
                  <a:cs typeface="Tahoma" panose="020B0604030504040204" pitchFamily="34" charset="0"/>
                </a:rPr>
                <a:t>C,Deny</a:t>
              </a:r>
            </a:p>
            <a:p>
              <a:pPr algn="ctr" eaLnBrk="1" hangingPunct="1"/>
              <a:r>
                <a:rPr lang="th-TH" altLang="th-TH" sz="1600">
                  <a:latin typeface="Tahoma" panose="020B0604030504040204" pitchFamily="34" charset="0"/>
                  <a:cs typeface="Tahoma" panose="020B0604030504040204" pitchFamily="34" charset="0"/>
                </a:rPr>
                <a:t>อุทธรณ์ข้อมูล</a:t>
              </a:r>
            </a:p>
            <a:p>
              <a:pPr algn="ctr" eaLnBrk="1" hangingPunct="1"/>
              <a:r>
                <a:rPr lang="th-TH" altLang="th-TH" sz="1600">
                  <a:latin typeface="Tahoma" panose="020B0604030504040204" pitchFamily="34" charset="0"/>
                  <a:cs typeface="Tahoma" panose="020B0604030504040204" pitchFamily="34" charset="0"/>
                </a:rPr>
                <a:t>รับ </a:t>
              </a:r>
              <a:r>
                <a:rPr lang="en-US" altLang="th-TH" sz="1600">
                  <a:latin typeface="Tahoma" panose="020B0604030504040204" pitchFamily="34" charset="0"/>
                  <a:cs typeface="Tahoma" panose="020B0604030504040204" pitchFamily="34" charset="0"/>
                </a:rPr>
                <a:t>Statement </a:t>
              </a:r>
              <a:r>
                <a:rPr lang="th-TH" altLang="th-TH" sz="1600">
                  <a:latin typeface="Tahoma" panose="020B0604030504040204" pitchFamily="34" charset="0"/>
                  <a:cs typeface="Tahoma" panose="020B0604030504040204" pitchFamily="34" charset="0"/>
                </a:rPr>
                <a:t>การจ่าย</a:t>
              </a:r>
            </a:p>
          </p:txBody>
        </p:sp>
      </p:grpSp>
      <p:grpSp>
        <p:nvGrpSpPr>
          <p:cNvPr id="18435" name="Group 22">
            <a:extLst>
              <a:ext uri="{FF2B5EF4-FFF2-40B4-BE49-F238E27FC236}">
                <a16:creationId xmlns:a16="http://schemas.microsoft.com/office/drawing/2014/main" xmlns="" id="{CF0B1002-CA23-42A8-AEF5-3C9AC82151C5}"/>
              </a:ext>
            </a:extLst>
          </p:cNvPr>
          <p:cNvGrpSpPr>
            <a:grpSpLocks/>
          </p:cNvGrpSpPr>
          <p:nvPr/>
        </p:nvGrpSpPr>
        <p:grpSpPr bwMode="auto">
          <a:xfrm>
            <a:off x="9145588" y="903288"/>
            <a:ext cx="2427287" cy="5853112"/>
            <a:chOff x="6725619" y="640436"/>
            <a:chExt cx="2428374" cy="5854463"/>
          </a:xfrm>
        </p:grpSpPr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xmlns="" id="{007A7032-44DF-4EE0-970D-8A9D9E59D1CF}"/>
                </a:ext>
              </a:extLst>
            </p:cNvPr>
            <p:cNvSpPr/>
            <p:nvPr/>
          </p:nvSpPr>
          <p:spPr>
            <a:xfrm>
              <a:off x="6754207" y="640436"/>
              <a:ext cx="2399786" cy="5854463"/>
            </a:xfrm>
            <a:prstGeom prst="roundRect">
              <a:avLst>
                <a:gd name="adj" fmla="val 6683"/>
              </a:avLst>
            </a:prstGeom>
            <a:solidFill>
              <a:srgbClr val="FFE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th-TH"/>
            </a:p>
          </p:txBody>
        </p:sp>
        <p:grpSp>
          <p:nvGrpSpPr>
            <p:cNvPr id="18460" name="Group 56">
              <a:extLst>
                <a:ext uri="{FF2B5EF4-FFF2-40B4-BE49-F238E27FC236}">
                  <a16:creationId xmlns:a16="http://schemas.microsoft.com/office/drawing/2014/main" xmlns="" id="{9635DCB3-4A73-4FC4-AC9A-A08CEECD07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93863" y="2847287"/>
              <a:ext cx="1431802" cy="1457130"/>
              <a:chOff x="5950281" y="1715082"/>
              <a:chExt cx="1431802" cy="1457130"/>
            </a:xfrm>
          </p:grpSpPr>
          <p:pic>
            <p:nvPicPr>
              <p:cNvPr id="58" name="Graphic 57" descr="Gears">
                <a:extLst>
                  <a:ext uri="{FF2B5EF4-FFF2-40B4-BE49-F238E27FC236}">
                    <a16:creationId xmlns:a16="http://schemas.microsoft.com/office/drawing/2014/main" xmlns="" id="{B99E0262-ED8B-4751-BE8F-B92A50E3AB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6211083" y="1715365"/>
                <a:ext cx="870340" cy="871738"/>
              </a:xfrm>
              <a:prstGeom prst="rect">
                <a:avLst/>
              </a:prstGeom>
            </p:spPr>
          </p:pic>
          <p:sp>
            <p:nvSpPr>
              <p:cNvPr id="18468" name="TextBox 61">
                <a:extLst>
                  <a:ext uri="{FF2B5EF4-FFF2-40B4-BE49-F238E27FC236}">
                    <a16:creationId xmlns:a16="http://schemas.microsoft.com/office/drawing/2014/main" xmlns="" id="{8C6860A6-E08C-48C9-80FA-BA93C9D5C4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50281" y="2587437"/>
                <a:ext cx="1431802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9pPr>
              </a:lstStyle>
              <a:p>
                <a:pPr algn="ctr" eaLnBrk="1" hangingPunct="1"/>
                <a:r>
                  <a:rPr lang="th-TH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ประมวลผลจ่าย</a:t>
                </a:r>
              </a:p>
              <a:p>
                <a:pPr algn="ctr" eaLnBrk="1" hangingPunct="1"/>
                <a:r>
                  <a:rPr lang="th-TH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รายเดือน</a:t>
                </a:r>
              </a:p>
            </p:txBody>
          </p:sp>
        </p:grpSp>
        <p:grpSp>
          <p:nvGrpSpPr>
            <p:cNvPr id="18461" name="Group 68">
              <a:extLst>
                <a:ext uri="{FF2B5EF4-FFF2-40B4-BE49-F238E27FC236}">
                  <a16:creationId xmlns:a16="http://schemas.microsoft.com/office/drawing/2014/main" xmlns="" id="{3D398B60-FB60-4804-A4BD-EC44F4452A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48540" y="4519128"/>
              <a:ext cx="1404552" cy="1303894"/>
              <a:chOff x="4224279" y="1832010"/>
              <a:chExt cx="1404552" cy="1303894"/>
            </a:xfrm>
          </p:grpSpPr>
          <p:sp>
            <p:nvSpPr>
              <p:cNvPr id="18465" name="TextBox 69">
                <a:extLst>
                  <a:ext uri="{FF2B5EF4-FFF2-40B4-BE49-F238E27FC236}">
                    <a16:creationId xmlns:a16="http://schemas.microsoft.com/office/drawing/2014/main" xmlns="" id="{FAB454D4-51FF-4F0F-BE14-8E16F7FC29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4279" y="2551129"/>
                <a:ext cx="1404552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9pPr>
              </a:lstStyle>
              <a:p>
                <a:pPr algn="ctr" eaLnBrk="1" hangingPunct="1"/>
                <a:r>
                  <a:rPr lang="th-TH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รายงานผลจ่าย</a:t>
                </a:r>
              </a:p>
              <a:p>
                <a:pPr algn="ctr" eaLnBrk="1" hangingPunct="1"/>
                <a:r>
                  <a:rPr lang="th-TH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 รายเดือน</a:t>
                </a:r>
              </a:p>
            </p:txBody>
          </p:sp>
          <p:pic>
            <p:nvPicPr>
              <p:cNvPr id="71" name="Graphic 70" descr="Document">
                <a:extLst>
                  <a:ext uri="{FF2B5EF4-FFF2-40B4-BE49-F238E27FC236}">
                    <a16:creationId xmlns:a16="http://schemas.microsoft.com/office/drawing/2014/main" xmlns="" id="{D7817200-7800-4724-A105-331C20E0E7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4565345" y="1832475"/>
                <a:ext cx="719459" cy="719304"/>
              </a:xfrm>
              <a:prstGeom prst="rect">
                <a:avLst/>
              </a:prstGeom>
            </p:spPr>
          </p:pic>
        </p:grp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xmlns="" id="{4C5900DE-3ACC-40DC-AFC3-0C54BB8DD44C}"/>
                </a:ext>
              </a:extLst>
            </p:cNvPr>
            <p:cNvSpPr txBox="1"/>
            <p:nvPr/>
          </p:nvSpPr>
          <p:spPr>
            <a:xfrm>
              <a:off x="6962676" y="703951"/>
              <a:ext cx="2148869" cy="3386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en-US" sz="1600" b="1" dirty="0">
                  <a:solidFill>
                    <a:srgbClr val="3333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E-Claim Seamless</a:t>
              </a:r>
              <a:endParaRPr lang="th-TH" sz="1600" b="1" dirty="0">
                <a:solidFill>
                  <a:srgbClr val="3333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463" name="TextBox 74">
              <a:extLst>
                <a:ext uri="{FF2B5EF4-FFF2-40B4-BE49-F238E27FC236}">
                  <a16:creationId xmlns:a16="http://schemas.microsoft.com/office/drawing/2014/main" xmlns="" id="{C7524D55-0548-4D32-9ADE-9A92563741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5619" y="2088883"/>
              <a:ext cx="23903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2857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buFont typeface="Arial" panose="020B0604020202020204" pitchFamily="34" charset="0"/>
                <a:buChar char="•"/>
              </a:pPr>
              <a:r>
                <a:rPr lang="th-TH" altLang="th-TH" sz="1600">
                  <a:latin typeface="Tahoma" panose="020B0604030504040204" pitchFamily="34" charset="0"/>
                  <a:cs typeface="Tahoma" panose="020B0604030504040204" pitchFamily="34" charset="0"/>
                </a:rPr>
                <a:t>รับ </a:t>
              </a:r>
              <a:r>
                <a:rPr lang="en-US" altLang="th-TH" sz="1600">
                  <a:latin typeface="Tahoma" panose="020B0604030504040204" pitchFamily="34" charset="0"/>
                  <a:cs typeface="Tahoma" panose="020B0604030504040204" pitchFamily="34" charset="0"/>
                </a:rPr>
                <a:t>Statement </a:t>
              </a:r>
              <a:r>
                <a:rPr lang="th-TH" altLang="th-TH" sz="1600">
                  <a:latin typeface="Tahoma" panose="020B0604030504040204" pitchFamily="34" charset="0"/>
                  <a:cs typeface="Tahoma" panose="020B0604030504040204" pitchFamily="34" charset="0"/>
                </a:rPr>
                <a:t>การจ่าย</a:t>
              </a:r>
            </a:p>
          </p:txBody>
        </p:sp>
        <p:pic>
          <p:nvPicPr>
            <p:cNvPr id="76" name="Graphic 75" descr="User">
              <a:extLst>
                <a:ext uri="{FF2B5EF4-FFF2-40B4-BE49-F238E27FC236}">
                  <a16:creationId xmlns:a16="http://schemas.microsoft.com/office/drawing/2014/main" xmlns="" id="{AB6AC29C-3834-4997-AEFB-3F1EEE9AE63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492724" y="1092977"/>
              <a:ext cx="914809" cy="914611"/>
            </a:xfrm>
            <a:prstGeom prst="rect">
              <a:avLst/>
            </a:prstGeom>
          </p:spPr>
        </p:pic>
      </p:grpSp>
      <p:grpSp>
        <p:nvGrpSpPr>
          <p:cNvPr id="18436" name="Group 23">
            <a:extLst>
              <a:ext uri="{FF2B5EF4-FFF2-40B4-BE49-F238E27FC236}">
                <a16:creationId xmlns:a16="http://schemas.microsoft.com/office/drawing/2014/main" xmlns="" id="{7B38DB60-22AF-4FD0-A897-F5691B00CD79}"/>
              </a:ext>
            </a:extLst>
          </p:cNvPr>
          <p:cNvGrpSpPr>
            <a:grpSpLocks/>
          </p:cNvGrpSpPr>
          <p:nvPr/>
        </p:nvGrpSpPr>
        <p:grpSpPr bwMode="auto">
          <a:xfrm>
            <a:off x="4084638" y="903288"/>
            <a:ext cx="1468437" cy="5853112"/>
            <a:chOff x="9597423" y="696381"/>
            <a:chExt cx="1468431" cy="5853275"/>
          </a:xfrm>
        </p:grpSpPr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xmlns="" id="{46B6CCE7-2BF3-46E1-96EC-B2207AB408AE}"/>
                </a:ext>
              </a:extLst>
            </p:cNvPr>
            <p:cNvSpPr/>
            <p:nvPr/>
          </p:nvSpPr>
          <p:spPr>
            <a:xfrm>
              <a:off x="9597423" y="696381"/>
              <a:ext cx="1468431" cy="5853275"/>
            </a:xfrm>
            <a:prstGeom prst="roundRect">
              <a:avLst>
                <a:gd name="adj" fmla="val 6683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th-TH" dirty="0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xmlns="" id="{B339E479-0AAE-41A0-AFB7-6375FCDBEF8F}"/>
                </a:ext>
              </a:extLst>
            </p:cNvPr>
            <p:cNvSpPr txBox="1"/>
            <p:nvPr/>
          </p:nvSpPr>
          <p:spPr>
            <a:xfrm>
              <a:off x="9833959" y="3350755"/>
              <a:ext cx="995359" cy="58421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3200" b="1" dirty="0">
                  <a:solidFill>
                    <a:schemeClr val="accent2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SAP</a:t>
              </a:r>
              <a:endParaRPr lang="th-TH" sz="32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cxnSp>
        <p:nvCxnSpPr>
          <p:cNvPr id="46" name="Connector: Curved 45">
            <a:extLst>
              <a:ext uri="{FF2B5EF4-FFF2-40B4-BE49-F238E27FC236}">
                <a16:creationId xmlns:a16="http://schemas.microsoft.com/office/drawing/2014/main" xmlns="" id="{E6C5FC9B-0595-4302-9E07-A3D954542F36}"/>
              </a:ext>
            </a:extLst>
          </p:cNvPr>
          <p:cNvCxnSpPr>
            <a:cxnSpLocks/>
            <a:stCxn id="18481" idx="2"/>
            <a:endCxn id="78" idx="1"/>
          </p:cNvCxnSpPr>
          <p:nvPr/>
        </p:nvCxnSpPr>
        <p:spPr>
          <a:xfrm rot="5400000" flipH="1" flipV="1">
            <a:off x="3182144" y="3558381"/>
            <a:ext cx="850900" cy="1430338"/>
          </a:xfrm>
          <a:prstGeom prst="curvedConnector4">
            <a:avLst>
              <a:gd name="adj1" fmla="val -26883"/>
              <a:gd name="adj2" fmla="val 74546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8" name="TextBox 11">
            <a:extLst>
              <a:ext uri="{FF2B5EF4-FFF2-40B4-BE49-F238E27FC236}">
                <a16:creationId xmlns:a16="http://schemas.microsoft.com/office/drawing/2014/main" xmlns="" id="{8712A724-C341-4E7F-B6CE-8C04369EB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450" y="69850"/>
            <a:ext cx="59041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3200" b="1" dirty="0">
                <a:latin typeface="Tahoma" panose="020B0604030504040204" pitchFamily="34" charset="0"/>
                <a:cs typeface="Tahoma" panose="020B0604030504040204" pitchFamily="34" charset="0"/>
              </a:rPr>
              <a:t>ระบบประมวลผลจ่ายที่</a:t>
            </a:r>
            <a:r>
              <a:rPr lang="en-US" altLang="th-TH" sz="3200" b="1" dirty="0">
                <a:latin typeface="Tahoma" panose="020B0604030504040204" pitchFamily="34" charset="0"/>
                <a:cs typeface="Tahoma" panose="020B0604030504040204" pitchFamily="34" charset="0"/>
              </a:rPr>
              <a:t> e-Claim</a:t>
            </a:r>
            <a:endParaRPr lang="th-TH" altLang="th-TH" sz="3200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8439" name="Group 26">
            <a:extLst>
              <a:ext uri="{FF2B5EF4-FFF2-40B4-BE49-F238E27FC236}">
                <a16:creationId xmlns:a16="http://schemas.microsoft.com/office/drawing/2014/main" xmlns="" id="{1E05AA11-003E-4DC7-A430-9A0894463E66}"/>
              </a:ext>
            </a:extLst>
          </p:cNvPr>
          <p:cNvGrpSpPr>
            <a:grpSpLocks/>
          </p:cNvGrpSpPr>
          <p:nvPr/>
        </p:nvGrpSpPr>
        <p:grpSpPr bwMode="auto">
          <a:xfrm>
            <a:off x="5911850" y="882650"/>
            <a:ext cx="3240088" cy="5853113"/>
            <a:chOff x="5925578" y="883171"/>
            <a:chExt cx="3239520" cy="5853275"/>
          </a:xfrm>
        </p:grpSpPr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xmlns="" id="{2C5F7611-2DCC-4F1D-9635-5B9843FC7749}"/>
                </a:ext>
              </a:extLst>
            </p:cNvPr>
            <p:cNvSpPr/>
            <p:nvPr/>
          </p:nvSpPr>
          <p:spPr>
            <a:xfrm>
              <a:off x="5925578" y="883171"/>
              <a:ext cx="3239520" cy="5853275"/>
            </a:xfrm>
            <a:prstGeom prst="roundRect">
              <a:avLst>
                <a:gd name="adj" fmla="val 6683"/>
              </a:avLst>
            </a:prstGeom>
            <a:solidFill>
              <a:srgbClr val="C5E1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th-TH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xmlns="" id="{01C575C0-2558-43C3-A32D-A8F81AFDE07E}"/>
                </a:ext>
              </a:extLst>
            </p:cNvPr>
            <p:cNvSpPr txBox="1"/>
            <p:nvPr/>
          </p:nvSpPr>
          <p:spPr>
            <a:xfrm>
              <a:off x="8177846" y="1010175"/>
              <a:ext cx="866623" cy="33973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600" b="1" dirty="0">
                  <a:solidFill>
                    <a:schemeClr val="accent6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OP/PP</a:t>
              </a:r>
              <a:endParaRPr lang="th-TH" sz="1600" b="1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18447" name="Group 78">
              <a:extLst>
                <a:ext uri="{FF2B5EF4-FFF2-40B4-BE49-F238E27FC236}">
                  <a16:creationId xmlns:a16="http://schemas.microsoft.com/office/drawing/2014/main" xmlns="" id="{87718407-7AE7-4FA6-ABEF-B42F2080E8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76719" y="5091856"/>
              <a:ext cx="1810111" cy="1189801"/>
              <a:chOff x="4072368" y="1470341"/>
              <a:chExt cx="2071013" cy="1414168"/>
            </a:xfrm>
          </p:grpSpPr>
          <p:sp>
            <p:nvSpPr>
              <p:cNvPr id="18455" name="TextBox 87">
                <a:extLst>
                  <a:ext uri="{FF2B5EF4-FFF2-40B4-BE49-F238E27FC236}">
                    <a16:creationId xmlns:a16="http://schemas.microsoft.com/office/drawing/2014/main" xmlns="" id="{9DB97E2C-8D89-4D3D-A7E4-3962DB0D72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72368" y="2189460"/>
                <a:ext cx="2071013" cy="6950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9pPr>
              </a:lstStyle>
              <a:p>
                <a:pPr algn="ctr" eaLnBrk="1" hangingPunct="1"/>
                <a:r>
                  <a:rPr lang="th-TH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รายงานผลเบื้องต้น </a:t>
                </a:r>
              </a:p>
              <a:p>
                <a:pPr algn="ctr" eaLnBrk="1" hangingPunct="1"/>
                <a:r>
                  <a:rPr lang="th-TH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รายวัน</a:t>
                </a:r>
              </a:p>
            </p:txBody>
          </p:sp>
          <p:pic>
            <p:nvPicPr>
              <p:cNvPr id="89" name="Graphic 88" descr="Document">
                <a:extLst>
                  <a:ext uri="{FF2B5EF4-FFF2-40B4-BE49-F238E27FC236}">
                    <a16:creationId xmlns:a16="http://schemas.microsoft.com/office/drawing/2014/main" xmlns="" id="{AD8289DC-0AE1-4070-8F81-82137E86B5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4636737" y="1470215"/>
                <a:ext cx="719135" cy="718914"/>
              </a:xfrm>
              <a:prstGeom prst="rect">
                <a:avLst/>
              </a:prstGeom>
            </p:spPr>
          </p:pic>
        </p:grpSp>
        <p:grpSp>
          <p:nvGrpSpPr>
            <p:cNvPr id="18448" name="Group 79">
              <a:extLst>
                <a:ext uri="{FF2B5EF4-FFF2-40B4-BE49-F238E27FC236}">
                  <a16:creationId xmlns:a16="http://schemas.microsoft.com/office/drawing/2014/main" xmlns="" id="{3784C6E8-FD44-40B8-BF51-BA8BF80128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82209" y="3430744"/>
              <a:ext cx="990752" cy="1115840"/>
              <a:chOff x="2270779" y="1837214"/>
              <a:chExt cx="1125629" cy="1303894"/>
            </a:xfrm>
          </p:grpSpPr>
          <p:pic>
            <p:nvPicPr>
              <p:cNvPr id="86" name="Graphic 85" descr="Open folder">
                <a:extLst>
                  <a:ext uri="{FF2B5EF4-FFF2-40B4-BE49-F238E27FC236}">
                    <a16:creationId xmlns:a16="http://schemas.microsoft.com/office/drawing/2014/main" xmlns="" id="{22A99773-CAD6-4759-A5DA-2EB0EC881C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444451" y="1837723"/>
                <a:ext cx="786238" cy="786560"/>
              </a:xfrm>
              <a:prstGeom prst="rect">
                <a:avLst/>
              </a:prstGeom>
            </p:spPr>
          </p:pic>
          <p:sp>
            <p:nvSpPr>
              <p:cNvPr id="18454" name="TextBox 86">
                <a:extLst>
                  <a:ext uri="{FF2B5EF4-FFF2-40B4-BE49-F238E27FC236}">
                    <a16:creationId xmlns:a16="http://schemas.microsoft.com/office/drawing/2014/main" xmlns="" id="{5CE5BA9D-8F44-4980-92E8-9BF4208C3B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70779" y="2556333"/>
                <a:ext cx="1125629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ngsana New" panose="02020603050405020304" pitchFamily="18" charset="-34"/>
                  </a:defRPr>
                </a:lvl9pPr>
              </a:lstStyle>
              <a:p>
                <a:pPr algn="ctr" eaLnBrk="1" hangingPunct="1"/>
                <a:r>
                  <a:rPr lang="th-TH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ไฟล์ขอเบิก</a:t>
                </a:r>
              </a:p>
              <a:p>
                <a:pPr algn="ctr" eaLnBrk="1" hangingPunct="1"/>
                <a:r>
                  <a:rPr lang="en-US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43</a:t>
                </a:r>
                <a:r>
                  <a:rPr lang="th-TH" altLang="th-TH" sz="1600">
                    <a:latin typeface="Tahoma" panose="020B0604030504040204" pitchFamily="34" charset="0"/>
                    <a:cs typeface="Tahoma" panose="020B0604030504040204" pitchFamily="34" charset="0"/>
                  </a:rPr>
                  <a:t> แฟ้ม</a:t>
                </a:r>
              </a:p>
            </p:txBody>
          </p:sp>
        </p:grpSp>
        <p:pic>
          <p:nvPicPr>
            <p:cNvPr id="81" name="Graphic 80" descr="User">
              <a:extLst>
                <a:ext uri="{FF2B5EF4-FFF2-40B4-BE49-F238E27FC236}">
                  <a16:creationId xmlns:a16="http://schemas.microsoft.com/office/drawing/2014/main" xmlns="" id="{BA92F0D7-CD41-4639-99BC-A9A085B22C1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142978" y="1338797"/>
              <a:ext cx="914240" cy="914425"/>
            </a:xfrm>
            <a:prstGeom prst="rect">
              <a:avLst/>
            </a:prstGeom>
          </p:spPr>
        </p:pic>
        <p:sp>
          <p:nvSpPr>
            <p:cNvPr id="18450" name="TextBox 81">
              <a:extLst>
                <a:ext uri="{FF2B5EF4-FFF2-40B4-BE49-F238E27FC236}">
                  <a16:creationId xmlns:a16="http://schemas.microsoft.com/office/drawing/2014/main" xmlns="" id="{50A8BBF4-8DBC-48BA-A6C1-2A4FBB6AD0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9293" y="2193927"/>
              <a:ext cx="174175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857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buFont typeface="Arial" panose="020B0604020202020204" pitchFamily="34" charset="0"/>
                <a:buChar char="•"/>
              </a:pPr>
              <a:r>
                <a:rPr lang="th-TH" altLang="th-TH" sz="1600">
                  <a:latin typeface="Tahoma" panose="020B0604030504040204" pitchFamily="34" charset="0"/>
                  <a:cs typeface="Tahoma" panose="020B0604030504040204" pitchFamily="34" charset="0"/>
                </a:rPr>
                <a:t>ส่งข้อมูล</a:t>
              </a:r>
            </a:p>
            <a:p>
              <a:pPr eaLnBrk="1" hangingPunct="1">
                <a:buFont typeface="Arial" panose="020B0604020202020204" pitchFamily="34" charset="0"/>
                <a:buChar char="•"/>
              </a:pPr>
              <a:r>
                <a:rPr lang="th-TH" altLang="th-TH" sz="1600">
                  <a:latin typeface="Tahoma" panose="020B0604030504040204" pitchFamily="34" charset="0"/>
                  <a:cs typeface="Tahoma" panose="020B0604030504040204" pitchFamily="34" charset="0"/>
                </a:rPr>
                <a:t>แก้ไขข้อมูล </a:t>
              </a:r>
              <a:br>
                <a:rPr lang="th-TH" altLang="th-TH" sz="1600">
                  <a:latin typeface="Tahoma" panose="020B0604030504040204" pitchFamily="34" charset="0"/>
                  <a:cs typeface="Tahoma" panose="020B0604030504040204" pitchFamily="34" charset="0"/>
                </a:rPr>
              </a:br>
              <a:r>
                <a:rPr lang="th-TH" altLang="th-TH" sz="1600">
                  <a:latin typeface="Tahoma" panose="020B0604030504040204" pitchFamily="34" charset="0"/>
                  <a:cs typeface="Tahoma" panose="020B0604030504040204" pitchFamily="34" charset="0"/>
                </a:rPr>
                <a:t>(</a:t>
              </a:r>
              <a:r>
                <a:rPr lang="en-US" altLang="th-TH" sz="1600">
                  <a:latin typeface="Tahoma" panose="020B0604030504040204" pitchFamily="34" charset="0"/>
                  <a:cs typeface="Tahoma" panose="020B0604030504040204" pitchFamily="34" charset="0"/>
                </a:rPr>
                <a:t>Data correct)</a:t>
              </a:r>
              <a:endParaRPr lang="th-TH" altLang="th-TH" sz="16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90" name="Graphic 89" descr="Gears">
              <a:extLst>
                <a:ext uri="{FF2B5EF4-FFF2-40B4-BE49-F238E27FC236}">
                  <a16:creationId xmlns:a16="http://schemas.microsoft.com/office/drawing/2014/main" xmlns="" id="{FD46FEA2-59A3-41F8-82F7-82726DAF21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855640" y="3327989"/>
              <a:ext cx="872972" cy="873149"/>
            </a:xfrm>
            <a:prstGeom prst="rect">
              <a:avLst/>
            </a:prstGeom>
          </p:spPr>
        </p:pic>
        <p:sp>
          <p:nvSpPr>
            <p:cNvPr id="18452" name="TextBox 90">
              <a:extLst>
                <a:ext uri="{FF2B5EF4-FFF2-40B4-BE49-F238E27FC236}">
                  <a16:creationId xmlns:a16="http://schemas.microsoft.com/office/drawing/2014/main" xmlns="" id="{760F5E51-A174-412C-88F5-5F24E88587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6385" y="4089877"/>
              <a:ext cx="1173719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/>
              <a:r>
                <a:rPr lang="th-TH" altLang="th-TH" sz="1600">
                  <a:latin typeface="Tahoma" panose="020B0604030504040204" pitchFamily="34" charset="0"/>
                  <a:cs typeface="Tahoma" panose="020B0604030504040204" pitchFamily="34" charset="0"/>
                </a:rPr>
                <a:t>ประมวลผล</a:t>
              </a:r>
            </a:p>
            <a:p>
              <a:pPr algn="ctr" eaLnBrk="1" hangingPunct="1"/>
              <a:r>
                <a:rPr lang="th-TH" altLang="th-TH" sz="1600">
                  <a:latin typeface="Tahoma" panose="020B0604030504040204" pitchFamily="34" charset="0"/>
                  <a:cs typeface="Tahoma" panose="020B0604030504040204" pitchFamily="34" charset="0"/>
                </a:rPr>
                <a:t>ราย</a:t>
              </a:r>
              <a:r>
                <a:rPr lang="en-US" altLang="th-TH" sz="1600">
                  <a:latin typeface="Tahoma" panose="020B0604030504040204" pitchFamily="34" charset="0"/>
                  <a:cs typeface="Tahoma" panose="020B0604030504040204" pitchFamily="34" charset="0"/>
                </a:rPr>
                <a:t> 2 </a:t>
              </a:r>
              <a:r>
                <a:rPr lang="th-TH" altLang="th-TH" sz="1600">
                  <a:latin typeface="Tahoma" panose="020B0604030504040204" pitchFamily="34" charset="0"/>
                  <a:cs typeface="Tahoma" panose="020B0604030504040204" pitchFamily="34" charset="0"/>
                </a:rPr>
                <a:t>เดือน</a:t>
              </a:r>
            </a:p>
          </p:txBody>
        </p:sp>
      </p:grpSp>
      <p:sp>
        <p:nvSpPr>
          <p:cNvPr id="18440" name="TextBox 51">
            <a:extLst>
              <a:ext uri="{FF2B5EF4-FFF2-40B4-BE49-F238E27FC236}">
                <a16:creationId xmlns:a16="http://schemas.microsoft.com/office/drawing/2014/main" xmlns="" id="{A2930CE8-FB73-4915-8248-87FD678D2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8413" y="5710238"/>
            <a:ext cx="16367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th-TH" sz="1600">
                <a:latin typeface="Tahoma" panose="020B0604030504040204" pitchFamily="34" charset="0"/>
                <a:cs typeface="Tahoma" panose="020B0604030504040204" pitchFamily="34" charset="0"/>
              </a:rPr>
              <a:t>รายงานผลจ่ายรายเดือน</a:t>
            </a:r>
          </a:p>
        </p:txBody>
      </p:sp>
      <p:pic>
        <p:nvPicPr>
          <p:cNvPr id="53" name="Graphic 52" descr="Document">
            <a:extLst>
              <a:ext uri="{FF2B5EF4-FFF2-40B4-BE49-F238E27FC236}">
                <a16:creationId xmlns:a16="http://schemas.microsoft.com/office/drawing/2014/main" xmlns="" id="{2D274753-FDDB-4ED0-934A-9CCC9BF2B7E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81963" y="5121275"/>
            <a:ext cx="650875" cy="650875"/>
          </a:xfrm>
          <a:prstGeom prst="rect">
            <a:avLst/>
          </a:prstGeom>
        </p:spPr>
      </p:pic>
      <p:sp>
        <p:nvSpPr>
          <p:cNvPr id="54" name="Oval 53">
            <a:extLst>
              <a:ext uri="{FF2B5EF4-FFF2-40B4-BE49-F238E27FC236}">
                <a16:creationId xmlns:a16="http://schemas.microsoft.com/office/drawing/2014/main" xmlns="" id="{87704CAF-6C55-48A3-B2F0-50C290C13F28}"/>
              </a:ext>
            </a:extLst>
          </p:cNvPr>
          <p:cNvSpPr/>
          <p:nvPr/>
        </p:nvSpPr>
        <p:spPr>
          <a:xfrm>
            <a:off x="7607300" y="5051425"/>
            <a:ext cx="1636713" cy="1249363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cxnSp>
        <p:nvCxnSpPr>
          <p:cNvPr id="51" name="Connector: Curved 50">
            <a:extLst>
              <a:ext uri="{FF2B5EF4-FFF2-40B4-BE49-F238E27FC236}">
                <a16:creationId xmlns:a16="http://schemas.microsoft.com/office/drawing/2014/main" xmlns="" id="{EC59DE9B-D9CE-40BC-80BB-943AACF44379}"/>
              </a:ext>
            </a:extLst>
          </p:cNvPr>
          <p:cNvCxnSpPr>
            <a:cxnSpLocks/>
            <a:stCxn id="90" idx="1"/>
            <a:endCxn id="18484" idx="3"/>
          </p:cNvCxnSpPr>
          <p:nvPr/>
        </p:nvCxnSpPr>
        <p:spPr>
          <a:xfrm rot="10800000" flipV="1">
            <a:off x="2014538" y="3763963"/>
            <a:ext cx="5827712" cy="2362200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or: Curved 62">
            <a:extLst>
              <a:ext uri="{FF2B5EF4-FFF2-40B4-BE49-F238E27FC236}">
                <a16:creationId xmlns:a16="http://schemas.microsoft.com/office/drawing/2014/main" xmlns="" id="{548209CC-BC99-4841-88A2-7649BB19346F}"/>
              </a:ext>
            </a:extLst>
          </p:cNvPr>
          <p:cNvCxnSpPr>
            <a:cxnSpLocks/>
            <a:stCxn id="18481" idx="2"/>
            <a:endCxn id="53" idx="1"/>
          </p:cNvCxnSpPr>
          <p:nvPr/>
        </p:nvCxnSpPr>
        <p:spPr>
          <a:xfrm rot="16200000" flipH="1">
            <a:off x="5113337" y="2478088"/>
            <a:ext cx="747713" cy="5189538"/>
          </a:xfrm>
          <a:prstGeom prst="curved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17542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A4ED6443-5E58-4933-9767-CBD4AA50AD31}"/>
              </a:ext>
            </a:extLst>
          </p:cNvPr>
          <p:cNvSpPr txBox="1">
            <a:spLocks/>
          </p:cNvSpPr>
          <p:nvPr/>
        </p:nvSpPr>
        <p:spPr>
          <a:xfrm>
            <a:off x="212035" y="98980"/>
            <a:ext cx="11571978" cy="1077218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defPPr>
              <a:defRPr lang="th-TH"/>
            </a:defPPr>
            <a:lvl1pPr lvl="0" algn="ctr"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>
              <a:defRPr/>
            </a:pPr>
            <a:r>
              <a:rPr lang="th-TH" sz="3200" dirty="0"/>
              <a:t>การบริหารจัดระบบ</a:t>
            </a:r>
            <a:r>
              <a:rPr lang="th-TH" sz="3200" i="1" u="sng" dirty="0"/>
              <a:t>บริการตรวจและป้องกันสุขภาพช่องปาก</a:t>
            </a:r>
            <a:r>
              <a:rPr lang="th-TH" sz="3200" dirty="0"/>
              <a:t>ในระบบหลักประกันสุขภาพ </a:t>
            </a:r>
            <a:endParaRPr lang="en-US" sz="3200" dirty="0"/>
          </a:p>
          <a:p>
            <a:pPr eaLnBrk="1" hangingPunct="1">
              <a:defRPr/>
            </a:pPr>
            <a:r>
              <a:rPr lang="en-US" sz="3200" dirty="0"/>
              <a:t>(Fee Schedule)</a:t>
            </a:r>
            <a:endParaRPr lang="th-TH" sz="32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30D86AE9-ECD6-43F7-A70C-365A596D0F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44607600"/>
              </p:ext>
            </p:extLst>
          </p:nvPr>
        </p:nvGraphicFramePr>
        <p:xfrm>
          <a:off x="212035" y="1308100"/>
          <a:ext cx="11571978" cy="548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965">
                  <a:extLst>
                    <a:ext uri="{9D8B030D-6E8A-4147-A177-3AD203B41FA5}">
                      <a16:colId xmlns:a16="http://schemas.microsoft.com/office/drawing/2014/main" xmlns="" val="2975068404"/>
                    </a:ext>
                  </a:extLst>
                </a:gridCol>
                <a:gridCol w="2191143">
                  <a:extLst>
                    <a:ext uri="{9D8B030D-6E8A-4147-A177-3AD203B41FA5}">
                      <a16:colId xmlns:a16="http://schemas.microsoft.com/office/drawing/2014/main" xmlns="" val="757237795"/>
                    </a:ext>
                  </a:extLst>
                </a:gridCol>
                <a:gridCol w="3606791">
                  <a:extLst>
                    <a:ext uri="{9D8B030D-6E8A-4147-A177-3AD203B41FA5}">
                      <a16:colId xmlns:a16="http://schemas.microsoft.com/office/drawing/2014/main" xmlns="" val="147209607"/>
                    </a:ext>
                  </a:extLst>
                </a:gridCol>
                <a:gridCol w="2462819">
                  <a:extLst>
                    <a:ext uri="{9D8B030D-6E8A-4147-A177-3AD203B41FA5}">
                      <a16:colId xmlns:a16="http://schemas.microsoft.com/office/drawing/2014/main" xmlns="" val="2370789824"/>
                    </a:ext>
                  </a:extLst>
                </a:gridCol>
                <a:gridCol w="2641260">
                  <a:extLst>
                    <a:ext uri="{9D8B030D-6E8A-4147-A177-3AD203B41FA5}">
                      <a16:colId xmlns:a16="http://schemas.microsoft.com/office/drawing/2014/main" xmlns="" val="2406320107"/>
                    </a:ext>
                  </a:extLst>
                </a:gridCol>
              </a:tblGrid>
              <a:tr h="396289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</a:p>
                  </a:txBody>
                  <a:tcPr marL="91437" marR="91437" marT="45726" marB="45726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ระบบ</a:t>
                      </a:r>
                    </a:p>
                  </a:txBody>
                  <a:tcPr marL="91437" marR="91437" marT="45726" marB="45726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สิ่งที่คาดหวัง</a:t>
                      </a:r>
                    </a:p>
                  </a:txBody>
                  <a:tcPr marL="91437" marR="91437" marT="45726" marB="45726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ระยะเวลา</a:t>
                      </a:r>
                    </a:p>
                  </a:txBody>
                  <a:tcPr marL="91437" marR="91437" marT="45726" marB="45726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หน่วยงานรับผิดชอบ</a:t>
                      </a:r>
                    </a:p>
                  </a:txBody>
                  <a:tcPr marL="91437" marR="91437" marT="45726" marB="45726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298136"/>
                  </a:ext>
                </a:extLst>
              </a:tr>
              <a:tr h="1005965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๑</a:t>
                      </a: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ระบบบริการ</a:t>
                      </a: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จัดทำคู่มือ/แนวทางการจัดระบบบริการ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จัดประชุมชี้แจงแนวทางการจัดบริการให้แก่หน่วยบริการทราบ</a:t>
                      </a: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๑๑ กค.๖๒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๔-๕ </a:t>
                      </a:r>
                      <a:r>
                        <a:rPr lang="th-TH" sz="2000" b="1" dirty="0" err="1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สค</a:t>
                      </a: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.๖๒ (สน.ทัน</a:t>
                      </a:r>
                      <a:r>
                        <a:rPr lang="th-TH" sz="2000" b="1" dirty="0" err="1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ตฯ</a:t>
                      </a: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สำนักทันตสาธารณสุข กรมอนามัย และกองบริหารการสาธารณสุข สป.</a:t>
                      </a: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3711965"/>
                  </a:ext>
                </a:extLst>
              </a:tr>
              <a:tr h="1005965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๒</a:t>
                      </a: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ระบบการจ่ายชดเชยค่าบริการ</a:t>
                      </a: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จัดทำแนวทางการจ่ายชดเชยค่าบริการฯ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ประชุมชี้แจงบริการแนวทางการจ่ายชดเชยค่าบริการฯ</a:t>
                      </a: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th-TH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สำนักบริหารการจัดสรรและชดเชยค่าบริการ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th-TH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02446"/>
                  </a:ext>
                </a:extLst>
              </a:tr>
              <a:tr h="7011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๓</a:t>
                      </a:r>
                    </a:p>
                    <a:p>
                      <a:pPr algn="ctr"/>
                      <a:endParaRPr lang="th-TH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ระบบข้อมูล</a:t>
                      </a:r>
                    </a:p>
                    <a:p>
                      <a:endParaRPr lang="th-TH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</a:t>
                      </a: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แนวทางการจัดส่งข้อมูลและการประมวลข้อมูล</a:t>
                      </a: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สำนักบริหารสารสนเทศการประกัน </a:t>
                      </a: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4408355"/>
                  </a:ext>
                </a:extLst>
              </a:tr>
              <a:tr h="1310803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๔</a:t>
                      </a: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การกำกับติดตามประเมินผล</a:t>
                      </a: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จัดทำคู่มือ/แนวทางการกำกับติดตามประเมินผลการจัดบริการ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จัดประชุมชี้แจงแนวทางการกำกับติดตามประเมินผลการจัดบริการ</a:t>
                      </a: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สำนักทันตสาธารณสุข กรมอนามัย และกองบริหารการสาธารณสุข สป.</a:t>
                      </a: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5536374"/>
                  </a:ext>
                </a:extLst>
              </a:tr>
              <a:tr h="701127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๕</a:t>
                      </a: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Implement</a:t>
                      </a:r>
                      <a:endParaRPr lang="th-TH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จัดประชุมชี้แจงระบบ(ส่วนกลาง)</a:t>
                      </a: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 </a:t>
                      </a:r>
                      <a:r>
                        <a:rPr lang="th-TH" sz="2000" b="1" dirty="0" err="1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สค</a:t>
                      </a: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.๖๒ (เฉพาะเขต)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 </a:t>
                      </a:r>
                      <a:r>
                        <a:rPr lang="th-TH" sz="2000" b="1" dirty="0" err="1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ตค</a:t>
                      </a: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.๖๒ (</a:t>
                      </a:r>
                      <a:r>
                        <a:rPr lang="th-TH" sz="2000" b="1" dirty="0" err="1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สปสช</a:t>
                      </a: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.เขต จัดเป็นรายเขต)</a:t>
                      </a: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1437" marR="91437" marT="45726" marB="45726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0999176"/>
                  </a:ext>
                </a:extLst>
              </a:tr>
            </a:tbl>
          </a:graphicData>
        </a:graphic>
      </p:graphicFrame>
      <p:sp>
        <p:nvSpPr>
          <p:cNvPr id="20530" name="Slide Number Placeholder 1">
            <a:extLst>
              <a:ext uri="{FF2B5EF4-FFF2-40B4-BE49-F238E27FC236}">
                <a16:creationId xmlns:a16="http://schemas.microsoft.com/office/drawing/2014/main" xmlns="" id="{F6A3A604-789A-4BD2-B967-0079E387D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8388" y="64706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68CE3F1-91AE-4367-84EA-62F7FF75C1E4}" type="slidenum">
              <a:rPr lang="th-TH" altLang="th-TH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th-TH" altLang="th-TH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WordArt 2"/>
          <p:cNvSpPr>
            <a:spLocks noChangeArrowheads="1" noChangeShapeType="1" noTextEdit="1"/>
          </p:cNvSpPr>
          <p:nvPr/>
        </p:nvSpPr>
        <p:spPr bwMode="auto">
          <a:xfrm>
            <a:off x="3886201" y="2438400"/>
            <a:ext cx="4886325" cy="14097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th-TH" sz="6000" b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Angsana New"/>
                <a:cs typeface="Angsana New"/>
              </a:rPr>
              <a:t>สวัสดี</a:t>
            </a:r>
            <a:endParaRPr lang="en-US" sz="6000" b="1" kern="1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latin typeface="Angsana New"/>
              <a:cs typeface="Angsana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5AB4ED25-E840-49F2-95E9-17B35F8C1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1281" y="1491048"/>
            <a:ext cx="8511746" cy="36067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b="1" dirty="0"/>
              <a:t>การบริหารจัดการบริการ</a:t>
            </a:r>
            <a:r>
              <a:rPr lang="th-TH" sz="3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ทันตกรรมป้องกัน</a:t>
            </a:r>
            <a:r>
              <a:rPr lang="th-TH" sz="3600" b="1" dirty="0"/>
              <a:t> ในระบบหลักประกันสุขภาพ ตามรายการบริการ </a:t>
            </a:r>
            <a:r>
              <a:rPr lang="en-US" sz="3600" b="1" dirty="0"/>
              <a:t>Fee Schedule</a:t>
            </a:r>
            <a:endParaRPr lang="en-US" sz="3206" dirty="0"/>
          </a:p>
          <a:p>
            <a:pPr marL="0" indent="0">
              <a:buNone/>
            </a:pPr>
            <a:endParaRPr lang="en-US" sz="3206" dirty="0"/>
          </a:p>
          <a:p>
            <a:pPr marL="744287" indent="-744287">
              <a:buFont typeface="+mj-lt"/>
              <a:buAutoNum type="arabicPeriod"/>
            </a:pPr>
            <a:endParaRPr lang="en-US" sz="3206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D1EBAB3-3521-4251-A824-F255BF131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699E6-F452-431C-8233-0259C0C3A876}" type="slidenum">
              <a:rPr lang="th-TH" smtClean="0"/>
              <a:pPr/>
              <a:t>2</a:t>
            </a:fld>
            <a:endParaRPr lang="th-TH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90A14C7D-237E-4CF2-B786-205AFD2AB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8670" y="111773"/>
            <a:ext cx="9945130" cy="93358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th-TH" sz="3600" b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ประเด็นนำเสนอ</a:t>
            </a:r>
            <a:endParaRPr lang="en-US" sz="3600" b="1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รูปภาพ 9" descr="nhso.jpg">
            <a:extLst>
              <a:ext uri="{FF2B5EF4-FFF2-40B4-BE49-F238E27FC236}">
                <a16:creationId xmlns:a16="http://schemas.microsoft.com/office/drawing/2014/main" xmlns="" id="{B86B3D5E-0B62-4A6C-B8EA-ADA133A4E5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4386" y="325957"/>
            <a:ext cx="1214438" cy="5286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35343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1C1DB7-ED61-4B13-AFED-80F7B4F55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3426" y="86831"/>
            <a:ext cx="9780373" cy="65529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th-TH" sz="3600" b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ความเป็นมาและ</a:t>
            </a:r>
            <a:r>
              <a:rPr lang="th-TH" sz="3600" b="1" dirty="0"/>
              <a:t>ข้อสรุปการประชุม</a:t>
            </a:r>
            <a:endParaRPr lang="th-TH" sz="3600" b="1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9810A4-45C9-45CC-8E1B-0BCF1421C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006" y="972064"/>
            <a:ext cx="9029826" cy="5197513"/>
          </a:xfrm>
        </p:spPr>
        <p:txBody>
          <a:bodyPr>
            <a:noAutofit/>
          </a:bodyPr>
          <a:lstStyle/>
          <a:p>
            <a:r>
              <a:rPr lang="th-TH" sz="2200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ทันตแพ</a:t>
            </a:r>
            <a:r>
              <a:rPr lang="th-TH" sz="2200" dirty="0" err="1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ทยส</a:t>
            </a:r>
            <a:r>
              <a:rPr lang="th-TH" sz="2200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 เสนอการจัดตั้งกองทุนทันตกรรม ตามมติคณะกรรมการทันตแพ</a:t>
            </a:r>
            <a:r>
              <a:rPr lang="th-TH" sz="2200" dirty="0" err="1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ทยส</a:t>
            </a:r>
            <a:r>
              <a:rPr lang="th-TH" sz="2200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 ครั้งที่ ๑๒/๒๕๖๑ เมื่อวันที่ ๘ พฤศจิกายน ๒๕๖๓</a:t>
            </a:r>
          </a:p>
          <a:p>
            <a:r>
              <a:rPr lang="th-TH" sz="2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ข้อสรุป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จาก</a:t>
            </a:r>
            <a:r>
              <a:rPr lang="th-TH" sz="2400" dirty="0"/>
              <a:t> 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การประชุมคณะกรรมการกำหนดแนวทางการใช้จ่ายเงินกองทุนหลักประกันสุขภาพแห่งชาติ ของหน่วยบริการสังกัดสำนักงานปลัดกระทรวงสาธารณสุข ระดับประเทศ (๗</a:t>
            </a:r>
            <a:r>
              <a:rPr lang="en-US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X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๗) ครั้งที่ ๒/๒๕๖๒ วันพุธที่ ๒๔ เมษายน ๒๕๖๒</a:t>
            </a:r>
          </a:p>
          <a:p>
            <a:pPr lvl="1"/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 </a:t>
            </a:r>
            <a:r>
              <a:rPr lang="en-US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บริการทันตกรรมในหญิงตั้งครรภ์ และเด็กอายุ ๔-๑๒ ปี </a:t>
            </a:r>
          </a:p>
          <a:p>
            <a:pPr lvl="1"/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ข้อเสนอรูปแบบการจัดบริการด้านสุขภาพช่องปาก เป็นรายการเฉพาะ</a:t>
            </a:r>
            <a:r>
              <a:rPr lang="en-US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(PP- Fee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schedule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ปี ๒๕๖๓                              นำเสนอโดย ทพญ.</a:t>
            </a:r>
            <a:r>
              <a:rPr lang="th-TH" sz="2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ปิ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ยะดาประเสริฐสม ผู้อำนวยการสำนักทันตสาธารณสุข กรมอนามัย</a:t>
            </a:r>
          </a:p>
          <a:p>
            <a:pPr lvl="1"/>
            <a:endParaRPr lang="th-TH" sz="2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57200" lvl="1" indent="0">
              <a:buNone/>
            </a:pPr>
            <a:endParaRPr lang="th-TH" sz="2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57200" lvl="1" indent="0">
              <a:buNone/>
            </a:pPr>
            <a:endParaRPr lang="th-TH" sz="2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57200" lvl="1" indent="0">
              <a:buNone/>
            </a:pPr>
            <a:endParaRPr lang="th-TH" sz="2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57200" lvl="1" indent="0">
              <a:buNone/>
            </a:pPr>
            <a:endParaRPr lang="th-TH" sz="2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มติที่ประชุม </a:t>
            </a:r>
            <a:r>
              <a:rPr lang="en-US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๑) รับทราบข้อเสนอรายการ รูปแบบและอัตราการจ่ายค่าบริการทันตกรรมในหญิงตั้งครรภ์ และเด็ก ๔-๑๒ ตามที่เสนอ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๒) มอบกองเศรษฐกิจสุขภาพฯ จัดทำคำสั่งแต่งตั้งคณะทำงานฯ โดยมีองค์ประกอบ ได้แก่ อธิบดีกรมอนามัย (ประธาน), ผู้แทน </a:t>
            </a:r>
            <a:r>
              <a:rPr lang="en-US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CFO </a:t>
            </a:r>
            <a:r>
              <a:rPr lang="th-TH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เขต, ผู้แทน กบรส., และ ผู้แทน </a:t>
            </a:r>
            <a:r>
              <a:rPr lang="th-TH" sz="2200" dirty="0" err="1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สปสช</a:t>
            </a:r>
            <a:r>
              <a:rPr lang="th-TH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เพื่อจัดทำข้อเสนอประเด็นอัตราราคาจ่าย รูปแบบการจ่าย และ </a:t>
            </a:r>
            <a:r>
              <a:rPr lang="en-US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budget impact </a:t>
            </a:r>
            <a:r>
              <a:rPr lang="th-TH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โดยขอให้จัดประชุมคณะทำงานฯ โดยเร็ว เพื่อให้ได้ข้อสรุปเสนอต่อคณะกรรมการฯพิจารณาในการประชุมครั้งต่อไป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780EC27D-B9FE-48CF-B00E-1324A7DAD5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44114489"/>
              </p:ext>
            </p:extLst>
          </p:nvPr>
        </p:nvGraphicFramePr>
        <p:xfrm>
          <a:off x="1484243" y="3482008"/>
          <a:ext cx="86669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0446">
                  <a:extLst>
                    <a:ext uri="{9D8B030D-6E8A-4147-A177-3AD203B41FA5}">
                      <a16:colId xmlns:a16="http://schemas.microsoft.com/office/drawing/2014/main" xmlns="" val="3985196142"/>
                    </a:ext>
                  </a:extLst>
                </a:gridCol>
                <a:gridCol w="2736289">
                  <a:extLst>
                    <a:ext uri="{9D8B030D-6E8A-4147-A177-3AD203B41FA5}">
                      <a16:colId xmlns:a16="http://schemas.microsoft.com/office/drawing/2014/main" xmlns="" val="1598697009"/>
                    </a:ext>
                  </a:extLst>
                </a:gridCol>
                <a:gridCol w="1883458">
                  <a:extLst>
                    <a:ext uri="{9D8B030D-6E8A-4147-A177-3AD203B41FA5}">
                      <a16:colId xmlns:a16="http://schemas.microsoft.com/office/drawing/2014/main" xmlns="" val="1639731863"/>
                    </a:ext>
                  </a:extLst>
                </a:gridCol>
                <a:gridCol w="2166731">
                  <a:extLst>
                    <a:ext uri="{9D8B030D-6E8A-4147-A177-3AD203B41FA5}">
                      <a16:colId xmlns:a16="http://schemas.microsoft.com/office/drawing/2014/main" xmlns="" val="20491904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กลุ่มวัย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รายการกิจกรรม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fee schedule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หมวดงบประมาณ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3266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หญิงตั้งครรภ์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ตรวจสุขภาพช่องปากและขัดทำความสะอาดฟัน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๕๐๐ บาท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PP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77506331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เด็กวัยเรียน ๔-๑๒ ปี </a:t>
                      </a:r>
                    </a:p>
                    <a:p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(ชั้นอนุบาลถึงประถมศึกษา)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เคลือบฟลูออไรด์ในเด็กกลุ่มเสี่ยง ทุก ๖ เดือน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๑๐๐ บาท/ครั้ง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PP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653316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เคลือบหลุมร่องฟันในฟันกรามถาวร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๒๕๐ บาท/ซี่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PP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009194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อุดฟัน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(*เฉพาะสิทธิ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UCS)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๓๕๐ บาท/ซี่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OP*</a:t>
                      </a:r>
                      <a:endParaRPr lang="th-TH" sz="1600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9258377"/>
                  </a:ext>
                </a:extLst>
              </a:tr>
            </a:tbl>
          </a:graphicData>
        </a:graphic>
      </p:graphicFrame>
      <p:pic>
        <p:nvPicPr>
          <p:cNvPr id="11" name="รูปภาพ 9" descr="nhso.jpg">
            <a:extLst>
              <a:ext uri="{FF2B5EF4-FFF2-40B4-BE49-F238E27FC236}">
                <a16:creationId xmlns:a16="http://schemas.microsoft.com/office/drawing/2014/main" xmlns="" id="{28B70166-68EA-42FD-9AEB-F526A6716A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7338" y="169438"/>
            <a:ext cx="1214438" cy="5286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048891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1C1DB7-ED61-4B13-AFED-80F7B4F55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831"/>
            <a:ext cx="10515600" cy="48981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th-TH" sz="3600" b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ความเป็นมาและ</a:t>
            </a:r>
            <a:r>
              <a:rPr lang="th-TH" sz="3600" b="1" dirty="0"/>
              <a:t>ข้อสรุปการประชุม (ต่อ)</a:t>
            </a:r>
            <a:endParaRPr lang="th-TH" sz="3600" b="1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9810A4-45C9-45CC-8E1B-0BCF1421C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390" y="659027"/>
            <a:ext cx="10515600" cy="6112142"/>
          </a:xfrm>
        </p:spPr>
        <p:txBody>
          <a:bodyPr>
            <a:noAutofit/>
          </a:bodyPr>
          <a:lstStyle/>
          <a:p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ข้อสรุปจากการประชุมคณะกรรมการฯ ๗</a:t>
            </a:r>
            <a:r>
              <a:rPr lang="en-US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X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๗ ครั้งที่ ๓/๒๕๖๒ วันพุธที่ ๑๔ พฤษภาคม ๒๕๖๒</a:t>
            </a:r>
          </a:p>
          <a:p>
            <a:pPr lvl="1"/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 </a:t>
            </a:r>
            <a:r>
              <a:rPr lang="en-US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(ร่าง) ข้อเสนอแนวทางการจ่ายค่าบริการทันตกรรมในเด็ก ๔-๑๒ ปี ปีงบประมาณ ๒๕๖๓ </a:t>
            </a:r>
            <a:r>
              <a:rPr lang="th-TH" dirty="0"/>
              <a:t>	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lvl="1">
              <a:spcBef>
                <a:spcPts val="0"/>
              </a:spcBef>
            </a:pP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ข้อเสนอแนวทางการจ่ายค่าบริการด้านสุขภาพช่องปาก ในหญิงตั้งครรภ์และเด็ก ๔-๑๒ ปี ใน ๒ ทางเลือก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นำเสนอโดย ทพญ.</a:t>
            </a:r>
            <a:r>
              <a:rPr lang="th-TH" sz="2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ปิ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ยะดาประเสริฐสม ผู้อำนวยการสำนักทันตสาธารณสุข กรมอนามัย 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ดังนี้</a:t>
            </a:r>
          </a:p>
          <a:p>
            <a:pPr lvl="1"/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endParaRPr lang="th-TH" sz="2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endParaRPr lang="th-TH" sz="2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57200" lvl="1" indent="0">
              <a:buNone/>
            </a:pPr>
            <a:endParaRPr lang="th-TH" sz="2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มติที่ประชุม </a:t>
            </a:r>
            <a:r>
              <a:rPr lang="en-US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๑) รับทราบกิจกรรมบริการที่ต้องเพิ่มการเข้าถึงบริการด้านทันตกรรมป้องกันในกลุ่มหญิงตั้งครรภ์ และเด็ก ๔-๑๒ ปี ตามที่กรมอนามัยเสนอ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๒) สำหรับงบปี ๒๕๖๓ เห็นชอบให้กำหนดรูปแบบการจ่ายค่าบริการเพื่อเพิ่มการเข้าถึงบริการด้านทันตกรรมป้องกันตามรายการกิจกรรมตามข้อ ๑) โดยให้เป็นการบริหารจัดการงบประมาณในระดับเขต ใน ๒ ทางเลือก ดังนี้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๒.๑) กำหนดเป็นตัวชี้วัด และบูรณาการการจ่ายไปกับงบ </a:t>
            </a:r>
            <a:r>
              <a:rPr lang="en-US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QOF </a:t>
            </a:r>
            <a:r>
              <a:rPr lang="th-TH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๒.๒) กำหนดเป็นแผนงาน/โครงการบริการและเบิกจ่ายจากงบ </a:t>
            </a:r>
            <a:r>
              <a:rPr lang="en-US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PPA </a:t>
            </a:r>
            <a:endParaRPr lang="th-TH" sz="2200" dirty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๓) มอบกรมอนามัยดำเนินการออกนิเทศติดตาม ประเมินผล เพื่อพัฒนาข้อเสนอในปีถัดไป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๔) มอบ </a:t>
            </a:r>
            <a:r>
              <a:rPr lang="th-TH" sz="2200" dirty="0" err="1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สปสช</a:t>
            </a:r>
            <a:r>
              <a:rPr lang="th-TH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.รับข้อเสนอไปตั้งคำของบประมาณเป็นแบบรายการ </a:t>
            </a:r>
            <a:r>
              <a:rPr lang="en-US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Fee schedule </a:t>
            </a:r>
            <a:r>
              <a:rPr lang="th-TH" sz="22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สำหรับบริการด้านทันตกรรมในกลุ่มหญิงตั้งครรภ์ และเด็ก ๔-๑๒ ปี ในปี ๒๕๖๔ </a:t>
            </a:r>
          </a:p>
          <a:p>
            <a:pPr marL="0" indent="0">
              <a:buNone/>
            </a:pP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  <p:pic>
        <p:nvPicPr>
          <p:cNvPr id="11" name="รูปภาพ 9" descr="nhso.jpg">
            <a:extLst>
              <a:ext uri="{FF2B5EF4-FFF2-40B4-BE49-F238E27FC236}">
                <a16:creationId xmlns:a16="http://schemas.microsoft.com/office/drawing/2014/main" xmlns="" id="{28B70166-68EA-42FD-9AEB-F526A6716A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581" y="111773"/>
            <a:ext cx="1214438" cy="5286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0A2295C5-7EC0-4A61-A00F-558F0AD0C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8698553"/>
              </p:ext>
            </p:extLst>
          </p:nvPr>
        </p:nvGraphicFramePr>
        <p:xfrm>
          <a:off x="1220752" y="1976233"/>
          <a:ext cx="9020313" cy="1645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74689">
                  <a:extLst>
                    <a:ext uri="{9D8B030D-6E8A-4147-A177-3AD203B41FA5}">
                      <a16:colId xmlns:a16="http://schemas.microsoft.com/office/drawing/2014/main" xmlns="" val="3678201233"/>
                    </a:ext>
                  </a:extLst>
                </a:gridCol>
                <a:gridCol w="3738853">
                  <a:extLst>
                    <a:ext uri="{9D8B030D-6E8A-4147-A177-3AD203B41FA5}">
                      <a16:colId xmlns:a16="http://schemas.microsoft.com/office/drawing/2014/main" xmlns="" val="2520877715"/>
                    </a:ext>
                  </a:extLst>
                </a:gridCol>
                <a:gridCol w="3006771">
                  <a:extLst>
                    <a:ext uri="{9D8B030D-6E8A-4147-A177-3AD203B41FA5}">
                      <a16:colId xmlns:a16="http://schemas.microsoft.com/office/drawing/2014/main" xmlns="" val="16837029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/>
                        <a:t>รายการ</a:t>
                      </a:r>
                      <a:endParaRPr lang="en-US" sz="16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/>
                        <a:t>ทางเลือก ๑</a:t>
                      </a:r>
                      <a:endParaRPr lang="en-US" sz="16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/>
                        <a:t>ทางเลือก ๒</a:t>
                      </a:r>
                      <a:endParaRPr lang="en-US" sz="16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8194090"/>
                  </a:ext>
                </a:extLst>
              </a:tr>
              <a:tr h="1239537">
                <a:tc>
                  <a:txBody>
                    <a:bodyPr/>
                    <a:lstStyle/>
                    <a:p>
                      <a:r>
                        <a:rPr lang="th-TH" sz="1600" dirty="0"/>
                        <a:t>รายการบริการ</a:t>
                      </a:r>
                      <a:endParaRPr lang="en-US" sz="16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1600" dirty="0"/>
                        <a:t>ครอบคลุม ๔</a:t>
                      </a:r>
                      <a:r>
                        <a:rPr lang="en-US" sz="1600" dirty="0"/>
                        <a:t> </a:t>
                      </a:r>
                      <a:r>
                        <a:rPr lang="th-TH" sz="1600" dirty="0"/>
                        <a:t>รายการบริการ</a:t>
                      </a:r>
                    </a:p>
                    <a:p>
                      <a:pPr marL="34290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thaiNumPeriod"/>
                      </a:pPr>
                      <a:r>
                        <a:rPr lang="th-TH" sz="1600" dirty="0"/>
                        <a:t>ตรวจสุขภาพช่องปาก ในหญิงตั้งครรภ์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thaiNumPeriod"/>
                        <a:tabLst/>
                        <a:defRPr/>
                      </a:pPr>
                      <a:r>
                        <a:rPr lang="th-TH" sz="1600" kern="1200" dirty="0"/>
                        <a:t>ขัดและทำความสะอาดฟัน ในหญิงตั้งครรภ์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thaiNumPeriod"/>
                        <a:tabLst/>
                        <a:defRPr/>
                      </a:pPr>
                      <a:r>
                        <a:rPr lang="th-TH" sz="1600" dirty="0"/>
                        <a:t>เคลือบฟลูออไรด์ เด็กวัยเรียน ๔-๑๒ ปี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thaiNumPeriod"/>
                        <a:tabLst/>
                        <a:defRPr/>
                      </a:pPr>
                      <a:r>
                        <a:rPr lang="th-TH" sz="1600" dirty="0"/>
                        <a:t>เคลือบหลุมร่องฟัน เด็กวัยเรียน ๖-๑๒ ปี</a:t>
                      </a:r>
                      <a:endParaRPr lang="en-US" sz="16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600" dirty="0"/>
                        <a:t>ครอบคลุมทั้ง ๔ รายการในทางเลือกที่ ๑</a:t>
                      </a:r>
                      <a:r>
                        <a:rPr lang="en-US" sz="1600" dirty="0"/>
                        <a:t> </a:t>
                      </a:r>
                      <a:r>
                        <a:rPr lang="th-TH" sz="1600" dirty="0"/>
                        <a:t>และเพิ่มเติมรายการ</a:t>
                      </a:r>
                    </a:p>
                    <a:p>
                      <a:pPr marL="342900" indent="-342900">
                        <a:buFont typeface="+mj-cs"/>
                        <a:buAutoNum type="thaiNumPeriod" startAt="5"/>
                      </a:pPr>
                      <a:r>
                        <a:rPr lang="th-TH" sz="1600" dirty="0"/>
                        <a:t>อุดฟัน เฉพาะสิทธิ </a:t>
                      </a:r>
                      <a:r>
                        <a:rPr lang="en-US" sz="1600" dirty="0"/>
                        <a:t>UC </a:t>
                      </a:r>
                      <a:r>
                        <a:rPr lang="th-TH" sz="1600" dirty="0"/>
                        <a:t>ใช้เงิน </a:t>
                      </a:r>
                      <a:r>
                        <a:rPr lang="en-US" sz="1600" dirty="0"/>
                        <a:t>OP</a:t>
                      </a:r>
                      <a:r>
                        <a:rPr lang="th-TH" sz="1600" dirty="0"/>
                        <a:t> ในกลุ่มเด็กวัยเรียน (๔-๑๒ ปี) </a:t>
                      </a:r>
                      <a:endParaRPr lang="th-TH" sz="16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5856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75170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1C1DB7-ED61-4B13-AFED-80F7B4F55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831"/>
            <a:ext cx="10515600" cy="65529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th-TH" sz="3600" b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ความเป็นมาและ</a:t>
            </a:r>
            <a:r>
              <a:rPr lang="th-TH" sz="3600" b="1" dirty="0"/>
              <a:t>ข้อสรุปการประชุม (ต่อ)</a:t>
            </a:r>
            <a:endParaRPr lang="th-TH" sz="3600" b="1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9810A4-45C9-45CC-8E1B-0BCF1421C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388" y="887895"/>
            <a:ext cx="11046307" cy="5883274"/>
          </a:xfrm>
        </p:spPr>
        <p:txBody>
          <a:bodyPr>
            <a:noAutofit/>
          </a:bodyPr>
          <a:lstStyle/>
          <a:p>
            <a:r>
              <a:rPr lang="th-TH" sz="2000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ข้อสรุปจากการประชุมคณะอนุกรรมการกำหนดหลักเกณฑ์การดำเนินงานและบริหารจัดการกองทุน ครั้งที่ ๕/๒๕๖๒ วันอังคารที่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๑๑ มิถุนายน ๒๕๖๒ มีมติ เห็นชอบการจ่ายชดเชยค่าบริการทันตกรรมป้องกันในหญิงตั้งครรภ์และเด็กอายุ ๔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2000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๑๒ ปี แบบ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Fee Schedule </a:t>
            </a:r>
            <a:r>
              <a:rPr lang="th-TH" sz="2000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ปีงบประมาณ ๒๕๖๓โดยกลุ่มหญิงตั้งครรภ์ ดำเนินการได้ตั้งแต่ ๑ ตุลาคม ๒๕๖๒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กลุ่มเด็กอายุ ๔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2000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๑๒ ปี เริ่มดำเนินการ ๑ พฤษภาคม ๒๕๖๓</a:t>
            </a:r>
          </a:p>
          <a:p>
            <a:pPr marL="0" indent="0">
              <a:buNone/>
            </a:pP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ข้อสรุปจากการประชุมคณะกรรมการฯ ๗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x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๗ ครั้งที่ ๔/๒๕๖๒ วันพฤหัสบดีที่ ๑๓ มิถุนายน ๒๕๖๒ </a:t>
            </a:r>
          </a:p>
          <a:p>
            <a:pPr lvl="1"/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บริการทันตกรรมป้องกัน ปีงบประมาณ ๒๕๖๓ 	</a:t>
            </a:r>
          </a:p>
          <a:p>
            <a:pPr lvl="1">
              <a:spcBef>
                <a:spcPts val="0"/>
              </a:spcBef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ข้อเสนอรูปแบบการจัดบริการด้านสุขภาพช่องปาก เป็นรายการเฉพาะ (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PP-Fee schedule)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ปี ๒๕๖๓ นำเสนอโดย นพ.ดนัย </a:t>
            </a:r>
            <a:r>
              <a:rPr lang="th-TH" sz="2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ธี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วันดา รองอธิบดีกรมอนามัย</a:t>
            </a:r>
          </a:p>
          <a:p>
            <a:pPr lvl="1"/>
            <a:r>
              <a:rPr lang="th-TH" sz="20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มติที่ประชุม </a:t>
            </a:r>
            <a:r>
              <a:rPr lang="en-US" sz="20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0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0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๑) เห็นชอบในหลักการการจ่ายค่าบริการตรวจและป้องกันสุขภาพช่องปากในกลุ่มหญิงตั้งครรภ์ บริการเคลือบฟลูออไรด์ ในกลุ่มเด็กวัยเรียน (๔</a:t>
            </a:r>
            <a:r>
              <a:rPr lang="en-US" sz="20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20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๑๒ ปี) และเคลือบหลุมร่องฟัน ในกลุ่มเด็กวัยเรียน (๖-๑๒ ปี) เป็นแบบ </a:t>
            </a:r>
            <a:r>
              <a:rPr lang="en-US" sz="20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Fee schedule </a:t>
            </a:r>
            <a:r>
              <a:rPr lang="th-TH" sz="20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ภายใต้วงเงินรวมที่ </a:t>
            </a:r>
            <a:r>
              <a:rPr lang="th-TH" sz="2000" dirty="0" err="1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สปสช</a:t>
            </a:r>
            <a:r>
              <a:rPr lang="th-TH" sz="20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.ได้รับ โดยให้เริ่มบริการตั้งแต่ ต.ค.๒๕๖๒ </a:t>
            </a:r>
            <a:r>
              <a:rPr lang="th-TH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กรณีหากผลงานบริการเกินกว่างบประมาณที่ตั้งไว้ </a:t>
            </a:r>
            <a:r>
              <a:rPr lang="th-TH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สปสช</a:t>
            </a:r>
            <a:r>
              <a:rPr lang="th-TH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.จะเสนอต่อคณะกรรมการหลักประกันสุขภาพแห่งชาติพิจารณาในการหางบประมาณเพิ่มเติม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0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๒) มอบ </a:t>
            </a:r>
            <a:r>
              <a:rPr lang="th-TH" sz="2000" dirty="0" err="1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สปสช</a:t>
            </a:r>
            <a:r>
              <a:rPr lang="th-TH" sz="20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.ร่วมกับ กรมอนามัย กระทรวงสาธารณสุข และผู้แทน </a:t>
            </a:r>
            <a:r>
              <a:rPr lang="en-US" sz="20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CFO </a:t>
            </a:r>
            <a:r>
              <a:rPr lang="th-TH" sz="20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เข้าร่วมเป็นคณะทำงานฯเพื่อดำเนินการ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0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๒.๑) วิเคราะห์ปัญหา และพัฒนาข้อเสนอมาตรการเพื่อให้หน่วยบริการบันทึกผลงานบริการผ่าน ๔๓ แฟ้มให้มากขึ้น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0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๒.๒) สื่อสารหน่วยบริการในระบบหลักประกันสุขภาพแห่งชาติทุกสังกัดทราบและเตรียมความพร้อมเพื่อเริ่มจัดบริการได้ตั้งแต่ต้นปีงบประมาณ ๒๕๖๓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0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๒.๓) ทบทวนราคาการจ่ายที่เหมาะสมเพื่อพัฒนาเป็นข้อเสนอการจ่ายในปี ๒๕๖๔ ต่อไป </a:t>
            </a:r>
          </a:p>
          <a:p>
            <a:pPr lvl="1"/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ข้อสั่งการ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ื่อสารหน่วยบริการทุกหน่วยทราบเพื่อเตรียมความพร้อมจัดบริการทันตกรรมป้องกันในกลุ่มหญิงตั้งครรภ์ และเด็กอายุ ๔</a:t>
            </a:r>
            <a:r>
              <a:rPr lang="en-US" sz="2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2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๑๒ ปี ได้ตั้งแต่ต้นปีงบประมาณ ๒๕๖๓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		</a:t>
            </a:r>
          </a:p>
        </p:txBody>
      </p:sp>
      <p:pic>
        <p:nvPicPr>
          <p:cNvPr id="11" name="รูปภาพ 9" descr="nhso.jpg">
            <a:extLst>
              <a:ext uri="{FF2B5EF4-FFF2-40B4-BE49-F238E27FC236}">
                <a16:creationId xmlns:a16="http://schemas.microsoft.com/office/drawing/2014/main" xmlns="" id="{28B70166-68EA-42FD-9AEB-F526A6716A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581" y="111773"/>
            <a:ext cx="1214438" cy="5286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027055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1C1DB7-ED61-4B13-AFED-80F7B4F55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831"/>
            <a:ext cx="10515600" cy="65529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th-TH" sz="3600" b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ความเป็นมาและ</a:t>
            </a:r>
            <a:r>
              <a:rPr lang="th-TH" sz="3600" b="1" dirty="0"/>
              <a:t>ข้อสรุปการประชุม (ต่อ)</a:t>
            </a:r>
            <a:endParaRPr lang="th-TH" sz="3600" b="1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9810A4-45C9-45CC-8E1B-0BCF1421C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4" y="887895"/>
            <a:ext cx="11629715" cy="5883274"/>
          </a:xfrm>
        </p:spPr>
        <p:txBody>
          <a:bodyPr>
            <a:noAutofit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ข้อสรุปจากการประชุมคณะกรรมการหลักประกันสุขภาพแห่งชาติ ครั้งที่ ๗/๒๕๖๒ วันจันทร์ที่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๑ กรกฎาคม ๒๕๖๒ มีมติ เห็นชอบข้อเสนอหลักเกณฑ์การดำเนินงานและการบริหารจัดการกองทุนหลักประกันสุขภาพแห่งชาติปีงบประมาณ ๒๕๖๓ ตามที่เสนอ โดยมีรายละเอียดตาม(ร่าง)ประกาศคณะกรรมการหลักประกันสุขภาพแห่งชาติ เรื่องหลักเกณฑ์การดำเนินงานและการบริหารจัดการกองทุนหลักประกันสุขภาพแห่งชาติสำหรับผู้มีสิทธิหลักประกันสุขภาพแห่งชาติ ปีงบประมาณ ๒๕๖๓ </a:t>
            </a:r>
          </a:p>
          <a:p>
            <a:pPr lvl="1"/>
            <a:r>
              <a:rPr lang="th-TH" sz="28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ปรับการจ่ายชดเชยแบบ </a:t>
            </a:r>
            <a:r>
              <a:rPr lang="en-US" sz="28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Fee Schedule </a:t>
            </a:r>
            <a:r>
              <a:rPr lang="th-TH" sz="28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สำหรับบริการทันตกรรมป้องกัน ๓ รายการ ดังนี้</a:t>
            </a:r>
          </a:p>
          <a:p>
            <a:pPr marL="1371600" lvl="2" indent="-457200">
              <a:buFont typeface="+mj-cs"/>
              <a:buAutoNum type="thaiNumPeriod"/>
            </a:pPr>
            <a:r>
              <a:rPr lang="th-TH" sz="28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รายการบริการตรวจสุขภาพช่องปาก ขัดและทำความสะอาดฟัน ในหญิงตั้งครรภ์</a:t>
            </a:r>
          </a:p>
          <a:p>
            <a:pPr marL="1371600" lvl="2" indent="-457200">
              <a:buFont typeface="+mj-cs"/>
              <a:buAutoNum type="thaiNumPeriod"/>
            </a:pPr>
            <a:r>
              <a:rPr lang="th-TH" sz="28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รายการบริการเคลือบฟลูออไรด์ ในเด็กอายุ ๔-๑๒ ปี)</a:t>
            </a:r>
          </a:p>
          <a:p>
            <a:pPr marL="1371600" lvl="2" indent="-457200">
              <a:buFont typeface="+mj-cs"/>
              <a:buAutoNum type="thaiNumPeriod"/>
            </a:pPr>
            <a:r>
              <a:rPr lang="th-TH" sz="28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รายการบริการเคลือบหลุมร่องฟันถาวร ในเด็กอายุ ๖-๑๒ ปี) </a:t>
            </a:r>
          </a:p>
          <a:p>
            <a:pPr marL="914400" lvl="2" indent="0">
              <a:buNone/>
            </a:pPr>
            <a:endParaRPr lang="th-TH" cap="all" dirty="0"/>
          </a:p>
          <a:p>
            <a:pPr marL="914400" lvl="2" indent="0">
              <a:buNone/>
            </a:pPr>
            <a:endParaRPr lang="th-TH" cap="all" dirty="0"/>
          </a:p>
          <a:p>
            <a:pPr marL="914400" lvl="2" indent="0">
              <a:buNone/>
            </a:pPr>
            <a:endParaRPr lang="th-TH" cap="all" dirty="0"/>
          </a:p>
          <a:p>
            <a:pPr marL="914400" lvl="2" indent="0">
              <a:buNone/>
            </a:pPr>
            <a:endParaRPr lang="th-TH" sz="32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1" name="รูปภาพ 9" descr="nhso.jpg">
            <a:extLst>
              <a:ext uri="{FF2B5EF4-FFF2-40B4-BE49-F238E27FC236}">
                <a16:creationId xmlns:a16="http://schemas.microsoft.com/office/drawing/2014/main" xmlns="" id="{28B70166-68EA-42FD-9AEB-F526A6716A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581" y="111773"/>
            <a:ext cx="1214438" cy="5286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117296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xmlns="" id="{DD82D43F-C906-4671-A759-369EA675C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45973"/>
            <a:ext cx="10972800" cy="1200329"/>
          </a:xfrm>
          <a:solidFill>
            <a:srgbClr val="0000FF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th-TH" altLang="th-TH" sz="36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บริการตรวจและป้องกันสุขภาพช่องปากในหญิงตั้งครรภ์ และเพิ่มรายการบริการเคลือบฟลูออไรด์(เด็กอายุ ๔-๑๒ ปี) และบริการเคลือบหลุมร่องฟัน(เด็กอายุ </a:t>
            </a:r>
            <a:r>
              <a:rPr lang="en-US" altLang="th-TH" sz="36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(</a:t>
            </a:r>
            <a:r>
              <a:rPr lang="th-TH" altLang="th-TH" sz="36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๖-๑๒)</a:t>
            </a:r>
          </a:p>
        </p:txBody>
      </p:sp>
      <p:sp>
        <p:nvSpPr>
          <p:cNvPr id="13317" name="Content Placeholder 2">
            <a:extLst>
              <a:ext uri="{FF2B5EF4-FFF2-40B4-BE49-F238E27FC236}">
                <a16:creationId xmlns:a16="http://schemas.microsoft.com/office/drawing/2014/main" xmlns="" id="{E93DD07C-F71B-43DA-B7EC-DE669F3B5A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h-TH" altLang="th-TH" sz="280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ประกาศคณะกรรมการหลักประกันสุขภาพแห่งชาติ เรื่อง หลักเกณฑ์การดำเนินงานและการบริหารจัดการกองทุนหลักประกันสุขภาพแห่งชาติ สำหรับผู้มีสิทธิหลักประกันสุขภาพแห่งชาติ ปีงบประมาณ ๒๕๖๓  ส่วนที่ ๔  บริการสร้างเสริมสุขภาพและป้องกันโรค  </a:t>
            </a:r>
            <a:r>
              <a:rPr lang="en-US" altLang="th-TH" sz="280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altLang="th-TH" sz="280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th-TH" sz="2800" b="1">
                <a:latin typeface="TH Sarabun New" panose="020B0500040200020003" pitchFamily="34" charset="-34"/>
                <a:cs typeface="TH Sarabun New" panose="020B0500040200020003" pitchFamily="34" charset="-34"/>
              </a:rPr>
              <a:t>ข้อ ๔๔.๑ การปรับการจ่ายชดเชยแบบ </a:t>
            </a:r>
            <a:r>
              <a:rPr lang="en-US" altLang="th-TH" sz="2800" b="1">
                <a:latin typeface="TH Sarabun New" panose="020B0500040200020003" pitchFamily="34" charset="-34"/>
                <a:cs typeface="TH Sarabun New" panose="020B0500040200020003" pitchFamily="34" charset="-34"/>
              </a:rPr>
              <a:t>Fee schedule </a:t>
            </a:r>
            <a:r>
              <a:rPr lang="th-TH" altLang="th-TH" sz="2800" b="1">
                <a:latin typeface="TH Sarabun New" panose="020B0500040200020003" pitchFamily="34" charset="-34"/>
                <a:cs typeface="TH Sarabun New" panose="020B0500040200020003" pitchFamily="34" charset="-34"/>
              </a:rPr>
              <a:t>โดยแยกรายการบริการตรวจและป้องกันสุขภาพช่องปากในหญิงตั้งครรภ์ และเพิ่มรายการบริการเคลือบฟลูออไรด์(เด็กอายุ ๔-๑๒ ปี) และบริการเคลือบหลุมร่องฟัน(เด็กอายุ </a:t>
            </a:r>
            <a:r>
              <a:rPr lang="en-US" altLang="th-TH" sz="2800" b="1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th-TH" altLang="th-TH" sz="2800" b="1">
                <a:latin typeface="TH Sarabun New" panose="020B0500040200020003" pitchFamily="34" charset="-34"/>
                <a:cs typeface="TH Sarabun New" panose="020B0500040200020003" pitchFamily="34" charset="-34"/>
              </a:rPr>
              <a:t>๖-๑๒)</a:t>
            </a:r>
            <a:r>
              <a:rPr lang="th-TH" altLang="th-TH" sz="280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th-TH" sz="280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(รายการใหม่ ปี ๒๕๖๓</a:t>
            </a:r>
            <a:r>
              <a:rPr lang="en-US" altLang="th-TH" sz="280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th-TH" altLang="th-TH" sz="280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FontTx/>
              <a:buNone/>
            </a:pPr>
            <a:endParaRPr lang="th-TH" altLang="th-TH" sz="240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altLang="th-TH" sz="240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altLang="th-TH" sz="240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altLang="th-TH" sz="24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318" name="Slide Number Placeholder 3">
            <a:extLst>
              <a:ext uri="{FF2B5EF4-FFF2-40B4-BE49-F238E27FC236}">
                <a16:creationId xmlns:a16="http://schemas.microsoft.com/office/drawing/2014/main" xmlns="" id="{8AEE7E19-E467-4294-B536-FD335A5B9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3A99B4-1E0A-4FCE-A23D-F35229C0A670}" type="slidenum">
              <a:rPr lang="en-US" altLang="th-TH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h-TH" altLang="th-TH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505" y="892012"/>
            <a:ext cx="11562989" cy="57600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การจ่ายบริการสร้างเสริมสุขภาพและป้องกันโรคเพื่อต้องการเร่งรัดการเข้าถึงบริการ เบิกจ่ายค่าใช้จ่ายจาก </a:t>
            </a:r>
            <a:r>
              <a:rPr lang="th-TH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สปสช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.ส่วนกลางตามรายการบริการ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Fee schedule)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สำหรับหญิงตั้งครรภ์และเด็ก  จำนวน ๓ รายการ ดังนี้ </a:t>
            </a:r>
          </a:p>
          <a:p>
            <a:pPr marL="971550" lvl="1" indent="-514350">
              <a:buAutoNum type="thaiNumParenR"/>
            </a:pPr>
            <a:r>
              <a:rPr lang="th-TH" sz="28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บริการทันตกรรมป้องกันในหญิงตั้งครรภ์ (การตรวจสุขภาพช่องปาก  การขัดและทำความสะอาดฟัน) </a:t>
            </a:r>
          </a:p>
          <a:p>
            <a:pPr marL="971550" lvl="1" indent="-514350">
              <a:buAutoNum type="thaiNumParenR"/>
            </a:pPr>
            <a:r>
              <a:rPr lang="th-TH" sz="28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บริการทันตกรรมป้องกันในเด็กวัยเรียน</a:t>
            </a:r>
          </a:p>
          <a:p>
            <a:pPr marL="914400" lvl="2" indent="0">
              <a:buNone/>
            </a:pPr>
            <a:r>
              <a:rPr lang="th-TH" sz="28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๒.๑ บริการเคลือบฟลูออไรด์ ในเด็กอายุ ๔</a:t>
            </a:r>
            <a:r>
              <a:rPr lang="en-US" sz="28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8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๑๒</a:t>
            </a:r>
            <a:r>
              <a:rPr lang="en-US" sz="28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8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</a:t>
            </a:r>
          </a:p>
          <a:p>
            <a:pPr marL="914400" lvl="2" indent="0">
              <a:buNone/>
            </a:pPr>
            <a:r>
              <a:rPr lang="th-TH" sz="28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๒.๒ บริการเคลือบหลุมร่องฟันถาวร ในเด็กอายุ ๖</a:t>
            </a:r>
            <a:r>
              <a:rPr lang="en-US" sz="28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8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๑๒</a:t>
            </a:r>
            <a:r>
              <a:rPr lang="en-US" sz="28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8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70532"/>
            <a:ext cx="1219200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th-TH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36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ค่าบริการสร้างเสริมสุขภาพและป้องกันโรคจ่ายตามรายการบริการ (</a:t>
            </a:r>
            <a:r>
              <a:rPr lang="en-US" sz="36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Fee schedule)</a:t>
            </a:r>
            <a:endParaRPr lang="en-US" sz="3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5" name="รูปภาพ 9" descr="nhso.jpg">
            <a:extLst>
              <a:ext uri="{FF2B5EF4-FFF2-40B4-BE49-F238E27FC236}">
                <a16:creationId xmlns:a16="http://schemas.microsoft.com/office/drawing/2014/main" xmlns="" id="{DF85EE53-AA54-42A4-A7E7-2722B23472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581" y="111773"/>
            <a:ext cx="1214438" cy="5286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792386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08E1F61-B111-458C-9A19-795B4BFB5E5F}"/>
              </a:ext>
            </a:extLst>
          </p:cNvPr>
          <p:cNvSpPr/>
          <p:nvPr/>
        </p:nvSpPr>
        <p:spPr>
          <a:xfrm>
            <a:off x="0" y="0"/>
            <a:ext cx="12192000" cy="1073426"/>
          </a:xfrm>
          <a:prstGeom prst="rect">
            <a:avLst/>
          </a:prstGeom>
          <a:gradFill flip="none" rotWithShape="1">
            <a:gsLst>
              <a:gs pos="0">
                <a:srgbClr val="CC0099">
                  <a:tint val="66000"/>
                  <a:satMod val="160000"/>
                </a:srgbClr>
              </a:gs>
              <a:gs pos="50000">
                <a:srgbClr val="CC0099">
                  <a:tint val="44500"/>
                  <a:satMod val="160000"/>
                </a:srgbClr>
              </a:gs>
              <a:gs pos="100000">
                <a:srgbClr val="CC0099">
                  <a:tint val="23500"/>
                  <a:satMod val="160000"/>
                </a:srgb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การบริหารงบค่าบริการ </a:t>
            </a:r>
            <a:r>
              <a:rPr lang="en-US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endParaRPr 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บริการตรวจและป้องกันสุขภาพช่องปาก</a:t>
            </a:r>
            <a:endParaRPr lang="th-TH" sz="32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3A628A7-78D9-4136-80CE-1243DF34B57D}"/>
              </a:ext>
            </a:extLst>
          </p:cNvPr>
          <p:cNvSpPr txBox="1"/>
          <p:nvPr/>
        </p:nvSpPr>
        <p:spPr>
          <a:xfrm>
            <a:off x="370702" y="1276865"/>
            <a:ext cx="11705967" cy="153888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th-TH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</a:t>
            </a:r>
          </a:p>
          <a:p>
            <a:pPr eaLnBrk="1" hangingPunct="1">
              <a:defRPr/>
            </a:pPr>
            <a:r>
              <a:rPr lang="th-TH" sz="2000" b="1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         </a:t>
            </a:r>
            <a:r>
              <a:rPr lang="en-US" sz="2000" b="1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 </a:t>
            </a:r>
            <a:r>
              <a:rPr lang="th-TH" sz="2200" b="1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๑</a:t>
            </a:r>
            <a:r>
              <a:rPr lang="en-US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เพื่อให้หญิงตั้งครรภ์ คนไทย ทุกสิทธิ ที่มารับบริการฝากครรภ์ในช่วง ๖ เดือน(สองไตรมาสแรก)ได้รับการตรวจสุขภาพช่องปาก ได้รับคำแนะนำ</a:t>
            </a:r>
            <a:r>
              <a:rPr lang="th-TH" sz="2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en-US" sz="2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ดูแลอนามัยช่องปากที่เหมาะสม และได้รับการขัดทำความสะอาดฟัน</a:t>
            </a:r>
            <a:endParaRPr lang="en-US" sz="2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eaLnBrk="1" hangingPunct="1">
              <a:defRPr/>
            </a:pPr>
            <a:r>
              <a:rPr lang="en-US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</a:t>
            </a:r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๒</a:t>
            </a:r>
            <a:r>
              <a:rPr lang="en-US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เพื่อให้เด็กไทยกลุ่มอายุ ๔-๑๒ ปี ทุกสิทธิ เข้าถึงบริการด้านสุขภาพช่องปาก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34CB6E9-D835-4618-A2DC-F4A925730352}"/>
              </a:ext>
            </a:extLst>
          </p:cNvPr>
          <p:cNvSpPr txBox="1"/>
          <p:nvPr/>
        </p:nvSpPr>
        <p:spPr>
          <a:xfrm>
            <a:off x="26504" y="3482072"/>
            <a:ext cx="12165496" cy="2923877"/>
          </a:xfrm>
          <a:prstGeom prst="rect">
            <a:avLst/>
          </a:prstGeom>
          <a:solidFill>
            <a:srgbClr val="99FF99"/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th-TH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รูปแบบระบบบริการ</a:t>
            </a:r>
            <a:endParaRPr lang="en-US" b="1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 eaLnBrk="1" hangingPunct="1">
              <a:defRPr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๑</a:t>
            </a:r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ใช้รูปแบบการจ่ายแบบ </a:t>
            </a:r>
            <a:r>
              <a:rPr lang="en-US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fee schedule </a:t>
            </a:r>
          </a:p>
          <a:p>
            <a:pPr algn="thaiDist" eaLnBrk="1" hangingPunct="1">
              <a:defRPr/>
            </a:pPr>
            <a:r>
              <a:rPr lang="en-US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</a:t>
            </a:r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๒. เริ่มดำเนินการในปีงบประมาณ ๒๕๖๓ (ตั้งแต่ ๑ ตค. ๒๕๖๒ เป็นต้นไป)</a:t>
            </a:r>
          </a:p>
          <a:p>
            <a:pPr eaLnBrk="1" hangingPunct="1">
              <a:defRPr/>
            </a:pPr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๓. หน่วยบริการที่ให้บริการและมีสิทธิรับค่าใช้จ่าย </a:t>
            </a:r>
          </a:p>
          <a:p>
            <a:pPr lvl="1" eaLnBrk="1" hangingPunct="1">
              <a:defRPr/>
            </a:pPr>
            <a:r>
              <a:rPr lang="th-TH" sz="2200" b="1" dirty="0">
                <a:solidFill>
                  <a:schemeClr val="dk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- หน่วยบริการในระบบหลักประกันสุขภาพแห่งชาติ ได้แก่ หน่วยบริการปฐมภูมิ หน่วยบริการประจำ หน่วยบริการรับส่งต่อ และหน่วยบริการร่วม</a:t>
            </a:r>
          </a:p>
          <a:p>
            <a:pPr lvl="1" eaLnBrk="1" hangingPunct="1">
              <a:defRPr/>
            </a:pPr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ให้บริการด้านทันตกรรม</a:t>
            </a:r>
            <a:endParaRPr lang="en-US" sz="2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eaLnBrk="1" hangingPunct="1">
              <a:defRPr/>
            </a:pPr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๔. หน่วยบริการสามารถให้บริการตรวจและป้องกันสุขภาพช่องปาก ทุกสิทธิการรักษา โดยไม่ต้องผ่านระบบส่งต่อ และต้องไม่เรียกเก็บค่าใช้จ่ายเพิ่มเติม</a:t>
            </a:r>
          </a:p>
          <a:p>
            <a:pPr eaLnBrk="1" hangingPunct="1">
              <a:defRPr/>
            </a:pPr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ถึงแม้ผู้รับบริการไม่ได้ลงทะเบียนสิทธิกับหน่วยบริการหรือเครือข่ายนั้น</a:t>
            </a:r>
          </a:p>
        </p:txBody>
      </p:sp>
      <p:pic>
        <p:nvPicPr>
          <p:cNvPr id="7" name="รูปภาพ 9" descr="nhso.jpg">
            <a:extLst>
              <a:ext uri="{FF2B5EF4-FFF2-40B4-BE49-F238E27FC236}">
                <a16:creationId xmlns:a16="http://schemas.microsoft.com/office/drawing/2014/main" xmlns="" id="{A771C785-1155-45C8-91FC-2251AA6A59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581" y="111773"/>
            <a:ext cx="1214438" cy="5286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697082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4461</TotalTime>
  <Words>1819</Words>
  <Application>Microsoft Office PowerPoint</Application>
  <PresentationFormat>กำหนดเอง</PresentationFormat>
  <Paragraphs>268</Paragraphs>
  <Slides>16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16</vt:i4>
      </vt:variant>
    </vt:vector>
  </HeadingPairs>
  <TitlesOfParts>
    <vt:vector size="17" baseType="lpstr">
      <vt:lpstr>Office Theme</vt:lpstr>
      <vt:lpstr>แนวทางการบริหารจัดการบริการทันตกรรมป้องกัน ในระบบหลักประกันสุขภาพ</vt:lpstr>
      <vt:lpstr>ประเด็นนำเสนอ</vt:lpstr>
      <vt:lpstr>ความเป็นมาและข้อสรุปการประชุม</vt:lpstr>
      <vt:lpstr>ความเป็นมาและข้อสรุปการประชุม (ต่อ)</vt:lpstr>
      <vt:lpstr>ความเป็นมาและข้อสรุปการประชุม (ต่อ)</vt:lpstr>
      <vt:lpstr>ความเป็นมาและข้อสรุปการประชุม (ต่อ)</vt:lpstr>
      <vt:lpstr>บริการตรวจและป้องกันสุขภาพช่องปากในหญิงตั้งครรภ์ และเพิ่มรายการบริการเคลือบฟลูออไรด์(เด็กอายุ ๔-๑๒ ปี) และบริการเคลือบหลุมร่องฟัน(เด็กอายุ (๖-๑๒)</vt:lpstr>
      <vt:lpstr>ภาพนิ่ง 8</vt:lpstr>
      <vt:lpstr>ภาพนิ่ง 9</vt:lpstr>
      <vt:lpstr>รายการค่าบริการตรวจและป้องกันสุขภาพช่องปาก ปี  ๒๕๖๓ Fee schedule </vt:lpstr>
      <vt:lpstr>ค่าบริการตรวจและป้องกันสุขภาพช่องปาก ในหญิงตั้งครรภ์</vt:lpstr>
      <vt:lpstr>ค่าบริการตรวจและป้องกันสุขภาพช่องปาก ในเด็กอายุ ๔ – ๑๒ ปี</vt:lpstr>
      <vt:lpstr>ภาพนิ่ง 13</vt:lpstr>
      <vt:lpstr>ภาพนิ่ง 14</vt:lpstr>
      <vt:lpstr>ภาพนิ่ง 15</vt:lpstr>
      <vt:lpstr>ภาพนิ่ง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ความเดิม</dc:title>
  <dc:creator>nhso 092</dc:creator>
  <cp:lastModifiedBy>user</cp:lastModifiedBy>
  <cp:revision>143</cp:revision>
  <cp:lastPrinted>2019-08-01T06:45:20Z</cp:lastPrinted>
  <dcterms:created xsi:type="dcterms:W3CDTF">2019-02-01T06:23:58Z</dcterms:created>
  <dcterms:modified xsi:type="dcterms:W3CDTF">2019-08-07T02:23:45Z</dcterms:modified>
</cp:coreProperties>
</file>