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75" r:id="rId9"/>
    <p:sldId id="281" r:id="rId10"/>
    <p:sldId id="276" r:id="rId11"/>
    <p:sldId id="274" r:id="rId12"/>
    <p:sldId id="277" r:id="rId13"/>
    <p:sldId id="278" r:id="rId14"/>
    <p:sldId id="269" r:id="rId15"/>
    <p:sldId id="267" r:id="rId16"/>
    <p:sldId id="271" r:id="rId17"/>
    <p:sldId id="272" r:id="rId18"/>
    <p:sldId id="273" r:id="rId19"/>
    <p:sldId id="279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สไตล์ธีม 2 - เน้น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สไตล์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สไตล์ธีม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Doc\&#3617;&#3634;&#3605;&#3619;&#3600;&#3634;&#3609;+&#3591;&#3634;&#3609;&#3607;&#3633;&#3609;&#3605;\&#3617;&#3634;&#3605;&#3619;&#3600;&#3634;&#3609;&#3591;&#3634;&#3609;&#3607;&#3633;&#3609;&#3605;&#3611;&#3637;&#3670;&#3666;\&#3611;&#3619;&#3632;&#3594;&#3640;&#3617;\&#3611;&#3619;&#3632;&#3594;&#3640;&#3617;&#3607;&#3633;&#3609;&#3605;&#3631;%20&#3607;&#3633;&#3656;&#3623;&#3611;&#3619;&#3632;&#3648;&#3607;&#3624;_&#3669;-&#3670;&#3626;&#3588;&#3670;&#3666;\&#3648;&#3629;&#3585;&#3626;&#3634;&#3619;&#3611;&#3619;&#3632;&#3585;&#3629;&#3610;&#3585;&#3634;&#3619;&#3611;&#3619;&#3632;&#3594;&#3640;&#3617;\&#3619;&#3634;&#3618;&#3594;&#3639;&#3656;&#3629;&#3619;&#3614;%20&#3650;&#3588;&#3623;&#3605;&#3634;%20&#3607;&#3614;%20&#3611;&#3619;&#3632;&#3592;&#3635;&#3610;&#3657;&#3634;&#3609;%20&#3649;&#3621;&#3632;&#3612;&#3621;%20&#3670;&#3664;-&#3670;&#3666;_&#3665;&#3672;&#3585;&#3588;&#3670;&#366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'สรุป_รพ_ที่มี ทพ เรียน'!$E$1:$N$1</c:f>
              <c:strCache>
                <c:ptCount val="10"/>
                <c:pt idx="0">
                  <c:v>1 ทันตกรรมทั่วไป</c:v>
                </c:pt>
                <c:pt idx="1">
                  <c:v>2 วิทยาเอ็นโดดอนต์</c:v>
                </c:pt>
                <c:pt idx="2">
                  <c:v>3 ทันตกรรมประดิษฐ์</c:v>
                </c:pt>
                <c:pt idx="3">
                  <c:v>4 ทันตกรรมสำหรับเด็ก</c:v>
                </c:pt>
                <c:pt idx="4">
                  <c:v>5 ปริทันตวิทยา</c:v>
                </c:pt>
                <c:pt idx="5">
                  <c:v>6 ศัลยศาสตร์ช่องปากและแม็กซิลโลเฟเชียล</c:v>
                </c:pt>
                <c:pt idx="6">
                  <c:v>7 ทันตกรรมหัตถการ</c:v>
                </c:pt>
                <c:pt idx="7">
                  <c:v>8 ทันตกรรมจัดฟัน</c:v>
                </c:pt>
                <c:pt idx="8">
                  <c:v>9 วิทยาการวินิจฉัยโรคช่องปาก</c:v>
                </c:pt>
                <c:pt idx="9">
                  <c:v>10 ทันตกรรมบดเคี้ยวฯ</c:v>
                </c:pt>
              </c:strCache>
            </c:strRef>
          </c:cat>
          <c:val>
            <c:numRef>
              <c:f>'สรุป_รพ_ที่มี ทพ เรียน'!$E$130:$N$130</c:f>
              <c:numCache>
                <c:formatCode>General</c:formatCode>
                <c:ptCount val="10"/>
                <c:pt idx="0">
                  <c:v>40</c:v>
                </c:pt>
                <c:pt idx="1">
                  <c:v>19</c:v>
                </c:pt>
                <c:pt idx="2">
                  <c:v>29</c:v>
                </c:pt>
                <c:pt idx="3">
                  <c:v>21</c:v>
                </c:pt>
                <c:pt idx="4">
                  <c:v>17</c:v>
                </c:pt>
                <c:pt idx="5">
                  <c:v>47</c:v>
                </c:pt>
                <c:pt idx="6">
                  <c:v>11</c:v>
                </c:pt>
                <c:pt idx="7">
                  <c:v>41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6512936"/>
        <c:axId val="236507448"/>
      </c:barChart>
      <c:catAx>
        <c:axId val="2365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6507448"/>
        <c:crosses val="autoZero"/>
        <c:auto val="1"/>
        <c:lblAlgn val="ctr"/>
        <c:lblOffset val="100"/>
        <c:noMultiLvlLbl val="0"/>
      </c:catAx>
      <c:valAx>
        <c:axId val="23650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65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6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แผนความต้องการ </a:t>
            </a:r>
            <a:r>
              <a:rPr lang="th-TH" sz="16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16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 รายเขต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จำนวน รพ.วางแผน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Sheet1!$B$2:$B$13</c:f>
              <c:numCache>
                <c:formatCode>General</c:formatCode>
                <c:ptCount val="12"/>
                <c:pt idx="0">
                  <c:v>22</c:v>
                </c:pt>
                <c:pt idx="1">
                  <c:v>12</c:v>
                </c:pt>
                <c:pt idx="2">
                  <c:v>10</c:v>
                </c:pt>
                <c:pt idx="3">
                  <c:v>9</c:v>
                </c:pt>
                <c:pt idx="4">
                  <c:v>20</c:v>
                </c:pt>
                <c:pt idx="5">
                  <c:v>14</c:v>
                </c:pt>
                <c:pt idx="6">
                  <c:v>16</c:v>
                </c:pt>
                <c:pt idx="7">
                  <c:v>10</c:v>
                </c:pt>
                <c:pt idx="8">
                  <c:v>26</c:v>
                </c:pt>
                <c:pt idx="9">
                  <c:v>19</c:v>
                </c:pt>
                <c:pt idx="10">
                  <c:v>8</c:v>
                </c:pt>
                <c:pt idx="11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ความต้องการ ทพ.ประจำบ้าน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Sheet1!$C$2:$C$13</c:f>
              <c:numCache>
                <c:formatCode>General</c:formatCode>
                <c:ptCount val="12"/>
                <c:pt idx="0">
                  <c:v>36</c:v>
                </c:pt>
                <c:pt idx="1">
                  <c:v>20</c:v>
                </c:pt>
                <c:pt idx="2">
                  <c:v>11</c:v>
                </c:pt>
                <c:pt idx="3">
                  <c:v>17</c:v>
                </c:pt>
                <c:pt idx="4">
                  <c:v>36</c:v>
                </c:pt>
                <c:pt idx="5">
                  <c:v>31</c:v>
                </c:pt>
                <c:pt idx="6">
                  <c:v>30</c:v>
                </c:pt>
                <c:pt idx="7">
                  <c:v>23</c:v>
                </c:pt>
                <c:pt idx="8">
                  <c:v>42</c:v>
                </c:pt>
                <c:pt idx="9">
                  <c:v>44</c:v>
                </c:pt>
                <c:pt idx="10">
                  <c:v>9</c:v>
                </c:pt>
                <c:pt idx="11">
                  <c:v>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6509408"/>
        <c:axId val="236509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เขต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36509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36509016"/>
        <c:crosses val="autoZero"/>
        <c:auto val="1"/>
        <c:lblAlgn val="ctr"/>
        <c:lblOffset val="100"/>
        <c:noMultiLvlLbl val="0"/>
      </c:catAx>
      <c:valAx>
        <c:axId val="23650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650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1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5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2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68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6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71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0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9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7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998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4DCA82-3D50-4937-857B-17C24EF2C9E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2539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3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3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9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9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0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5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3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811962" cy="23876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ระบบการจัดการ </a:t>
            </a:r>
            <a:r>
              <a:rPr lang="th-TH" alt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ประจำบ้าน </a:t>
            </a:r>
            <a:r>
              <a:rPr lang="th-TH" alt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alt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ปี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</a:t>
            </a:r>
            <a:r>
              <a:rPr lang="th-TH" alt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๒๕๖๓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811962" cy="1655762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กองบริหารการสาธารณสุข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สำนักงานปลัดกระทรวง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สาธารณสุข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3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29282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ความท้าท้ายที่ต้องปรับปรุง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6060" y="1600200"/>
            <a:ext cx="7429499" cy="4965700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lang="en-US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วางแผนความต้องการ 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.เฉพาะทาง ระดับ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กรรมการจัดสรร </a:t>
            </a:r>
            <a:r>
              <a:rPr lang="th-TH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</a:t>
            </a:r>
            <a:endParaRPr lang="th-TH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การจัดให้ รพ.รับต้นสังกัด และ 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.ที่ได้เข้าฝึกอบรม 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 ตรงความต้องการทั้ง ๒ ฝ่าย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ราชวิทยาลัย</a:t>
            </a:r>
            <a:r>
              <a:rPr lang="th-TH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ทันตแพทย์</a:t>
            </a:r>
            <a:r>
              <a:rPr lang="th-TH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แห่งประเทศไทย</a:t>
            </a:r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ช่วงเวลาการประกาศผลรับ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เข้าฝึกอบรม 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</a:t>
            </a:r>
          </a:p>
        </p:txBody>
      </p:sp>
    </p:spTree>
    <p:extLst>
      <p:ext uri="{BB962C8B-B14F-4D97-AF65-F5344CB8AC3E}">
        <p14:creationId xmlns:p14="http://schemas.microsoft.com/office/powerpoint/2010/main" val="3693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6059" y="491518"/>
            <a:ext cx="7429499" cy="880082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 </a:t>
            </a:r>
            <a:r>
              <a:rPr lang="en-US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Gap 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.ประจำ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6060" y="1511300"/>
            <a:ext cx="7551340" cy="4838700"/>
          </a:xfrm>
        </p:spPr>
        <p:txBody>
          <a:bodyPr>
            <a:norm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ใช้ข้อมูลจากการ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สำรวจของ กบรส. (ตัดข้อมูล ๒๓ 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กค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.๖๒)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สรุปการวางแผนความต้องการ 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</a:t>
            </a:r>
          </a:p>
          <a:p>
            <a:pPr lvl="1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ไม่วางแผน/ไม่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ต้องการ	</a:t>
            </a:r>
            <a:r>
              <a:rPr lang="th-TH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๔๘๕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</a:p>
          <a:p>
            <a:pPr lvl="1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วางแผนถูกต้องตามหลักเกณฑ์	๑๗๕ แห่ง</a:t>
            </a:r>
          </a:p>
          <a:p>
            <a:pPr lvl="1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วาง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แผนไม่ถูกต้อง			๒๐๑ แห่ง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724451"/>
              </p:ext>
            </p:extLst>
          </p:nvPr>
        </p:nvGraphicFramePr>
        <p:xfrm>
          <a:off x="1574800" y="3835400"/>
          <a:ext cx="54483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08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485775"/>
            <a:ext cx="7123112" cy="998538"/>
          </a:xfrm>
        </p:spPr>
        <p:txBody>
          <a:bodyPr>
            <a:normAutofit/>
          </a:bodyPr>
          <a:lstStyle/>
          <a:p>
            <a:r>
              <a:rPr lang="th-TH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แนวทางกำหนด จำนวน</a:t>
            </a:r>
            <a:r>
              <a:rPr lang="th-TH" alt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เฉพาะทาง </a:t>
            </a:r>
          </a:p>
        </p:txBody>
      </p:sp>
      <p:graphicFrame>
        <p:nvGraphicFramePr>
          <p:cNvPr id="21623" name="Group 1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685228"/>
              </p:ext>
            </p:extLst>
          </p:nvPr>
        </p:nvGraphicFramePr>
        <p:xfrm>
          <a:off x="179388" y="1341438"/>
          <a:ext cx="8876347" cy="4449384"/>
        </p:xfrm>
        <a:graphic>
          <a:graphicData uri="http://schemas.openxmlformats.org/drawingml/2006/table">
            <a:tbl>
              <a:tblPr/>
              <a:tblGrid>
                <a:gridCol w="876300"/>
                <a:gridCol w="1284287"/>
                <a:gridCol w="1368425"/>
                <a:gridCol w="162560"/>
                <a:gridCol w="2305050"/>
                <a:gridCol w="2879725"/>
              </a:tblGrid>
              <a:tr h="40005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ระดับสถานบริการ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ทันตแพทย์ทั้งหมด</a:t>
                      </a: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ทันตแพทย์เฉพาะทาง</a:t>
                      </a: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651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ทันตแพทย์ทั่วไป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ทันตแพทย์เฉพาะทาง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กลุ่มผู้เชี่ยวชาญ </a:t>
                      </a:r>
                      <a:r>
                        <a:rPr kumimoji="0" lang="en-US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Residency Training)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กลุ่มการศึกษาต่อสายวิชาการ (</a:t>
                      </a:r>
                      <a:r>
                        <a:rPr kumimoji="0" lang="en-US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Academic Training)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ของทั้งหมด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ของทั้งหมด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ของ ทพ.เฉพาะทาง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ของ ทพ.เฉพาะทาง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  <a:endParaRPr kumimoji="0" lang="th-TH" alt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80%</a:t>
                      </a:r>
                      <a:endParaRPr kumimoji="0" lang="th-TH" alt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1604" name="Text Box 100"/>
          <p:cNvSpPr txBox="1">
            <a:spLocks noChangeArrowheads="1"/>
          </p:cNvSpPr>
          <p:nvPr/>
        </p:nvSpPr>
        <p:spPr bwMode="auto">
          <a:xfrm>
            <a:off x="1023938" y="57737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altLang="th-TH"/>
          </a:p>
        </p:txBody>
      </p:sp>
      <p:sp>
        <p:nvSpPr>
          <p:cNvPr id="21605" name="Text Box 101"/>
          <p:cNvSpPr txBox="1">
            <a:spLocks noChangeArrowheads="1"/>
          </p:cNvSpPr>
          <p:nvPr/>
        </p:nvSpPr>
        <p:spPr bwMode="auto">
          <a:xfrm>
            <a:off x="1089025" y="5857875"/>
            <a:ext cx="753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หมายเหตุ จำนวน</a:t>
            </a:r>
            <a:r>
              <a:rPr lang="th-TH" altLang="th-TH" sz="2400" dirty="0" err="1">
                <a:latin typeface="Tahoma" panose="020B0604030504040204" pitchFamily="34" charset="0"/>
                <a:cs typeface="Tahoma" panose="020B0604030504040204" pitchFamily="34" charset="0"/>
              </a:rPr>
              <a:t>ทันตแพทย์</a:t>
            </a:r>
            <a:r>
              <a:rPr lang="th-TH" alt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ตาม </a:t>
            </a:r>
            <a:r>
              <a:rPr lang="en-US" alt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FTE </a:t>
            </a:r>
            <a:r>
              <a:rPr lang="th-TH" alt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ของสถานบริการนั้นๆ </a:t>
            </a:r>
          </a:p>
        </p:txBody>
      </p:sp>
    </p:spTree>
    <p:extLst>
      <p:ext uri="{BB962C8B-B14F-4D97-AF65-F5344CB8AC3E}">
        <p14:creationId xmlns:p14="http://schemas.microsoft.com/office/powerpoint/2010/main" val="21279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22275"/>
            <a:ext cx="7391400" cy="998538"/>
          </a:xfrm>
        </p:spPr>
        <p:txBody>
          <a:bodyPr>
            <a:noAutofit/>
          </a:bodyPr>
          <a:lstStyle/>
          <a:p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 กลุ่มผู้เชี่ยวชาญ (</a:t>
            </a:r>
            <a:r>
              <a:rPr lang="en-US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Residency Training</a:t>
            </a: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graphicFrame>
        <p:nvGraphicFramePr>
          <p:cNvPr id="25161" name="Group 58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534481"/>
              </p:ext>
            </p:extLst>
          </p:nvPr>
        </p:nvGraphicFramePr>
        <p:xfrm>
          <a:off x="383773" y="1277268"/>
          <a:ext cx="8435975" cy="484632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527050"/>
                <a:gridCol w="4170363"/>
                <a:gridCol w="476250"/>
                <a:gridCol w="512762"/>
                <a:gridCol w="466725"/>
                <a:gridCol w="554038"/>
                <a:gridCol w="647700"/>
                <a:gridCol w="515937"/>
                <a:gridCol w="565150"/>
              </a:tblGrid>
              <a:tr h="1809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kumimoji="0" lang="th-TH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</a:t>
                      </a:r>
                      <a:endParaRPr kumimoji="0" lang="th-TH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ระดับสถานบริการ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๓</a:t>
                      </a:r>
                      <a:endParaRPr kumimoji="0" lang="th-TH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๒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F1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M2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M1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ทันตก</a:t>
                      </a:r>
                      <a:r>
                        <a:rPr kumimoji="0" lang="th-TH" altLang="th-TH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รรม</a:t>
                      </a: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ทั่วไป</a:t>
                      </a: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(General Dentistry)</a:t>
                      </a:r>
                      <a:endParaRPr kumimoji="0" lang="en-US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วิทยาเอ็นโด</a:t>
                      </a:r>
                      <a:r>
                        <a:rPr kumimoji="0" lang="th-TH" altLang="th-TH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ดอนต์</a:t>
                      </a: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(Endodontics)</a:t>
                      </a:r>
                      <a:endParaRPr kumimoji="0" lang="en-US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ทันตกรรมประดิษฐ์</a:t>
                      </a: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(Prosthodontics)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ทันตก</a:t>
                      </a:r>
                      <a:r>
                        <a:rPr kumimoji="0" lang="th-TH" altLang="th-TH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รรม</a:t>
                      </a: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สำหรับเด็ก</a:t>
                      </a: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(Pediatric Dentistry)</a:t>
                      </a:r>
                      <a:endParaRPr kumimoji="0" lang="en-US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ปริทันตวิทยา</a:t>
                      </a: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(Periodontology)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ศัลยศาสตร์ช่องปาก</a:t>
                      </a:r>
                      <a:r>
                        <a:rPr kumimoji="0" lang="th-TH" altLang="th-TH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และแม็กซิลโลเฟเชียล</a:t>
                      </a: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(Oral and Maxillofacial Surgery)</a:t>
                      </a:r>
                      <a:endParaRPr kumimoji="0" lang="en-US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ทันตกรรมหัตถการ</a:t>
                      </a: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(Operative Dentistry)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ทันตกรรมจัดฟัน</a:t>
                      </a: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(Orthodontics)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//</a:t>
                      </a: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kumimoji="0" lang="en-US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วิทยาการวินิจฉัยโรคช่องปาก </a:t>
                      </a: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(Oral Diagnostic Sciences)</a:t>
                      </a:r>
                      <a:endParaRPr kumimoji="0" lang="en-US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en-US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th-TH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ทันตก</a:t>
                      </a:r>
                      <a:r>
                        <a:rPr kumimoji="0" lang="th-TH" altLang="th-TH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รรม</a:t>
                      </a: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บดเคียวฯ </a:t>
                      </a:r>
                      <a:r>
                        <a:rPr kumimoji="0" lang="en-GB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(Occlusion)</a:t>
                      </a:r>
                      <a:endParaRPr kumimoji="0" lang="th-TH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th-TH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endParaRPr kumimoji="0" lang="en-US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kumimoji="0" lang="th-TH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</a:t>
                      </a:r>
                      <a:r>
                        <a:rPr kumimoji="0" lang="th-TH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สาธารณสุข </a:t>
                      </a:r>
                      <a:endParaRPr kumimoji="0" lang="th-TH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en-US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en-US" alt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1245146" y="6305034"/>
            <a:ext cx="5210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หมาย</a:t>
            </a:r>
            <a:r>
              <a:rPr lang="th-TH" altLang="th-TH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เหตุ  </a:t>
            </a:r>
            <a:r>
              <a:rPr lang="en-US" altLang="th-TH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// </a:t>
            </a:r>
            <a:r>
              <a:rPr lang="th-TH" altLang="th-TH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หมายถึงมีจำนวนได้มากกว่า ๑ คน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8630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6059" y="491518"/>
            <a:ext cx="7429499" cy="880082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 </a:t>
            </a:r>
            <a:r>
              <a:rPr lang="en-US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Gap 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.ประจำ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6060" y="1511300"/>
            <a:ext cx="7551340" cy="4838700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สิ่งที่ดำเนินการในปัจจุบัน</a:t>
            </a:r>
          </a:p>
          <a:p>
            <a:pPr lvl="1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วางแผนตามความต้องการของ </a:t>
            </a:r>
            <a:r>
              <a:rPr lang="th-TH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.ใน รพ.</a:t>
            </a:r>
          </a:p>
          <a:p>
            <a:pPr lvl="1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ไม่ทราบว่าแผนที่ทำมีผลต่อจำนวนโควตาของเขต</a:t>
            </a:r>
          </a:p>
          <a:p>
            <a:r>
              <a:rPr lang="th-TH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ข้อเสนอแนะเพื่อพัฒนา</a:t>
            </a:r>
          </a:p>
          <a:p>
            <a:pPr lvl="1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วางแผน (ทำ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gap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ให้มองภาพรวมจังหวัด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 </a:t>
            </a:r>
          </a:p>
          <a:p>
            <a:pPr lvl="1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</a:t>
            </a:r>
            <a:r>
              <a:rPr lang="th-TH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.ประจำบ้านแต่ละ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 ที่ควรมีในแต่ละ รพ. (แผนจริง)</a:t>
            </a:r>
          </a:p>
          <a:p>
            <a:pPr lvl="1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 </a:t>
            </a:r>
            <a:r>
              <a:rPr lang="th-TH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 ไปปฏิบัติงาน ในจังหวัด สามารถปรับตามสภาพปัญหาของพื้นที่</a:t>
            </a:r>
          </a:p>
          <a:p>
            <a:pPr lvl="1"/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429499" cy="88415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โปรแกรมบริหารจัดการ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4542540" y="10450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แผนผังลําดับงาน: กระบวนการสำรอง 22"/>
          <p:cNvSpPr/>
          <p:nvPr/>
        </p:nvSpPr>
        <p:spPr>
          <a:xfrm>
            <a:off x="5111749" y="1915384"/>
            <a:ext cx="1781175" cy="695325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รพ.รับต้นสังกัด</a:t>
            </a:r>
          </a:p>
        </p:txBody>
      </p:sp>
      <p:sp>
        <p:nvSpPr>
          <p:cNvPr id="24" name="แผนผังลําดับงาน: กระบวนการสำรอง 23"/>
          <p:cNvSpPr/>
          <p:nvPr/>
        </p:nvSpPr>
        <p:spPr>
          <a:xfrm>
            <a:off x="5111750" y="3067050"/>
            <a:ext cx="1781175" cy="695325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.สมัคร</a:t>
            </a:r>
          </a:p>
        </p:txBody>
      </p:sp>
      <p:cxnSp>
        <p:nvCxnSpPr>
          <p:cNvPr id="25" name="ลูกศรเชื่อมต่อแบบตรง 24"/>
          <p:cNvCxnSpPr>
            <a:stCxn id="23" idx="2"/>
            <a:endCxn id="24" idx="0"/>
          </p:cNvCxnSpPr>
          <p:nvPr/>
        </p:nvCxnSpPr>
        <p:spPr>
          <a:xfrm>
            <a:off x="6002337" y="2610709"/>
            <a:ext cx="1" cy="456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แผนผังลําดับงาน: กระบวนการสำรอง 25"/>
          <p:cNvSpPr/>
          <p:nvPr/>
        </p:nvSpPr>
        <p:spPr>
          <a:xfrm>
            <a:off x="5111749" y="4218715"/>
            <a:ext cx="1781175" cy="695325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รพ.คัดเลือก</a:t>
            </a:r>
            <a:endParaRPr lang="th-TH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ลูกศรเชื่อมต่อแบบตรง 26"/>
          <p:cNvCxnSpPr>
            <a:stCxn id="24" idx="2"/>
            <a:endCxn id="26" idx="0"/>
          </p:cNvCxnSpPr>
          <p:nvPr/>
        </p:nvCxnSpPr>
        <p:spPr>
          <a:xfrm flipH="1">
            <a:off x="6002337" y="3762375"/>
            <a:ext cx="1" cy="456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ตัวเชื่อมต่อหักมุม 27"/>
          <p:cNvCxnSpPr/>
          <p:nvPr/>
        </p:nvCxnSpPr>
        <p:spPr>
          <a:xfrm flipV="1">
            <a:off x="6892924" y="2206786"/>
            <a:ext cx="12700" cy="2303331"/>
          </a:xfrm>
          <a:prstGeom prst="bentConnector3">
            <a:avLst>
              <a:gd name="adj1" fmla="val 6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แผนผังลำดับงาน: สิ้นสุด 28"/>
          <p:cNvSpPr/>
          <p:nvPr/>
        </p:nvSpPr>
        <p:spPr>
          <a:xfrm>
            <a:off x="4814887" y="5370381"/>
            <a:ext cx="2374900" cy="676275"/>
          </a:xfrm>
          <a:prstGeom prst="flowChartTermina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ประกาศชื่อ </a:t>
            </a:r>
            <a:r>
              <a:rPr lang="th-TH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รับต้นสังกัด</a:t>
            </a:r>
          </a:p>
        </p:txBody>
      </p:sp>
      <p:cxnSp>
        <p:nvCxnSpPr>
          <p:cNvPr id="30" name="ลูกศรเชื่อมต่อแบบตรง 29"/>
          <p:cNvCxnSpPr>
            <a:stCxn id="26" idx="2"/>
            <a:endCxn id="29" idx="0"/>
          </p:cNvCxnSpPr>
          <p:nvPr/>
        </p:nvCxnSpPr>
        <p:spPr>
          <a:xfrm>
            <a:off x="6002337" y="4914040"/>
            <a:ext cx="0" cy="456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กล่องข้อความ 30"/>
          <p:cNvSpPr txBox="1"/>
          <p:nvPr/>
        </p:nvSpPr>
        <p:spPr>
          <a:xfrm>
            <a:off x="7258367" y="3216215"/>
            <a:ext cx="105028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รอบที่ ๒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32137" t="22396" r="33016" b="7639"/>
          <a:stretch/>
        </p:blipFill>
        <p:spPr>
          <a:xfrm>
            <a:off x="203644" y="2031999"/>
            <a:ext cx="3469979" cy="3917091"/>
          </a:xfrm>
          <a:prstGeom prst="rect">
            <a:avLst/>
          </a:prstGeom>
        </p:spPr>
      </p:pic>
      <p:sp>
        <p:nvSpPr>
          <p:cNvPr id="8" name="วงเล็บปีกกาซ้าย 7"/>
          <p:cNvSpPr/>
          <p:nvPr/>
        </p:nvSpPr>
        <p:spPr>
          <a:xfrm>
            <a:off x="3817767" y="1915384"/>
            <a:ext cx="644377" cy="4131272"/>
          </a:xfrm>
          <a:prstGeom prst="leftBrace">
            <a:avLst>
              <a:gd name="adj1" fmla="val 55192"/>
              <a:gd name="adj2" fmla="val 4692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83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429499" cy="88415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โปรแกรมบริหารจัดการ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4542540" y="10450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1155277" y="1460736"/>
            <a:ext cx="3456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ส่วนจัดการ รพ.รับต้นสังกัด</a:t>
            </a:r>
          </a:p>
        </p:txBody>
      </p:sp>
      <p:sp>
        <p:nvSpPr>
          <p:cNvPr id="16" name="แผนผังลําดับงาน: กระบวนการสำรอง 15"/>
          <p:cNvSpPr/>
          <p:nvPr/>
        </p:nvSpPr>
        <p:spPr>
          <a:xfrm>
            <a:off x="3486150" y="2192042"/>
            <a:ext cx="1895475" cy="695325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โควตา </a:t>
            </a:r>
            <a:r>
              <a:rPr lang="th-TH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</a:t>
            </a:r>
          </a:p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รายสาขา รายเขต</a:t>
            </a:r>
          </a:p>
        </p:txBody>
      </p:sp>
      <p:sp>
        <p:nvSpPr>
          <p:cNvPr id="17" name="แผนผังลําดับงาน: กระบวนการสำรอง 16"/>
          <p:cNvSpPr/>
          <p:nvPr/>
        </p:nvSpPr>
        <p:spPr>
          <a:xfrm>
            <a:off x="3486150" y="3381478"/>
            <a:ext cx="1895475" cy="695325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กำหนดชื่อ </a:t>
            </a:r>
          </a:p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รพ.รับต้นสังกัด</a:t>
            </a:r>
          </a:p>
        </p:txBody>
      </p:sp>
      <p:cxnSp>
        <p:nvCxnSpPr>
          <p:cNvPr id="18" name="ลูกศรเชื่อมต่อแบบตรง 17"/>
          <p:cNvCxnSpPr>
            <a:stCxn id="16" idx="2"/>
            <a:endCxn id="17" idx="0"/>
          </p:cNvCxnSpPr>
          <p:nvPr/>
        </p:nvCxnSpPr>
        <p:spPr>
          <a:xfrm>
            <a:off x="4433888" y="2887367"/>
            <a:ext cx="0" cy="494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แผนผังลำดับงาน: สิ้นสุด 18"/>
          <p:cNvSpPr/>
          <p:nvPr/>
        </p:nvSpPr>
        <p:spPr>
          <a:xfrm>
            <a:off x="3497680" y="5637713"/>
            <a:ext cx="1895475" cy="676275"/>
          </a:xfrm>
          <a:prstGeom prst="flowChartTermina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ยืนยันชื่อ</a:t>
            </a:r>
          </a:p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รพ.รับต้นสังกัด</a:t>
            </a:r>
          </a:p>
        </p:txBody>
      </p:sp>
      <p:sp>
        <p:nvSpPr>
          <p:cNvPr id="20" name="แผนผังลําดับงาน: การตัดสินใจ 19"/>
          <p:cNvSpPr/>
          <p:nvPr/>
        </p:nvSpPr>
        <p:spPr>
          <a:xfrm>
            <a:off x="2379245" y="4490140"/>
            <a:ext cx="1895475" cy="728663"/>
          </a:xfrm>
          <a:prstGeom prst="flowChartDecisi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</a:t>
            </a:r>
          </a:p>
        </p:txBody>
      </p:sp>
      <p:sp>
        <p:nvSpPr>
          <p:cNvPr id="21" name="แผนผังลําดับงาน: การตัดสินใจ 20"/>
          <p:cNvSpPr/>
          <p:nvPr/>
        </p:nvSpPr>
        <p:spPr>
          <a:xfrm>
            <a:off x="4689309" y="4490140"/>
            <a:ext cx="1895475" cy="735806"/>
          </a:xfrm>
          <a:prstGeom prst="flowChartDecisi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</a:t>
            </a:r>
          </a:p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</a:t>
            </a:r>
          </a:p>
        </p:txBody>
      </p:sp>
      <p:cxnSp>
        <p:nvCxnSpPr>
          <p:cNvPr id="22" name="ตัวเชื่อมต่อหักมุม 21"/>
          <p:cNvCxnSpPr>
            <a:stCxn id="17" idx="2"/>
            <a:endCxn id="20" idx="0"/>
          </p:cNvCxnSpPr>
          <p:nvPr/>
        </p:nvCxnSpPr>
        <p:spPr>
          <a:xfrm rot="5400000">
            <a:off x="3673768" y="3730019"/>
            <a:ext cx="413337" cy="1106905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หักมุม 31"/>
          <p:cNvCxnSpPr>
            <a:stCxn id="17" idx="2"/>
            <a:endCxn id="21" idx="0"/>
          </p:cNvCxnSpPr>
          <p:nvPr/>
        </p:nvCxnSpPr>
        <p:spPr>
          <a:xfrm rot="16200000" flipH="1">
            <a:off x="4828799" y="3681891"/>
            <a:ext cx="413337" cy="12031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หักมุม 33"/>
          <p:cNvCxnSpPr>
            <a:stCxn id="20" idx="2"/>
            <a:endCxn id="19" idx="0"/>
          </p:cNvCxnSpPr>
          <p:nvPr/>
        </p:nvCxnSpPr>
        <p:spPr>
          <a:xfrm rot="16200000" flipH="1">
            <a:off x="3676745" y="4869040"/>
            <a:ext cx="418910" cy="111843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หักมุม 34"/>
          <p:cNvCxnSpPr>
            <a:stCxn id="21" idx="2"/>
            <a:endCxn id="19" idx="0"/>
          </p:cNvCxnSpPr>
          <p:nvPr/>
        </p:nvCxnSpPr>
        <p:spPr>
          <a:xfrm rot="5400000">
            <a:off x="4835350" y="4836015"/>
            <a:ext cx="411767" cy="119162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หักมุม 35"/>
          <p:cNvCxnSpPr>
            <a:stCxn id="21" idx="3"/>
            <a:endCxn id="17" idx="3"/>
          </p:cNvCxnSpPr>
          <p:nvPr/>
        </p:nvCxnSpPr>
        <p:spPr>
          <a:xfrm flipH="1" flipV="1">
            <a:off x="5381625" y="3729141"/>
            <a:ext cx="1203159" cy="1128902"/>
          </a:xfrm>
          <a:prstGeom prst="bentConnector3">
            <a:avLst>
              <a:gd name="adj1" fmla="val -19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หักมุม 36"/>
          <p:cNvCxnSpPr>
            <a:stCxn id="20" idx="1"/>
            <a:endCxn id="17" idx="1"/>
          </p:cNvCxnSpPr>
          <p:nvPr/>
        </p:nvCxnSpPr>
        <p:spPr>
          <a:xfrm rot="10800000" flipH="1">
            <a:off x="2379244" y="3729142"/>
            <a:ext cx="1106905" cy="1125331"/>
          </a:xfrm>
          <a:prstGeom prst="bentConnector3">
            <a:avLst>
              <a:gd name="adj1" fmla="val -2065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กล่องข้อความ 37"/>
          <p:cNvSpPr txBox="1"/>
          <p:nvPr/>
        </p:nvSpPr>
        <p:spPr>
          <a:xfrm>
            <a:off x="4295376" y="49725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1699381" y="407680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th-TH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6864182" y="408341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th-TH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429499" cy="88415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โปรแกรมบริหารจัดการ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4542540" y="10450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1155277" y="1460736"/>
            <a:ext cx="5888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ส่วนจัดการ การสมัคร รพ.รับต้นสังกัด ของ 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23" name="แผนผังลําดับงาน: กระบวนการสำรอง 22"/>
          <p:cNvSpPr/>
          <p:nvPr/>
        </p:nvSpPr>
        <p:spPr>
          <a:xfrm>
            <a:off x="1584528" y="2107067"/>
            <a:ext cx="1895475" cy="695325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.สมัคร </a:t>
            </a:r>
          </a:p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 </a:t>
            </a:r>
            <a:r>
              <a:rPr lang="th-TH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</a:t>
            </a:r>
          </a:p>
        </p:txBody>
      </p:sp>
      <p:sp>
        <p:nvSpPr>
          <p:cNvPr id="24" name="แผนผังลําดับงาน: กระบวนการสำรอง 23"/>
          <p:cNvSpPr/>
          <p:nvPr/>
        </p:nvSpPr>
        <p:spPr>
          <a:xfrm>
            <a:off x="1584528" y="3126242"/>
            <a:ext cx="1895475" cy="695325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ดึงประวัติบุคคล</a:t>
            </a:r>
          </a:p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จากฐานข้อมูล </a:t>
            </a:r>
            <a:r>
              <a:rPr lang="th-TH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บค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25" name="ลูกศรเชื่อมต่อแบบตรง 24"/>
          <p:cNvCxnSpPr>
            <a:stCxn id="23" idx="2"/>
            <a:endCxn id="24" idx="0"/>
          </p:cNvCxnSpPr>
          <p:nvPr/>
        </p:nvCxnSpPr>
        <p:spPr>
          <a:xfrm>
            <a:off x="2532266" y="2802392"/>
            <a:ext cx="0" cy="323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stCxn id="24" idx="2"/>
            <a:endCxn id="41" idx="0"/>
          </p:cNvCxnSpPr>
          <p:nvPr/>
        </p:nvCxnSpPr>
        <p:spPr>
          <a:xfrm>
            <a:off x="2532266" y="3821567"/>
            <a:ext cx="9525" cy="321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แผนผังลำดับงาน: สิ้นสุด 26"/>
          <p:cNvSpPr/>
          <p:nvPr/>
        </p:nvSpPr>
        <p:spPr>
          <a:xfrm>
            <a:off x="6095689" y="5191749"/>
            <a:ext cx="1895475" cy="676275"/>
          </a:xfrm>
          <a:prstGeom prst="flowChartTermina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ยืนยันการสมัคร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ลูกศรเชื่อมต่อแบบตรง 27"/>
          <p:cNvCxnSpPr>
            <a:stCxn id="29" idx="3"/>
            <a:endCxn id="27" idx="1"/>
          </p:cNvCxnSpPr>
          <p:nvPr/>
        </p:nvCxnSpPr>
        <p:spPr>
          <a:xfrm>
            <a:off x="5741934" y="5524225"/>
            <a:ext cx="353755" cy="5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แผนผังลําดับงาน: การตัดสินใจ 28"/>
          <p:cNvSpPr/>
          <p:nvPr/>
        </p:nvSpPr>
        <p:spPr>
          <a:xfrm>
            <a:off x="3846459" y="5156322"/>
            <a:ext cx="1895475" cy="735806"/>
          </a:xfrm>
          <a:prstGeom prst="flowChartDecisi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พิมพ์ใบสมัคร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ลูกศรเชื่อมต่อแบบตรง 29"/>
          <p:cNvCxnSpPr>
            <a:stCxn id="43" idx="3"/>
            <a:endCxn id="29" idx="1"/>
          </p:cNvCxnSpPr>
          <p:nvPr/>
        </p:nvCxnSpPr>
        <p:spPr>
          <a:xfrm flipV="1">
            <a:off x="3492703" y="5524225"/>
            <a:ext cx="35375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ตัวเชื่อมต่อหักมุม 30"/>
          <p:cNvCxnSpPr>
            <a:stCxn id="29" idx="2"/>
            <a:endCxn id="43" idx="2"/>
          </p:cNvCxnSpPr>
          <p:nvPr/>
        </p:nvCxnSpPr>
        <p:spPr>
          <a:xfrm rot="5400000" flipH="1">
            <a:off x="3659462" y="4757393"/>
            <a:ext cx="20240" cy="2249231"/>
          </a:xfrm>
          <a:prstGeom prst="bentConnector3">
            <a:avLst>
              <a:gd name="adj1" fmla="val -112944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แผนผังลําดับงาน: กระบวนการสำรอง 40"/>
          <p:cNvSpPr/>
          <p:nvPr/>
        </p:nvSpPr>
        <p:spPr>
          <a:xfrm>
            <a:off x="1594053" y="4143036"/>
            <a:ext cx="1895475" cy="695325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ระบบออก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&amp;password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2" name="ลูกศรเชื่อมต่อแบบตรง 41"/>
          <p:cNvCxnSpPr>
            <a:stCxn id="41" idx="2"/>
            <a:endCxn id="43" idx="0"/>
          </p:cNvCxnSpPr>
          <p:nvPr/>
        </p:nvCxnSpPr>
        <p:spPr>
          <a:xfrm>
            <a:off x="2541791" y="4838361"/>
            <a:ext cx="3175" cy="338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แผนผังลําดับงาน: กระบวนการสำรอง 42"/>
          <p:cNvSpPr/>
          <p:nvPr/>
        </p:nvSpPr>
        <p:spPr>
          <a:xfrm>
            <a:off x="1597228" y="5176563"/>
            <a:ext cx="1895475" cy="695325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.กรอกใบสมัคร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กล่องข้อความ 43"/>
          <p:cNvSpPr txBox="1"/>
          <p:nvPr/>
        </p:nvSpPr>
        <p:spPr>
          <a:xfrm>
            <a:off x="3639018" y="57382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th-TH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2629557" y="712652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429499" cy="88415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โปรแกรมบริหารจัดการ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4542540" y="10450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1155277" y="1460736"/>
            <a:ext cx="6184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ส่วนจัดการ การคัดเลือก 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ของ รพ.รับต้นสังกัด</a:t>
            </a: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2629557" y="712652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แผนผังลำดับงาน: สิ้นสุด 18"/>
          <p:cNvSpPr/>
          <p:nvPr/>
        </p:nvSpPr>
        <p:spPr>
          <a:xfrm>
            <a:off x="3410909" y="5181071"/>
            <a:ext cx="1895475" cy="676275"/>
          </a:xfrm>
          <a:prstGeom prst="flowChartTermina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พิมพ์ใบแจ้ง</a:t>
            </a:r>
          </a:p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ผลการคัดเลือก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ลูกศรเชื่อมต่อแบบตรง 19"/>
          <p:cNvCxnSpPr>
            <a:stCxn id="21" idx="2"/>
            <a:endCxn id="19" idx="0"/>
          </p:cNvCxnSpPr>
          <p:nvPr/>
        </p:nvCxnSpPr>
        <p:spPr>
          <a:xfrm>
            <a:off x="4358647" y="4616795"/>
            <a:ext cx="0" cy="564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แผนผังลําดับงาน: การตัดสินใจ 20"/>
          <p:cNvSpPr/>
          <p:nvPr/>
        </p:nvSpPr>
        <p:spPr>
          <a:xfrm>
            <a:off x="3410909" y="3880989"/>
            <a:ext cx="1895475" cy="735806"/>
          </a:xfrm>
          <a:prstGeom prst="flowChartDecisi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กำหนดส่ง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ลูกศรเชื่อมต่อแบบตรง 21"/>
          <p:cNvCxnSpPr>
            <a:stCxn id="34" idx="2"/>
            <a:endCxn id="21" idx="0"/>
          </p:cNvCxnSpPr>
          <p:nvPr/>
        </p:nvCxnSpPr>
        <p:spPr>
          <a:xfrm flipH="1">
            <a:off x="4358647" y="3329187"/>
            <a:ext cx="12700" cy="551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ตัวเชื่อมต่อหักมุม 31"/>
          <p:cNvCxnSpPr>
            <a:stCxn id="21" idx="3"/>
            <a:endCxn id="34" idx="3"/>
          </p:cNvCxnSpPr>
          <p:nvPr/>
        </p:nvCxnSpPr>
        <p:spPr>
          <a:xfrm flipV="1">
            <a:off x="5306384" y="2981525"/>
            <a:ext cx="12700" cy="1267367"/>
          </a:xfrm>
          <a:prstGeom prst="bentConnector3">
            <a:avLst>
              <a:gd name="adj1" fmla="val 19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แผนผังลําดับงาน: กระบวนการสำรอง 33"/>
          <p:cNvSpPr/>
          <p:nvPr/>
        </p:nvSpPr>
        <p:spPr>
          <a:xfrm>
            <a:off x="3423609" y="2633862"/>
            <a:ext cx="1895475" cy="695325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รพ.จัดลำดับ </a:t>
            </a:r>
            <a:r>
              <a:rPr lang="th-TH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.ที่คัดเลือก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4552310" y="46982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5637114" y="343054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th-TH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429499" cy="88415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โปรแกรมบริหารจัดการ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4542540" y="10450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1155277" y="1867136"/>
            <a:ext cx="3068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https://joo.gl/Wrk9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2629557" y="712652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รูปภาพ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19" y="2795586"/>
            <a:ext cx="3058457" cy="30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429499" cy="88415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ขั้นตอนการจัดโควตา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.ประจำบ้าน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2623235" y="1627188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ทันตแพทย์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แผนผังลําดับงาน: การตัดสินใจ 4"/>
          <p:cNvSpPr/>
          <p:nvPr/>
        </p:nvSpPr>
        <p:spPr>
          <a:xfrm>
            <a:off x="2623235" y="2851795"/>
            <a:ext cx="1944216" cy="1008112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ศึกษาต่อหลังปริญญา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5660274" y="2959571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จว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.ดำเนินการ</a:t>
            </a: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2623235" y="4435970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.ดำเนินการ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ลูกศรเชื่อมต่อแบบตรง 7"/>
          <p:cNvCxnSpPr>
            <a:stCxn id="4" idx="2"/>
            <a:endCxn id="4" idx="2"/>
          </p:cNvCxnSpPr>
          <p:nvPr/>
        </p:nvCxnSpPr>
        <p:spPr>
          <a:xfrm>
            <a:off x="3595343" y="24197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>
            <a:stCxn id="4" idx="2"/>
            <a:endCxn id="5" idx="0"/>
          </p:cNvCxnSpPr>
          <p:nvPr/>
        </p:nvCxnSpPr>
        <p:spPr>
          <a:xfrm>
            <a:off x="3595343" y="2419747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>
            <a:stCxn id="5" idx="3"/>
            <a:endCxn id="6" idx="1"/>
          </p:cNvCxnSpPr>
          <p:nvPr/>
        </p:nvCxnSpPr>
        <p:spPr>
          <a:xfrm>
            <a:off x="4567451" y="3355851"/>
            <a:ext cx="10928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>
            <a:stCxn id="6" idx="2"/>
            <a:endCxn id="6" idx="2"/>
          </p:cNvCxnSpPr>
          <p:nvPr/>
        </p:nvCxnSpPr>
        <p:spPr>
          <a:xfrm>
            <a:off x="6632382" y="375213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>
            <a:stCxn id="5" idx="2"/>
            <a:endCxn id="7" idx="0"/>
          </p:cNvCxnSpPr>
          <p:nvPr/>
        </p:nvCxnSpPr>
        <p:spPr>
          <a:xfrm>
            <a:off x="3595343" y="3859907"/>
            <a:ext cx="0" cy="576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กล่องข้อความ 12"/>
          <p:cNvSpPr txBox="1"/>
          <p:nvPr/>
        </p:nvSpPr>
        <p:spPr>
          <a:xfrm>
            <a:off x="3704073" y="3858280"/>
            <a:ext cx="172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err="1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20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</a:t>
            </a:r>
            <a:endParaRPr lang="th-TH" sz="2000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4430578" y="2551740"/>
            <a:ext cx="1245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ป.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บัณฑิต,</a:t>
            </a: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ป.โท ฯลฯ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155277" y="5622009"/>
            <a:ext cx="6086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๑.ดำเนินการจัดโควจาเฉพาะ 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.ในสังกัด 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สป.สธ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th-TH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๒.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ทันต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สาธารณสุข ไม่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ต้องดำเนินการ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จัดโควตา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099723" cy="2168306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แบบทดสอบความเข้าใจ เรื่องระบบบริการสุขภาพช่องปาก ที่มุ่งเน้นการเข้าถึงบริการบางกลุ่มวัยเป็นการจำเพาะ ปี ๒๕๖๓</a:t>
            </a: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4542540" y="10450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กล่องข้อความ 44"/>
          <p:cNvSpPr txBox="1"/>
          <p:nvPr/>
        </p:nvSpPr>
        <p:spPr>
          <a:xfrm>
            <a:off x="2629557" y="712652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19" y="29654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429499" cy="88415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ขั้นตอนการจัดโควตา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.ประจำบ้าน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5764989" y="3897758"/>
            <a:ext cx="225414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Gap </a:t>
            </a:r>
            <a:r>
              <a:rPr lang="th-TH" sz="2000" dirty="0" err="1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20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</a:t>
            </a:r>
            <a:endParaRPr lang="th-TH" sz="2000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แผนผังลําดับงาน: กระบวนการสำรอง 15"/>
          <p:cNvSpPr/>
          <p:nvPr/>
        </p:nvSpPr>
        <p:spPr>
          <a:xfrm>
            <a:off x="4478632" y="1628800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กก.จัดสรร </a:t>
            </a:r>
            <a:r>
              <a:rPr lang="th-TH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แผนผังลําดับงาน: กระบวนการสำรอง 16"/>
          <p:cNvSpPr/>
          <p:nvPr/>
        </p:nvSpPr>
        <p:spPr>
          <a:xfrm>
            <a:off x="2246384" y="2961183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โควตา</a:t>
            </a:r>
          </a:p>
          <a:p>
            <a:pPr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/TC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แผนผังลําดับงาน: กระบวนการสำรอง 17"/>
          <p:cNvSpPr/>
          <p:nvPr/>
        </p:nvSpPr>
        <p:spPr>
          <a:xfrm>
            <a:off x="4478632" y="4437582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จน.โควตา</a:t>
            </a: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รายเขต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ลูกศรเชื่อมต่อแบบตรง 18"/>
          <p:cNvCxnSpPr>
            <a:stCxn id="16" idx="2"/>
            <a:endCxn id="16" idx="2"/>
          </p:cNvCxnSpPr>
          <p:nvPr/>
        </p:nvCxnSpPr>
        <p:spPr>
          <a:xfrm>
            <a:off x="5450740" y="242135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>
            <a:stCxn id="16" idx="2"/>
            <a:endCxn id="24" idx="0"/>
          </p:cNvCxnSpPr>
          <p:nvPr/>
        </p:nvCxnSpPr>
        <p:spPr>
          <a:xfrm>
            <a:off x="5450740" y="2421359"/>
            <a:ext cx="6687" cy="575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>
            <a:stCxn id="17" idx="2"/>
            <a:endCxn id="17" idx="2"/>
          </p:cNvCxnSpPr>
          <p:nvPr/>
        </p:nvCxnSpPr>
        <p:spPr>
          <a:xfrm>
            <a:off x="3218492" y="37537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>
            <a:stCxn id="17" idx="2"/>
            <a:endCxn id="26" idx="0"/>
          </p:cNvCxnSpPr>
          <p:nvPr/>
        </p:nvCxnSpPr>
        <p:spPr>
          <a:xfrm>
            <a:off x="3218492" y="3753742"/>
            <a:ext cx="0" cy="1994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กล่องข้อความ 22"/>
          <p:cNvSpPr txBox="1"/>
          <p:nvPr/>
        </p:nvSpPr>
        <p:spPr>
          <a:xfrm>
            <a:off x="2377029" y="1628800"/>
            <a:ext cx="1957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แผนการผลิตของ</a:t>
            </a: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ราชวิทยาลัยฯ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แผนผังลําดับงาน: กระบวนการสำรอง 23"/>
          <p:cNvSpPr/>
          <p:nvPr/>
        </p:nvSpPr>
        <p:spPr>
          <a:xfrm>
            <a:off x="4485319" y="2996952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โควตา เขต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ตัวเชื่อมต่อหักมุม 24"/>
          <p:cNvCxnSpPr>
            <a:stCxn id="16" idx="2"/>
            <a:endCxn id="17" idx="0"/>
          </p:cNvCxnSpPr>
          <p:nvPr/>
        </p:nvCxnSpPr>
        <p:spPr>
          <a:xfrm rot="5400000">
            <a:off x="4064704" y="1575147"/>
            <a:ext cx="539824" cy="223224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แผนผังลําดับงาน: กระบวนการสำรอง 25"/>
          <p:cNvSpPr/>
          <p:nvPr/>
        </p:nvSpPr>
        <p:spPr>
          <a:xfrm>
            <a:off x="2246384" y="5748011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คทง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/TC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กำหนดชื่อ รพ.</a:t>
            </a: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แผนผังลําดับงาน: กระบวนการสำรอง 26"/>
          <p:cNvSpPr/>
          <p:nvPr/>
        </p:nvSpPr>
        <p:spPr>
          <a:xfrm>
            <a:off x="4478632" y="5748012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 กำหนด</a:t>
            </a: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ชื่อรพ.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ลูกศรเชื่อมต่อแบบตรง 27"/>
          <p:cNvCxnSpPr>
            <a:stCxn id="24" idx="2"/>
            <a:endCxn id="18" idx="0"/>
          </p:cNvCxnSpPr>
          <p:nvPr/>
        </p:nvCxnSpPr>
        <p:spPr>
          <a:xfrm flipH="1">
            <a:off x="5450740" y="3789511"/>
            <a:ext cx="6687" cy="648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>
            <a:stCxn id="18" idx="2"/>
            <a:endCxn id="27" idx="0"/>
          </p:cNvCxnSpPr>
          <p:nvPr/>
        </p:nvCxnSpPr>
        <p:spPr>
          <a:xfrm>
            <a:off x="5450740" y="5230141"/>
            <a:ext cx="0" cy="517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กล่องข้อความ 29"/>
          <p:cNvSpPr txBox="1"/>
          <p:nvPr/>
        </p:nvSpPr>
        <p:spPr>
          <a:xfrm>
            <a:off x="2438444" y="260097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</a:t>
            </a:r>
            <a:endParaRPr lang="th-TH" sz="2000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5533161" y="2602082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</a:t>
            </a:r>
            <a:endParaRPr lang="th-TH" sz="2000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429499" cy="88415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ขั้นตอนการจัดโควตา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.ประจำบ้าน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32" name="แผนผังลําดับงาน: กระบวนการสำรอง 31"/>
          <p:cNvSpPr/>
          <p:nvPr/>
        </p:nvSpPr>
        <p:spPr>
          <a:xfrm>
            <a:off x="3570432" y="2876951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รพ.รับสมัคร</a:t>
            </a: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รอบที่ ๑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4542540" y="10450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2316980" y="241323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แผนผังลําดับงาน: กระบวนการสำรอง 35"/>
          <p:cNvSpPr/>
          <p:nvPr/>
        </p:nvSpPr>
        <p:spPr>
          <a:xfrm>
            <a:off x="3250596" y="1634570"/>
            <a:ext cx="2583888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 </a:t>
            </a:r>
            <a:r>
              <a:rPr lang="th-TH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สป.สธ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.รับสมัคร </a:t>
            </a:r>
            <a:r>
              <a:rPr lang="th-TH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.ประจำบ้าน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แผนผังลําดับงาน: กระบวนการสำรอง 36"/>
          <p:cNvSpPr/>
          <p:nvPr/>
        </p:nvSpPr>
        <p:spPr>
          <a:xfrm>
            <a:off x="3570432" y="4066043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รพ.รับ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สมัคร</a:t>
            </a:r>
          </a:p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รอบที่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ลูกศรเชื่อมต่อแบบตรง 37"/>
          <p:cNvCxnSpPr>
            <a:stCxn id="36" idx="2"/>
            <a:endCxn id="32" idx="0"/>
          </p:cNvCxnSpPr>
          <p:nvPr/>
        </p:nvCxnSpPr>
        <p:spPr>
          <a:xfrm>
            <a:off x="4542540" y="2427129"/>
            <a:ext cx="0" cy="449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>
            <a:stCxn id="32" idx="2"/>
            <a:endCxn id="37" idx="0"/>
          </p:cNvCxnSpPr>
          <p:nvPr/>
        </p:nvCxnSpPr>
        <p:spPr>
          <a:xfrm>
            <a:off x="4542540" y="3669510"/>
            <a:ext cx="0" cy="396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กล่องข้อความ 40"/>
          <p:cNvSpPr txBox="1"/>
          <p:nvPr/>
        </p:nvSpPr>
        <p:spPr>
          <a:xfrm>
            <a:off x="941951" y="2892643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ผู้ตรวจฯ เปลี่ยน รพ.</a:t>
            </a: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(ไม่เปลี่ยนสาขา) ได้</a:t>
            </a:r>
          </a:p>
        </p:txBody>
      </p:sp>
      <p:sp>
        <p:nvSpPr>
          <p:cNvPr id="42" name="แผนผังลําดับงาน: กระบวนการสำรอง 41"/>
          <p:cNvSpPr/>
          <p:nvPr/>
        </p:nvSpPr>
        <p:spPr>
          <a:xfrm>
            <a:off x="2675640" y="5370761"/>
            <a:ext cx="3733800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รายชื่อ ทพ. ผ่านการคัดเลือกรับต้น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สังกัดเพื่อ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สมัครสอบ</a:t>
            </a:r>
            <a:endPara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ลูกศรเชื่อมต่อแบบตรง 42"/>
          <p:cNvCxnSpPr>
            <a:stCxn id="37" idx="2"/>
            <a:endCxn id="42" idx="0"/>
          </p:cNvCxnSpPr>
          <p:nvPr/>
        </p:nvCxnSpPr>
        <p:spPr>
          <a:xfrm>
            <a:off x="4542540" y="4858602"/>
            <a:ext cx="0" cy="512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429499" cy="88415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ขั้นตอนการจัดโควตา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.ประจำบ้าน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4542540" y="10450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แผนผังลําดับงาน: กระบวนการสำรอง 41"/>
          <p:cNvSpPr/>
          <p:nvPr/>
        </p:nvSpPr>
        <p:spPr>
          <a:xfrm>
            <a:off x="2586740" y="1598861"/>
            <a:ext cx="3733800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รายชื่อ ทพ. ผ่านการคัดเลือกรับต้น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สังกัดเพื่อ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สมัครสอบ</a:t>
            </a:r>
            <a:endPara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แผนผังลําดับงาน: กระบวนการสำรอง 12"/>
          <p:cNvSpPr/>
          <p:nvPr/>
        </p:nvSpPr>
        <p:spPr>
          <a:xfrm>
            <a:off x="3496568" y="3959462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4468676" y="242952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>
            <a:endCxn id="20" idx="0"/>
          </p:cNvCxnSpPr>
          <p:nvPr/>
        </p:nvCxnSpPr>
        <p:spPr>
          <a:xfrm>
            <a:off x="4468676" y="2429520"/>
            <a:ext cx="0" cy="294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2243116" y="379767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แผนผังลําดับงาน: กระบวนการสำรอง 16"/>
          <p:cNvSpPr/>
          <p:nvPr/>
        </p:nvSpPr>
        <p:spPr>
          <a:xfrm>
            <a:off x="3496568" y="5339054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กก.พิจารณา รพ.รับต้นสังกัด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ลูกศรเชื่อมต่อแบบตรง 17"/>
          <p:cNvCxnSpPr>
            <a:stCxn id="20" idx="2"/>
            <a:endCxn id="13" idx="0"/>
          </p:cNvCxnSpPr>
          <p:nvPr/>
        </p:nvCxnSpPr>
        <p:spPr>
          <a:xfrm>
            <a:off x="4468676" y="3516824"/>
            <a:ext cx="0" cy="442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>
            <a:stCxn id="13" idx="2"/>
            <a:endCxn id="17" idx="0"/>
          </p:cNvCxnSpPr>
          <p:nvPr/>
        </p:nvCxnSpPr>
        <p:spPr>
          <a:xfrm>
            <a:off x="4468676" y="4752021"/>
            <a:ext cx="0" cy="587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แผนผังลําดับงาน: การตัดสินใจ 19"/>
          <p:cNvSpPr/>
          <p:nvPr/>
        </p:nvSpPr>
        <p:spPr>
          <a:xfrm>
            <a:off x="3496568" y="2724265"/>
            <a:ext cx="1944216" cy="792559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สอบคัดเลือก</a:t>
            </a: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แผนผังลําดับงาน: กระบวนการสำรอง 20"/>
          <p:cNvSpPr/>
          <p:nvPr/>
        </p:nvSpPr>
        <p:spPr>
          <a:xfrm>
            <a:off x="6129725" y="2724265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ไม่ผ่าน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ลูกศรเชื่อมต่อแบบตรง 21"/>
          <p:cNvCxnSpPr>
            <a:stCxn id="20" idx="3"/>
            <a:endCxn id="21" idx="1"/>
          </p:cNvCxnSpPr>
          <p:nvPr/>
        </p:nvCxnSpPr>
        <p:spPr>
          <a:xfrm>
            <a:off x="5440784" y="3120545"/>
            <a:ext cx="6889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1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277" y="574894"/>
            <a:ext cx="7429499" cy="88415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ขั้นตอนการจัดโควตา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.ประจำบ้าน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2497840" y="116335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แผนผังลําดับงาน: กระบวนการสำรอง 22"/>
          <p:cNvSpPr/>
          <p:nvPr/>
        </p:nvSpPr>
        <p:spPr>
          <a:xfrm>
            <a:off x="2599308" y="1459045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กก.พิจารณา รพ.รับต้นสังกัด</a:t>
            </a:r>
          </a:p>
        </p:txBody>
      </p:sp>
      <p:cxnSp>
        <p:nvCxnSpPr>
          <p:cNvPr id="24" name="ลูกศรเชื่อมต่อแบบตรง 23"/>
          <p:cNvCxnSpPr>
            <a:stCxn id="23" idx="2"/>
            <a:endCxn id="23" idx="2"/>
          </p:cNvCxnSpPr>
          <p:nvPr/>
        </p:nvCxnSpPr>
        <p:spPr>
          <a:xfrm>
            <a:off x="3571416" y="22516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>
            <a:stCxn id="23" idx="2"/>
            <a:endCxn id="28" idx="0"/>
          </p:cNvCxnSpPr>
          <p:nvPr/>
        </p:nvCxnSpPr>
        <p:spPr>
          <a:xfrm>
            <a:off x="3571416" y="2251604"/>
            <a:ext cx="0" cy="294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6125248" y="361975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>
            <a:stCxn id="28" idx="2"/>
            <a:endCxn id="31" idx="0"/>
          </p:cNvCxnSpPr>
          <p:nvPr/>
        </p:nvCxnSpPr>
        <p:spPr>
          <a:xfrm>
            <a:off x="3571416" y="3338908"/>
            <a:ext cx="0" cy="208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แผนผังลําดับงาน: การตัดสินใจ 27"/>
          <p:cNvSpPr/>
          <p:nvPr/>
        </p:nvSpPr>
        <p:spPr>
          <a:xfrm>
            <a:off x="2599308" y="2546349"/>
            <a:ext cx="1944216" cy="792559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ลำดับที่๑ ของ รพ.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แผนผังลําดับงาน: กระบวนการสำรอง 28"/>
          <p:cNvSpPr/>
          <p:nvPr/>
        </p:nvSpPr>
        <p:spPr>
          <a:xfrm>
            <a:off x="5147757" y="2546349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รับต้นสังกัด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ลูกศรเชื่อมต่อแบบตรง 29"/>
          <p:cNvCxnSpPr>
            <a:stCxn id="28" idx="3"/>
            <a:endCxn id="29" idx="1"/>
          </p:cNvCxnSpPr>
          <p:nvPr/>
        </p:nvCxnSpPr>
        <p:spPr>
          <a:xfrm>
            <a:off x="4543524" y="2942629"/>
            <a:ext cx="6042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แผนผังลําดับงาน: การตัดสินใจ 30"/>
          <p:cNvSpPr/>
          <p:nvPr/>
        </p:nvSpPr>
        <p:spPr>
          <a:xfrm>
            <a:off x="2599308" y="3547278"/>
            <a:ext cx="1944216" cy="792559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ลำดับที่๒ ของ รพ.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แผนผังลําดับงาน: กระบวนการสำรอง 31"/>
          <p:cNvSpPr/>
          <p:nvPr/>
        </p:nvSpPr>
        <p:spPr>
          <a:xfrm>
            <a:off x="5147757" y="3547278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รับต้นสังกัด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ลูกศรเชื่อมต่อแบบตรง 33"/>
          <p:cNvCxnSpPr>
            <a:stCxn id="31" idx="3"/>
            <a:endCxn id="32" idx="1"/>
          </p:cNvCxnSpPr>
          <p:nvPr/>
        </p:nvCxnSpPr>
        <p:spPr>
          <a:xfrm>
            <a:off x="4543524" y="3943558"/>
            <a:ext cx="6042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6125248" y="485520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>
            <a:stCxn id="31" idx="2"/>
            <a:endCxn id="38" idx="0"/>
          </p:cNvCxnSpPr>
          <p:nvPr/>
        </p:nvCxnSpPr>
        <p:spPr>
          <a:xfrm>
            <a:off x="3571416" y="4339837"/>
            <a:ext cx="0" cy="215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>
            <a:stCxn id="38" idx="2"/>
            <a:endCxn id="41" idx="0"/>
          </p:cNvCxnSpPr>
          <p:nvPr/>
        </p:nvCxnSpPr>
        <p:spPr>
          <a:xfrm>
            <a:off x="3571416" y="5347949"/>
            <a:ext cx="0" cy="359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แผนผังลําดับงาน: การตัดสินใจ 37"/>
          <p:cNvSpPr/>
          <p:nvPr/>
        </p:nvSpPr>
        <p:spPr>
          <a:xfrm>
            <a:off x="2599308" y="4555390"/>
            <a:ext cx="1944216" cy="792559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ลำดับที่๓ ของ รพ.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แผนผังลําดับงาน: กระบวนการสำรอง 38"/>
          <p:cNvSpPr/>
          <p:nvPr/>
        </p:nvSpPr>
        <p:spPr>
          <a:xfrm>
            <a:off x="5147757" y="4555390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รับต้นสังกัด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0" name="ลูกศรเชื่อมต่อแบบตรง 39"/>
          <p:cNvCxnSpPr>
            <a:stCxn id="38" idx="3"/>
            <a:endCxn id="39" idx="1"/>
          </p:cNvCxnSpPr>
          <p:nvPr/>
        </p:nvCxnSpPr>
        <p:spPr>
          <a:xfrm>
            <a:off x="4543524" y="4951670"/>
            <a:ext cx="6042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แผนผังลําดับงาน: กระบวนการสำรอง 40"/>
          <p:cNvSpPr/>
          <p:nvPr/>
        </p:nvSpPr>
        <p:spPr>
          <a:xfrm>
            <a:off x="2599308" y="5707517"/>
            <a:ext cx="1944216" cy="7925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สอบได้ แต่ยังไม่ได้ รพ.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แผนผังลําดับงาน: กระบวนการสำรอง 42"/>
          <p:cNvSpPr/>
          <p:nvPr/>
        </p:nvSpPr>
        <p:spPr>
          <a:xfrm>
            <a:off x="5147756" y="5707517"/>
            <a:ext cx="3437019" cy="7925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 รพ.ที่ได้โควตาสาขาเดียวกัน ที่ยังไม่มี </a:t>
            </a:r>
            <a:r>
              <a:rPr lang="th-TH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.รับต้นสังกัด</a:t>
            </a: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ลูกศรเชื่อมต่อแบบตรง 43"/>
          <p:cNvCxnSpPr>
            <a:stCxn id="41" idx="3"/>
            <a:endCxn id="43" idx="1"/>
          </p:cNvCxnSpPr>
          <p:nvPr/>
        </p:nvCxnSpPr>
        <p:spPr>
          <a:xfrm>
            <a:off x="4543524" y="6103797"/>
            <a:ext cx="6042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7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29282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รดำเนินการ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6060" y="1600200"/>
            <a:ext cx="7429499" cy="4965700"/>
          </a:xfrm>
        </p:spPr>
        <p:txBody>
          <a:bodyPr/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.สังกัด 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สป.สธ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เข้าฝึกอบรม 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.ประจำ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บ้าน  ปีการศึกษา ๖๐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๖๒ จำนวน ๒๒๗ คน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019377"/>
              </p:ext>
            </p:extLst>
          </p:nvPr>
        </p:nvGraphicFramePr>
        <p:xfrm>
          <a:off x="1257300" y="2870200"/>
          <a:ext cx="6883399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09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29282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รดำเนินการ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6060" y="1600200"/>
            <a:ext cx="7429499" cy="4965700"/>
          </a:xfrm>
        </p:spPr>
        <p:txBody>
          <a:bodyPr/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ผลการสอบคัดเลือกผู้เข้ารับการฝึกอบรมเพื่อวุฒิบัตร สาขาต่างๆ ประจำปีการศึกษา ๒๕๖๒</a:t>
            </a:r>
          </a:p>
          <a:p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93982"/>
              </p:ext>
            </p:extLst>
          </p:nvPr>
        </p:nvGraphicFramePr>
        <p:xfrm>
          <a:off x="165100" y="2642244"/>
          <a:ext cx="8851899" cy="3923656"/>
        </p:xfrm>
        <a:graphic>
          <a:graphicData uri="http://schemas.openxmlformats.org/drawingml/2006/table">
            <a:tbl>
              <a:tblPr firstCol="1" lastRow="1" bandRow="1">
                <a:tableStyleId>{5C22544A-7EE6-4342-B048-85BDC9FD1C3A}</a:tableStyleId>
              </a:tblPr>
              <a:tblGrid>
                <a:gridCol w="3073277"/>
                <a:gridCol w="595176"/>
                <a:gridCol w="789962"/>
                <a:gridCol w="941461"/>
                <a:gridCol w="848524"/>
                <a:gridCol w="641221"/>
                <a:gridCol w="981139"/>
                <a:gridCol w="981139"/>
              </a:tblGrid>
              <a:tr h="2488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ภาครัฐ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เอกชน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</a:tr>
              <a:tr h="7252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โควต้า</a:t>
                      </a:r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สมัครเอง </a:t>
                      </a:r>
                      <a:r>
                        <a:rPr lang="th-TH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รัฐอื่น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โควต้า</a:t>
                      </a:r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เทียบทั้งหมด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ภาครัฐ  เทียบทั้งหมด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BD200"/>
                    </a:solidFill>
                  </a:tcPr>
                </a:tc>
              </a:tr>
              <a:tr h="248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สาขาทันตกรรมทั่วไป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72.2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94.4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สาขาวิทยาเอ็นโด</a:t>
                      </a:r>
                      <a:r>
                        <a:rPr lang="th-TH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ดอนต์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สาขาทันตกรรมประดิษฐ์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46.2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92.3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สาขาทันตกรรมสำหรับเด็ก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70.0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สาขาปริทันตวิทยา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705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สาขาศัลยศาสตร์ช่องปากและแม็กซิลโลเฟเชียล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66.7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92.6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สาขาทันตกรรมหัตถการ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50.0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66.7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สาขาทันตกรรมจัดฟัน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76.2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90.5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4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สาขาวิทยาการวินิจฉัยโรคช่องปาก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50.0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ทันตกรรมบดเคี้ยวฯ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รวมทั้งสิ้น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63.4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BD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90.1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BD2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7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29282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sz="4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สังเกตุ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6060" y="1600200"/>
            <a:ext cx="7429499" cy="4965700"/>
          </a:xfrm>
        </p:spPr>
        <p:txBody>
          <a:bodyPr/>
          <a:lstStyle/>
          <a:p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.ที่ รพ.คัดเลือก สละสิทธิ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ลาออก</a:t>
            </a:r>
          </a:p>
          <a:p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 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ทพ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.ที่สอบเข้าฝึกอบรมปี๖๑ ขอยกเลิกการเรียน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05605"/>
              </p:ext>
            </p:extLst>
          </p:nvPr>
        </p:nvGraphicFramePr>
        <p:xfrm>
          <a:off x="368301" y="2278503"/>
          <a:ext cx="8267698" cy="14021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33699"/>
                <a:gridCol w="1536700"/>
                <a:gridCol w="2044700"/>
                <a:gridCol w="635000"/>
                <a:gridCol w="1117599"/>
              </a:tblGrid>
              <a:tr h="14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รพ.ต้นสังกัด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 ที่ รพ.เลือก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 anchor="b"/>
                </a:tc>
              </a:tr>
              <a:tr h="14522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th-TH" sz="18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ปริทันต</a:t>
                      </a:r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วิทยา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รพ.พัทลุง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รอบ1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สละสิทธิ์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</a:tr>
              <a:tr h="14522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th-TH" sz="18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ปริทันต</a:t>
                      </a:r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วิทยา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รพ.บุรีรัมย์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สละสิทธิ์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</a:tr>
              <a:tr h="14522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ศัลยศาสตร์ช่องปาก</a:t>
                      </a:r>
                      <a:r>
                        <a:rPr lang="th-TH" sz="18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และแม็กซิลโลเฟเชียล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รพ.น่าน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ลาออก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44" marR="7644" marT="7644" marB="0"/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430511"/>
              </p:ext>
            </p:extLst>
          </p:nvPr>
        </p:nvGraphicFramePr>
        <p:xfrm>
          <a:off x="419100" y="4495006"/>
          <a:ext cx="8253749" cy="15501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0566"/>
                <a:gridCol w="1773621"/>
                <a:gridCol w="3739562"/>
              </a:tblGrid>
              <a:tr h="3100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เขตสุขภาพ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รพ.เจ้าของทุน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</a:tr>
              <a:tr h="31003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</a:t>
                      </a:r>
                      <a:r>
                        <a:rPr lang="th-TH" sz="18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ปริทันต</a:t>
                      </a:r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วิทยา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รพ.แพร่ แพร่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</a:tr>
              <a:tr h="31003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สาขาทันตกรรมทั่วไป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รพ.พระปกเกล้า จันทบุรี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</a:tr>
              <a:tr h="31003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สาขาทันตกรรมจัดฟัน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รพ.วชิระภูเก็ต ภูเก็ต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</a:tr>
              <a:tr h="31003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สาขาทันตกรรมสำหรับเด็ก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รพ.วชิระภูเก็ต ภูเก็ต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917" marR="15917" marT="1591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1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วงจร">
  <a:themeElements>
    <a:clrScheme name="วงจร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วงจร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วงจร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TM04033919[[fn=วงจร]]</Template>
  <TotalTime>562</TotalTime>
  <Words>1211</Words>
  <Application>Microsoft Office PowerPoint</Application>
  <PresentationFormat>นำเสนอทางหน้าจอ (4:3)</PresentationFormat>
  <Paragraphs>402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8" baseType="lpstr">
      <vt:lpstr>Angsana New</vt:lpstr>
      <vt:lpstr>Arial</vt:lpstr>
      <vt:lpstr>Cordia New</vt:lpstr>
      <vt:lpstr>Tahoma</vt:lpstr>
      <vt:lpstr>TH SarabunPSK</vt:lpstr>
      <vt:lpstr>Trebuchet MS</vt:lpstr>
      <vt:lpstr>Tw Cen MT</vt:lpstr>
      <vt:lpstr>วงจร</vt:lpstr>
      <vt:lpstr>ระบบการจัดการ ทันตแพทย์ประจำบ้าน สป.สธ. ปีการศึกษา ๒๕๖๓</vt:lpstr>
      <vt:lpstr>ขั้นตอนการจัดโควตา ทพ.ประจำบ้าน สป.สธ.</vt:lpstr>
      <vt:lpstr>ขั้นตอนการจัดโควตา ทพ.ประจำบ้าน สป.สธ.</vt:lpstr>
      <vt:lpstr>ขั้นตอนการจัดโควตา ทพ.ประจำบ้าน สป.สธ.</vt:lpstr>
      <vt:lpstr>ขั้นตอนการจัดโควตา ทพ.ประจำบ้าน สป.สธ.</vt:lpstr>
      <vt:lpstr>ขั้นตอนการจัดโควตา ทพ.ประจำบ้าน สป.สธ.</vt:lpstr>
      <vt:lpstr>ผลการดำเนินการ</vt:lpstr>
      <vt:lpstr>ผลการดำเนินการ</vt:lpstr>
      <vt:lpstr>ข้อสังเกตุ</vt:lpstr>
      <vt:lpstr>ความท้าท้ายที่ต้องปรับปรุง</vt:lpstr>
      <vt:lpstr>การคิด Gap ทพ.ประจำบ้าน</vt:lpstr>
      <vt:lpstr>แนวทางกำหนด จำนวนทันตแพทย์เฉพาะทาง </vt:lpstr>
      <vt:lpstr>แนวทาง กลุ่มผู้เชี่ยวชาญ (Residency Training)</vt:lpstr>
      <vt:lpstr>การคิด Gap ทพ.ประจำบ้าน</vt:lpstr>
      <vt:lpstr>โปรแกรมบริหารจัดการทันตแพทย์ประจำบ้าน</vt:lpstr>
      <vt:lpstr>โปรแกรมบริหารจัดการทันตแพทย์ประจำบ้าน</vt:lpstr>
      <vt:lpstr>โปรแกรมบริหารจัดการทันตแพทย์ประจำบ้าน</vt:lpstr>
      <vt:lpstr>โปรแกรมบริหารจัดการทันตแพทย์ประจำบ้าน</vt:lpstr>
      <vt:lpstr>โปรแกรมบริหารจัดการทันตแพทย์ประจำบ้าน</vt:lpstr>
      <vt:lpstr>แบบทดสอบความเข้าใจ เรื่องระบบบริการสุขภาพช่องปาก ที่มุ่งเน้นการเข้าถึงบริการบางกลุ่มวัยเป็นการจำเพาะ ปี ๒๕๖๓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ระบบการจัดการ ทันตแพทย์ประจำบ้าน สป.สธ. ปีการศึกษา ๒๕๖๓</dc:title>
  <dc:creator>jaru</dc:creator>
  <cp:lastModifiedBy>jaru</cp:lastModifiedBy>
  <cp:revision>42</cp:revision>
  <dcterms:created xsi:type="dcterms:W3CDTF">2019-07-25T07:03:36Z</dcterms:created>
  <dcterms:modified xsi:type="dcterms:W3CDTF">2019-08-05T00:58:41Z</dcterms:modified>
</cp:coreProperties>
</file>