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62" r:id="rId2"/>
    <p:sldId id="269" r:id="rId3"/>
    <p:sldId id="270" r:id="rId4"/>
    <p:sldId id="267" r:id="rId5"/>
    <p:sldId id="265" r:id="rId6"/>
    <p:sldId id="271" r:id="rId7"/>
    <p:sldId id="278" r:id="rId8"/>
    <p:sldId id="275" r:id="rId9"/>
    <p:sldId id="276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7D165-A165-4DAA-97A2-48F2F0E9980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8D71-FD8F-4160-8D54-262FC496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9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48D71-FD8F-4160-8D54-262FC4968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152071" y="260648"/>
            <a:ext cx="4839858" cy="6315739"/>
            <a:chOff x="1619672" y="548680"/>
            <a:chExt cx="5904656" cy="5778928"/>
          </a:xfrm>
        </p:grpSpPr>
        <p:sp>
          <p:nvSpPr>
            <p:cNvPr id="2" name="Oval 1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988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30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5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88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19400" y="2438400"/>
            <a:ext cx="38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Angthong</a:t>
            </a: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latinLnBrk="1"/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Oral  Health Service  Plan 2566 </a:t>
            </a:r>
            <a:endParaRPr lang="en-US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3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179288"/>
          </a:xfrm>
        </p:spPr>
        <p:txBody>
          <a:bodyPr/>
          <a:lstStyle/>
          <a:p>
            <a:r>
              <a:rPr lang="th-TH" dirty="0" err="1" smtClean="0"/>
              <a:t>จํานวน</a:t>
            </a:r>
            <a:r>
              <a:rPr lang="th-TH" dirty="0" smtClean="0"/>
              <a:t>หน่วย</a:t>
            </a:r>
            <a:r>
              <a:rPr lang="th-TH" dirty="0"/>
              <a:t>บริการปฐมภูมิ (</a:t>
            </a:r>
            <a:r>
              <a:rPr lang="en-US" dirty="0"/>
              <a:t>PCU) </a:t>
            </a:r>
            <a:r>
              <a:rPr lang="th-TH" dirty="0"/>
              <a:t>และ</a:t>
            </a:r>
            <a:r>
              <a:rPr lang="th-TH" dirty="0" smtClean="0"/>
              <a:t>เครือข่ายหน่วย</a:t>
            </a:r>
            <a:r>
              <a:rPr lang="th-TH" dirty="0"/>
              <a:t>บริการปฐมภูมิ (</a:t>
            </a:r>
            <a:r>
              <a:rPr lang="en-US" dirty="0"/>
              <a:t>NPCU) </a:t>
            </a:r>
            <a:r>
              <a:rPr lang="th-TH" dirty="0" smtClean="0"/>
              <a:t>ผ่านมาตรฐาน</a:t>
            </a:r>
            <a:r>
              <a:rPr lang="th-TH" dirty="0"/>
              <a:t>การงานสุขภาพ</a:t>
            </a:r>
            <a:r>
              <a:rPr lang="th-TH" dirty="0" smtClean="0"/>
              <a:t>ช่อง</a:t>
            </a:r>
            <a:r>
              <a:rPr lang="th-TH" dirty="0"/>
              <a:t>ปาก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86200" cy="419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คำบรรยายภาพแบบวงรี 6"/>
          <p:cNvSpPr/>
          <p:nvPr/>
        </p:nvSpPr>
        <p:spPr>
          <a:xfrm>
            <a:off x="4343400" y="2667000"/>
            <a:ext cx="4343400" cy="2819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22/3/2566  รพสต.ห้วยคันแหลน  เช้า</a:t>
            </a:r>
          </a:p>
          <a:p>
            <a:r>
              <a:rPr lang="th-TH" dirty="0" smtClean="0"/>
              <a:t>                  รพสต. </a:t>
            </a:r>
            <a:r>
              <a:rPr lang="th-TH" dirty="0" err="1" smtClean="0"/>
              <a:t>โพธิ</a:t>
            </a:r>
            <a:r>
              <a:rPr lang="th-TH" dirty="0" smtClean="0"/>
              <a:t>ม่วงพันธ์  บ่าย</a:t>
            </a:r>
          </a:p>
          <a:p>
            <a:r>
              <a:rPr lang="th-TH" dirty="0" smtClean="0"/>
              <a:t>23/3/2566  รพสต. บ่อแร่</a:t>
            </a:r>
          </a:p>
          <a:p>
            <a:r>
              <a:rPr lang="th-TH" dirty="0" smtClean="0"/>
              <a:t>30/3/2566  รพ.</a:t>
            </a:r>
            <a:r>
              <a:rPr lang="th-TH" dirty="0" err="1" smtClean="0"/>
              <a:t>สต.นร</a:t>
            </a:r>
            <a:r>
              <a:rPr lang="th-TH" dirty="0" smtClean="0"/>
              <a:t>สิงห์</a:t>
            </a:r>
          </a:p>
          <a:p>
            <a:r>
              <a:rPr lang="th-TH" dirty="0" smtClean="0"/>
              <a:t>31/3/2566  รพสต. ศาลา</a:t>
            </a:r>
            <a:r>
              <a:rPr lang="th-TH" dirty="0"/>
              <a:t>แดง  เช้า</a:t>
            </a:r>
          </a:p>
          <a:p>
            <a:r>
              <a:rPr lang="th-TH" dirty="0" smtClean="0"/>
              <a:t>                  รพสต. </a:t>
            </a:r>
            <a:r>
              <a:rPr lang="th-TH" dirty="0" err="1" smtClean="0"/>
              <a:t>จรเข้</a:t>
            </a:r>
            <a:r>
              <a:rPr lang="th-TH" dirty="0" smtClean="0"/>
              <a:t>ร้อง </a:t>
            </a:r>
            <a:r>
              <a:rPr lang="th-TH" dirty="0" smtClean="0"/>
              <a:t>   บ่าย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59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38"/>
            <a:ext cx="8796511" cy="657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37"/>
            <a:ext cx="8634226" cy="647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5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640"/>
            <a:ext cx="8582444" cy="639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637"/>
            <a:ext cx="8778766" cy="658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85"/>
            <a:ext cx="1905000" cy="25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152400"/>
            <a:ext cx="2057400" cy="25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152399"/>
            <a:ext cx="2057400" cy="25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70 %</a:t>
            </a:r>
          </a:p>
          <a:p>
            <a:r>
              <a:rPr lang="en-US" dirty="0" err="1" smtClean="0"/>
              <a:t>Sc+Po</a:t>
            </a:r>
            <a:r>
              <a:rPr lang="en-US" dirty="0" smtClean="0"/>
              <a:t> 30%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0-2 </a:t>
            </a:r>
            <a:r>
              <a:rPr lang="en-US" dirty="0" err="1" smtClean="0"/>
              <a:t>yrs</a:t>
            </a:r>
            <a:r>
              <a:rPr lang="en-US" dirty="0" smtClean="0"/>
              <a:t>   </a:t>
            </a:r>
          </a:p>
          <a:p>
            <a:r>
              <a:rPr lang="en-US" sz="1400" b="1" dirty="0" smtClean="0"/>
              <a:t>Exam  50%</a:t>
            </a:r>
          </a:p>
          <a:p>
            <a:r>
              <a:rPr lang="en-US" sz="1400" b="1" dirty="0" smtClean="0"/>
              <a:t>Hand-on 50%</a:t>
            </a:r>
          </a:p>
          <a:p>
            <a:endParaRPr lang="en-US" sz="1400" b="1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yrs</a:t>
            </a:r>
            <a:r>
              <a:rPr lang="en-US" dirty="0" smtClean="0"/>
              <a:t> </a:t>
            </a:r>
          </a:p>
          <a:p>
            <a:r>
              <a:rPr lang="en-US" sz="1400" b="1" dirty="0" smtClean="0"/>
              <a:t>Exam +</a:t>
            </a:r>
            <a:r>
              <a:rPr lang="en-US" sz="1400" b="1" dirty="0" err="1" smtClean="0"/>
              <a:t>Tx</a:t>
            </a:r>
            <a:r>
              <a:rPr lang="en-US" sz="1400" b="1" dirty="0" smtClean="0"/>
              <a:t> plan 50% </a:t>
            </a:r>
          </a:p>
          <a:p>
            <a:endParaRPr lang="en-US" sz="1400" b="1" dirty="0" smtClean="0"/>
          </a:p>
          <a:p>
            <a:r>
              <a:rPr lang="en-US" dirty="0" smtClean="0"/>
              <a:t>3-5 </a:t>
            </a:r>
            <a:r>
              <a:rPr lang="en-US" dirty="0" err="1" smtClean="0"/>
              <a:t>yrs</a:t>
            </a:r>
            <a:r>
              <a:rPr lang="en-US" dirty="0" smtClean="0"/>
              <a:t>  </a:t>
            </a:r>
            <a:r>
              <a:rPr lang="en-US" sz="1400" b="1" dirty="0" smtClean="0"/>
              <a:t>F 50%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3 </a:t>
            </a:r>
            <a:r>
              <a:rPr lang="en-US" b="1" dirty="0" err="1" smtClean="0">
                <a:solidFill>
                  <a:srgbClr val="00B050"/>
                </a:solidFill>
              </a:rPr>
              <a:t>yrs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**</a:t>
            </a:r>
            <a:r>
              <a:rPr lang="en-US" sz="1600" b="1" dirty="0" smtClean="0">
                <a:solidFill>
                  <a:srgbClr val="00B050"/>
                </a:solidFill>
              </a:rPr>
              <a:t>Caries  free 75%** 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971800"/>
            <a:ext cx="205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6-12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sz="1400" b="1" dirty="0" smtClean="0"/>
              <a:t>Sealant 30%</a:t>
            </a:r>
          </a:p>
          <a:p>
            <a:endParaRPr lang="en-US" sz="1600" b="1" dirty="0" smtClean="0"/>
          </a:p>
          <a:p>
            <a:r>
              <a:rPr lang="en-US" dirty="0" smtClean="0"/>
              <a:t>12 </a:t>
            </a:r>
            <a:r>
              <a:rPr lang="en-US" dirty="0" err="1" smtClean="0"/>
              <a:t>yrs</a:t>
            </a:r>
            <a:r>
              <a:rPr lang="en-US" dirty="0" smtClean="0"/>
              <a:t> </a:t>
            </a:r>
          </a:p>
          <a:p>
            <a:r>
              <a:rPr lang="en-US" sz="1400" b="1" dirty="0" smtClean="0"/>
              <a:t>Exam +</a:t>
            </a:r>
            <a:r>
              <a:rPr lang="en-US" sz="1400" b="1" dirty="0" err="1" smtClean="0"/>
              <a:t>Tx</a:t>
            </a:r>
            <a:r>
              <a:rPr lang="en-US" sz="1400" b="1" dirty="0" smtClean="0"/>
              <a:t> plan  50%</a:t>
            </a:r>
            <a:r>
              <a:rPr lang="en-US" sz="1400" b="1" dirty="0" smtClean="0">
                <a:solidFill>
                  <a:srgbClr val="00B050"/>
                </a:solidFill>
              </a:rPr>
              <a:t> **Caries  free 72%**</a:t>
            </a:r>
            <a:r>
              <a:rPr lang="en-US" sz="1400" b="1" dirty="0" smtClean="0"/>
              <a:t> 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9255"/>
            <a:ext cx="2438399" cy="25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1" y="3048000"/>
            <a:ext cx="2285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yrs</a:t>
            </a:r>
            <a:r>
              <a:rPr lang="en-US" dirty="0" smtClean="0"/>
              <a:t>  </a:t>
            </a:r>
          </a:p>
          <a:p>
            <a:r>
              <a:rPr lang="en-US" sz="1400" b="1" dirty="0"/>
              <a:t>O</a:t>
            </a:r>
            <a:r>
              <a:rPr lang="en-US" sz="1400" b="1" dirty="0" smtClean="0"/>
              <a:t>ral cancer screen  40%</a:t>
            </a:r>
          </a:p>
          <a:p>
            <a:endParaRPr lang="en-US" dirty="0"/>
          </a:p>
          <a:p>
            <a:r>
              <a:rPr lang="en-US" dirty="0" smtClean="0"/>
              <a:t>60yrs </a:t>
            </a:r>
          </a:p>
          <a:p>
            <a:r>
              <a:rPr lang="en-US" sz="1400" b="1" dirty="0" smtClean="0"/>
              <a:t>Exam  40%</a:t>
            </a:r>
          </a:p>
          <a:p>
            <a:endParaRPr lang="en-US" sz="1400" b="1" dirty="0" smtClean="0"/>
          </a:p>
          <a:p>
            <a:r>
              <a:rPr lang="en-US" dirty="0"/>
              <a:t>B</a:t>
            </a:r>
            <a:r>
              <a:rPr lang="en-US" dirty="0" smtClean="0"/>
              <a:t>ed-ridden elderly</a:t>
            </a:r>
            <a:endParaRPr lang="th-TH" dirty="0" smtClean="0"/>
          </a:p>
          <a:p>
            <a:r>
              <a:rPr lang="en-US" sz="1400" b="1" dirty="0" smtClean="0"/>
              <a:t>Exam  40%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ลูกศรขึ้น 9"/>
          <p:cNvSpPr/>
          <p:nvPr/>
        </p:nvSpPr>
        <p:spPr>
          <a:xfrm>
            <a:off x="7628624" y="3142565"/>
            <a:ext cx="152400" cy="2138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7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080"/>
            <a:ext cx="7402494" cy="55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</a:rPr>
              <a:t>แนวทางคัดกรองรอยโรคเสี่ยงมะเร็งช่องปากอายุ 40 ปีขึ้นไปที่มารับบริการทันตก</a:t>
            </a:r>
            <a:r>
              <a:rPr lang="th-TH" sz="2000" b="1" dirty="0" err="1">
                <a:solidFill>
                  <a:srgbClr val="002060"/>
                </a:solidFill>
              </a:rPr>
              <a:t>รรม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1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1411" y="197772"/>
            <a:ext cx="8915400" cy="1784866"/>
          </a:xfrm>
        </p:spPr>
        <p:txBody>
          <a:bodyPr/>
          <a:lstStyle/>
          <a:p>
            <a:r>
              <a:rPr lang="th-TH" sz="2800" dirty="0">
                <a:solidFill>
                  <a:srgbClr val="002060"/>
                </a:solidFill>
              </a:rPr>
              <a:t>แนวทางคัดกรองรอยโรคเสี่ยงมะเร็งช่องปากอายุ 40 ปีขึ้นไปที่มารับบริการทันตก</a:t>
            </a:r>
            <a:r>
              <a:rPr lang="th-TH" sz="2800" dirty="0" err="1">
                <a:solidFill>
                  <a:srgbClr val="002060"/>
                </a:solidFill>
              </a:rPr>
              <a:t>รรม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8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6400"/>
            <a:ext cx="880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b="1" dirty="0" smtClean="0"/>
              <a:t> </a:t>
            </a:r>
            <a:r>
              <a:rPr lang="th-TH" sz="2400" b="1" dirty="0" smtClean="0"/>
              <a:t>กรณีที่พบรอยโรคและได้ทำการ</a:t>
            </a:r>
            <a:r>
              <a:rPr lang="th-TH" sz="1400" b="1" dirty="0" smtClean="0"/>
              <a:t> </a:t>
            </a:r>
            <a:r>
              <a:rPr lang="en-US" sz="1400" b="1" dirty="0" smtClean="0"/>
              <a:t>biopsy </a:t>
            </a:r>
            <a:r>
              <a:rPr lang="th-TH" sz="2400" b="1" dirty="0" smtClean="0"/>
              <a:t>ตัดชิ้นเนื้อส่ง</a:t>
            </a:r>
            <a:r>
              <a:rPr lang="th-TH" sz="2400" b="1" dirty="0" err="1" smtClean="0"/>
              <a:t>ตรวจเค</a:t>
            </a:r>
            <a:r>
              <a:rPr lang="th-TH" sz="2400" b="1" dirty="0" smtClean="0"/>
              <a:t>ลมผ่าน </a:t>
            </a:r>
            <a:r>
              <a:rPr lang="en-US" sz="2400" b="1" dirty="0" smtClean="0"/>
              <a:t>E</a:t>
            </a:r>
            <a:r>
              <a:rPr lang="en-US" sz="1400" b="1" dirty="0" smtClean="0"/>
              <a:t>-</a:t>
            </a:r>
            <a:r>
              <a:rPr lang="en-US" sz="1400" b="1" dirty="0" err="1" smtClean="0"/>
              <a:t>cliam</a:t>
            </a:r>
            <a:r>
              <a:rPr lang="en-US" sz="2400" b="1" dirty="0" smtClean="0"/>
              <a:t> </a:t>
            </a:r>
            <a:r>
              <a:rPr lang="th-TH" sz="2400" b="1" dirty="0" smtClean="0"/>
              <a:t>ได้ 600 บาท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/>
              <a:t>กรณีคัดกรองมะเร็งช่องปาก ไม่ได้ </a:t>
            </a:r>
            <a:r>
              <a:rPr lang="en-US" sz="1400" b="1" dirty="0" smtClean="0"/>
              <a:t>biopsy </a:t>
            </a:r>
            <a:r>
              <a:rPr lang="th-TH" sz="2400" b="1" dirty="0" smtClean="0"/>
              <a:t>หรือว่าตรวจไม่พบรอยโรค **ไม่</a:t>
            </a:r>
            <a:r>
              <a:rPr lang="th-TH" sz="2400" b="1" dirty="0" err="1" smtClean="0"/>
              <a:t>สามารถเค</a:t>
            </a:r>
            <a:r>
              <a:rPr lang="th-TH" sz="2400" b="1" dirty="0" smtClean="0"/>
              <a:t>ลมได้**    คีย์ข้อมูล ตัวชี้วัดประเด็นตรวจราชการ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/>
              <a:t>รหัสหัตถการ &gt;&gt; 2330011 + ลงแฟ้ม </a:t>
            </a:r>
            <a:r>
              <a:rPr lang="en-US" sz="1600" b="1" dirty="0" smtClean="0"/>
              <a:t>dental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/>
              <a:t>รหัสวินิจฉัย &gt;&gt; กรณีไม่พบรอยโรคใช้รหัส </a:t>
            </a:r>
            <a:r>
              <a:rPr lang="en-US" sz="1400" b="1" dirty="0" smtClean="0"/>
              <a:t>Z128 </a:t>
            </a:r>
            <a:r>
              <a:rPr lang="th-TH" sz="2400" b="1" dirty="0" smtClean="0"/>
              <a:t>ลงเป็นรหัสโรคร่วม กับรหัสโรคหลักที่เป็น </a:t>
            </a:r>
            <a:r>
              <a:rPr lang="en-US" sz="1600" b="1" dirty="0" err="1" smtClean="0"/>
              <a:t>Cheif</a:t>
            </a:r>
            <a:r>
              <a:rPr lang="en-US" sz="1600" b="1" dirty="0" smtClean="0"/>
              <a:t> complaint </a:t>
            </a:r>
            <a:r>
              <a:rPr lang="th-TH" sz="2400" b="1" dirty="0" smtClean="0"/>
              <a:t>คนไข้ เช่น คนไข้ฟันผุมาอุดฟัน ลงรหัสโรคหลัก (</a:t>
            </a:r>
            <a:r>
              <a:rPr lang="en-US" sz="1400" b="1" dirty="0" err="1" smtClean="0"/>
              <a:t>priciple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diag</a:t>
            </a:r>
            <a:r>
              <a:rPr lang="en-US" sz="1400" b="1" dirty="0" smtClean="0"/>
              <a:t>)</a:t>
            </a:r>
            <a:r>
              <a:rPr lang="th-TH" sz="2400" b="1" dirty="0" smtClean="0"/>
              <a:t>เป็น </a:t>
            </a:r>
            <a:r>
              <a:rPr lang="en-US" sz="1400" b="1" dirty="0" smtClean="0"/>
              <a:t>K021</a:t>
            </a:r>
            <a:r>
              <a:rPr lang="en-US" sz="2400" b="1" dirty="0" smtClean="0"/>
              <a:t> </a:t>
            </a:r>
            <a:r>
              <a:rPr lang="th-TH" sz="2400" b="1" dirty="0" smtClean="0"/>
              <a:t>รหัสโรครอง </a:t>
            </a:r>
            <a:r>
              <a:rPr lang="th-TH" sz="1400" b="1" dirty="0" smtClean="0"/>
              <a:t>(</a:t>
            </a:r>
            <a:r>
              <a:rPr lang="en-US" sz="1400" b="1" dirty="0" smtClean="0"/>
              <a:t>comorbidity)</a:t>
            </a:r>
            <a:r>
              <a:rPr lang="th-TH" sz="2400" b="1" dirty="0" smtClean="0"/>
              <a:t>เป็น </a:t>
            </a:r>
            <a:r>
              <a:rPr lang="en-US" sz="1400" b="1" dirty="0" smtClean="0"/>
              <a:t>Z128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272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ว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143000"/>
            <a:ext cx="8128005" cy="4572000"/>
          </a:xfrm>
        </p:spPr>
      </p:pic>
    </p:spTree>
    <p:extLst>
      <p:ext uri="{BB962C8B-B14F-4D97-AF65-F5344CB8AC3E}">
        <p14:creationId xmlns:p14="http://schemas.microsoft.com/office/powerpoint/2010/main" val="19162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283</Words>
  <Application>Microsoft Office PowerPoint</Application>
  <PresentationFormat>นำเสนอทางหน้าจอ (4:3)</PresentationFormat>
  <Paragraphs>46</Paragraphs>
  <Slides>11</Slides>
  <Notes>1</Notes>
  <HiddenSlides>0</HiddenSlides>
  <MMClips>1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แนวทางคัดกรองรอยโรคเสี่ยงมะเร็งช่องปากอายุ 40 ปีขึ้นไปที่มารับบริการทันตกรรม </vt:lpstr>
      <vt:lpstr>งานนำเสนอ PowerPoint</vt:lpstr>
      <vt:lpstr>จํานวนหน่วยบริการปฐมภูมิ (PCU) และเครือข่ายหน่วยบริการปฐมภูมิ (NPCU) ผ่านมาตรฐานการงานสุขภาพช่องปาก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Dent</dc:creator>
  <cp:lastModifiedBy>Dent</cp:lastModifiedBy>
  <cp:revision>20</cp:revision>
  <dcterms:created xsi:type="dcterms:W3CDTF">2023-03-02T02:13:58Z</dcterms:created>
  <dcterms:modified xsi:type="dcterms:W3CDTF">2023-03-09T09:07:12Z</dcterms:modified>
</cp:coreProperties>
</file>