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7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7AC2-37B4-4B59-9B12-CFEFC973A19C}" type="datetimeFigureOut">
              <a:rPr lang="th-TH" smtClean="0"/>
              <a:t>10/08/66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950D-3118-417A-950C-4866FE999B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42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7AC2-37B4-4B59-9B12-CFEFC973A19C}" type="datetimeFigureOut">
              <a:rPr lang="th-TH" smtClean="0"/>
              <a:t>10/08/66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950D-3118-417A-950C-4866FE999B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8091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7AC2-37B4-4B59-9B12-CFEFC973A19C}" type="datetimeFigureOut">
              <a:rPr lang="th-TH" smtClean="0"/>
              <a:t>10/08/66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950D-3118-417A-950C-4866FE999B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0406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สี่เหลี่ยมด้านขนาน 10"/>
          <p:cNvSpPr/>
          <p:nvPr userDrawn="1"/>
        </p:nvSpPr>
        <p:spPr>
          <a:xfrm>
            <a:off x="1085542" y="402338"/>
            <a:ext cx="3576106" cy="947057"/>
          </a:xfrm>
          <a:prstGeom prst="parallelogram">
            <a:avLst>
              <a:gd name="adj" fmla="val 99208"/>
            </a:avLst>
          </a:prstGeom>
          <a:gradFill flip="none" rotWithShape="1">
            <a:gsLst>
              <a:gs pos="100000">
                <a:srgbClr val="628FA6"/>
              </a:gs>
              <a:gs pos="0">
                <a:schemeClr val="bg1">
                  <a:lumMod val="95000"/>
                </a:schemeClr>
              </a:gs>
              <a:gs pos="19000">
                <a:schemeClr val="bg1">
                  <a:shade val="100000"/>
                  <a:satMod val="115000"/>
                  <a:alpha val="7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สี่เหลี่ยมด้านขนาน 8"/>
          <p:cNvSpPr/>
          <p:nvPr userDrawn="1"/>
        </p:nvSpPr>
        <p:spPr>
          <a:xfrm>
            <a:off x="1404011" y="124190"/>
            <a:ext cx="10847764" cy="947057"/>
          </a:xfrm>
          <a:prstGeom prst="parallelogram">
            <a:avLst>
              <a:gd name="adj" fmla="val 99208"/>
            </a:avLst>
          </a:prstGeom>
          <a:gradFill flip="none" rotWithShape="1">
            <a:gsLst>
              <a:gs pos="100000">
                <a:schemeClr val="accent1">
                  <a:lumMod val="60000"/>
                  <a:lumOff val="40000"/>
                </a:schemeClr>
              </a:gs>
              <a:gs pos="0">
                <a:schemeClr val="bg1">
                  <a:lumMod val="95000"/>
                </a:schemeClr>
              </a:gs>
              <a:gs pos="21000">
                <a:schemeClr val="bg1">
                  <a:shade val="100000"/>
                  <a:satMod val="115000"/>
                  <a:alpha val="94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97048" y="25775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7" name="สามเหลี่ยมหน้าจั่ว 6"/>
          <p:cNvSpPr/>
          <p:nvPr userDrawn="1"/>
        </p:nvSpPr>
        <p:spPr>
          <a:xfrm rot="4438374">
            <a:off x="-986264" y="-1298771"/>
            <a:ext cx="3660051" cy="3503819"/>
          </a:xfrm>
          <a:prstGeom prst="triangle">
            <a:avLst/>
          </a:prstGeom>
          <a:solidFill>
            <a:srgbClr val="F8FAF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ามเหลี่ยมหน้าจั่ว 5"/>
          <p:cNvSpPr/>
          <p:nvPr userDrawn="1"/>
        </p:nvSpPr>
        <p:spPr>
          <a:xfrm rot="4438374">
            <a:off x="-1145501" y="-1257107"/>
            <a:ext cx="3660051" cy="3503819"/>
          </a:xfrm>
          <a:prstGeom prst="triangle">
            <a:avLst/>
          </a:prstGeom>
          <a:solidFill>
            <a:srgbClr val="628FA6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สามเหลี่ยมหน้าจั่ว 3"/>
          <p:cNvSpPr/>
          <p:nvPr userDrawn="1"/>
        </p:nvSpPr>
        <p:spPr>
          <a:xfrm rot="4438374">
            <a:off x="-986265" y="-1494152"/>
            <a:ext cx="3660051" cy="3503819"/>
          </a:xfrm>
          <a:prstGeom prst="triangle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8" name="รูปภาพ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8" y="50885"/>
            <a:ext cx="1173107" cy="1175657"/>
          </a:xfrm>
          <a:prstGeom prst="rect">
            <a:avLst/>
          </a:prstGeom>
        </p:spPr>
      </p:pic>
      <p:sp>
        <p:nvSpPr>
          <p:cNvPr id="10" name="สี่เหลี่ยมผืนผ้า 9"/>
          <p:cNvSpPr/>
          <p:nvPr userDrawn="1"/>
        </p:nvSpPr>
        <p:spPr>
          <a:xfrm>
            <a:off x="997048" y="1041876"/>
            <a:ext cx="276312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1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กองบริหารการสาธารณสุข (กบรส.)</a:t>
            </a:r>
          </a:p>
        </p:txBody>
      </p:sp>
    </p:spTree>
    <p:extLst>
      <p:ext uri="{BB962C8B-B14F-4D97-AF65-F5344CB8AC3E}">
        <p14:creationId xmlns:p14="http://schemas.microsoft.com/office/powerpoint/2010/main" val="280841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7AC2-37B4-4B59-9B12-CFEFC973A19C}" type="datetimeFigureOut">
              <a:rPr lang="th-TH" smtClean="0"/>
              <a:t>10/08/66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950D-3118-417A-950C-4866FE999B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857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7AC2-37B4-4B59-9B12-CFEFC973A19C}" type="datetimeFigureOut">
              <a:rPr lang="th-TH" smtClean="0"/>
              <a:t>10/08/66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950D-3118-417A-950C-4866FE999B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78980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7AC2-37B4-4B59-9B12-CFEFC973A19C}" type="datetimeFigureOut">
              <a:rPr lang="th-TH" smtClean="0"/>
              <a:t>10/08/66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950D-3118-417A-950C-4866FE999B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075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7AC2-37B4-4B59-9B12-CFEFC973A19C}" type="datetimeFigureOut">
              <a:rPr lang="th-TH" smtClean="0"/>
              <a:t>10/08/66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950D-3118-417A-950C-4866FE999B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0996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7AC2-37B4-4B59-9B12-CFEFC973A19C}" type="datetimeFigureOut">
              <a:rPr lang="th-TH" smtClean="0"/>
              <a:t>10/08/66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950D-3118-417A-950C-4866FE999B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619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7AC2-37B4-4B59-9B12-CFEFC973A19C}" type="datetimeFigureOut">
              <a:rPr lang="th-TH" smtClean="0"/>
              <a:t>10/08/66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950D-3118-417A-950C-4866FE999B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13057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7AC2-37B4-4B59-9B12-CFEFC973A19C}" type="datetimeFigureOut">
              <a:rPr lang="th-TH" smtClean="0"/>
              <a:t>10/08/66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950D-3118-417A-950C-4866FE999B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668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C7AC2-37B4-4B59-9B12-CFEFC973A19C}" type="datetimeFigureOut">
              <a:rPr lang="th-TH" smtClean="0"/>
              <a:t>10/08/66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950D-3118-417A-950C-4866FE999B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5918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C7AC2-37B4-4B59-9B12-CFEFC973A19C}" type="datetimeFigureOut">
              <a:rPr lang="th-TH" smtClean="0"/>
              <a:t>10/08/66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E950D-3118-417A-950C-4866FE999B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2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1757109" y="257759"/>
            <a:ext cx="10024074" cy="724247"/>
          </a:xfrm>
        </p:spPr>
        <p:txBody>
          <a:bodyPr/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SAP </a:t>
            </a:r>
            <a:r>
              <a:rPr lang="th-TH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งานสุขภาพช่องปาก</a:t>
            </a:r>
            <a:endParaRPr lang="th-TH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สี่เหลี่ยมผืนผ้า: มุมมน 23">
            <a:extLst>
              <a:ext uri="{FF2B5EF4-FFF2-40B4-BE49-F238E27FC236}">
                <a16:creationId xmlns:a16="http://schemas.microsoft.com/office/drawing/2014/main" xmlns="" id="{71926F3B-FFAA-587C-5F99-9E42089934F0}"/>
              </a:ext>
            </a:extLst>
          </p:cNvPr>
          <p:cNvSpPr/>
          <p:nvPr/>
        </p:nvSpPr>
        <p:spPr>
          <a:xfrm>
            <a:off x="1104197" y="6032267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 Service 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</a:t>
            </a:r>
            <a:r>
              <a:rPr lang="th-TH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ทันตแพทย์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ทั่วไปทำได้</a:t>
            </a:r>
          </a:p>
        </p:txBody>
      </p:sp>
      <p:sp>
        <p:nvSpPr>
          <p:cNvPr id="5" name="สี่เหลี่ยมผืนผ้า: มุมมน 8">
            <a:extLst>
              <a:ext uri="{FF2B5EF4-FFF2-40B4-BE49-F238E27FC236}">
                <a16:creationId xmlns:a16="http://schemas.microsoft.com/office/drawing/2014/main" xmlns="" id="{A2EBF148-5B8F-289A-0151-DD5EF119E1D3}"/>
              </a:ext>
            </a:extLst>
          </p:cNvPr>
          <p:cNvSpPr/>
          <p:nvPr/>
        </p:nvSpPr>
        <p:spPr>
          <a:xfrm>
            <a:off x="199373" y="2171319"/>
            <a:ext cx="793781" cy="674543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P+</a:t>
            </a:r>
            <a:endParaRPr lang="th-TH" sz="20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สี่เหลี่ยมผืนผ้า: มุมมน 9">
            <a:extLst>
              <a:ext uri="{FF2B5EF4-FFF2-40B4-BE49-F238E27FC236}">
                <a16:creationId xmlns:a16="http://schemas.microsoft.com/office/drawing/2014/main" xmlns="" id="{D98AD914-DAA4-A876-DA12-62DB99626FB9}"/>
              </a:ext>
            </a:extLst>
          </p:cNvPr>
          <p:cNvSpPr/>
          <p:nvPr/>
        </p:nvSpPr>
        <p:spPr>
          <a:xfrm>
            <a:off x="199372" y="2942846"/>
            <a:ext cx="793781" cy="674543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สี่เหลี่ยมผืนผ้า: มุมมน 10">
            <a:extLst>
              <a:ext uri="{FF2B5EF4-FFF2-40B4-BE49-F238E27FC236}">
                <a16:creationId xmlns:a16="http://schemas.microsoft.com/office/drawing/2014/main" xmlns="" id="{D8E9B5C9-F415-FFC1-71D9-B49EFB4F408C}"/>
              </a:ext>
            </a:extLst>
          </p:cNvPr>
          <p:cNvSpPr/>
          <p:nvPr/>
        </p:nvSpPr>
        <p:spPr>
          <a:xfrm>
            <a:off x="199372" y="3706825"/>
            <a:ext cx="793781" cy="674543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A+</a:t>
            </a:r>
            <a:endParaRPr lang="th-TH" sz="20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สี่เหลี่ยมผืนผ้า: มุมมน 11">
            <a:extLst>
              <a:ext uri="{FF2B5EF4-FFF2-40B4-BE49-F238E27FC236}">
                <a16:creationId xmlns:a16="http://schemas.microsoft.com/office/drawing/2014/main" xmlns="" id="{D782C33A-7687-09C3-DD54-7944BF544199}"/>
              </a:ext>
            </a:extLst>
          </p:cNvPr>
          <p:cNvSpPr/>
          <p:nvPr/>
        </p:nvSpPr>
        <p:spPr>
          <a:xfrm>
            <a:off x="199373" y="4480819"/>
            <a:ext cx="793781" cy="674543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สี่เหลี่ยมผืนผ้า: มุมมน 12">
            <a:extLst>
              <a:ext uri="{FF2B5EF4-FFF2-40B4-BE49-F238E27FC236}">
                <a16:creationId xmlns:a16="http://schemas.microsoft.com/office/drawing/2014/main" xmlns="" id="{819B4301-A020-9658-08B9-58B9E4725544}"/>
              </a:ext>
            </a:extLst>
          </p:cNvPr>
          <p:cNvSpPr/>
          <p:nvPr/>
        </p:nvSpPr>
        <p:spPr>
          <a:xfrm>
            <a:off x="199372" y="5252346"/>
            <a:ext cx="793781" cy="674543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S+</a:t>
            </a:r>
            <a:endParaRPr lang="th-TH" sz="20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สี่เหลี่ยมผืนผ้า: มุมมน 13">
            <a:extLst>
              <a:ext uri="{FF2B5EF4-FFF2-40B4-BE49-F238E27FC236}">
                <a16:creationId xmlns:a16="http://schemas.microsoft.com/office/drawing/2014/main" xmlns="" id="{E91CA223-0442-DB67-C38F-F6776C652922}"/>
              </a:ext>
            </a:extLst>
          </p:cNvPr>
          <p:cNvSpPr/>
          <p:nvPr/>
        </p:nvSpPr>
        <p:spPr>
          <a:xfrm>
            <a:off x="199372" y="6016325"/>
            <a:ext cx="793781" cy="674543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xmlns="" id="{A260001B-90BF-2E60-E784-BF5915037EB5}"/>
              </a:ext>
            </a:extLst>
          </p:cNvPr>
          <p:cNvSpPr txBox="1"/>
          <p:nvPr/>
        </p:nvSpPr>
        <p:spPr>
          <a:xfrm>
            <a:off x="370653" y="4581111"/>
            <a:ext cx="39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endParaRPr lang="th-TH" sz="20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xmlns="" id="{D1CEBD8E-4D27-D948-2894-9FFFAD1E76B7}"/>
              </a:ext>
            </a:extLst>
          </p:cNvPr>
          <p:cNvSpPr txBox="1"/>
          <p:nvPr/>
        </p:nvSpPr>
        <p:spPr>
          <a:xfrm>
            <a:off x="372637" y="6121577"/>
            <a:ext cx="3851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endParaRPr lang="th-TH" sz="20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กล่องข้อความ 20">
            <a:extLst>
              <a:ext uri="{FF2B5EF4-FFF2-40B4-BE49-F238E27FC236}">
                <a16:creationId xmlns:a16="http://schemas.microsoft.com/office/drawing/2014/main" xmlns="" id="{DBC707A3-6F0D-873D-4245-518740A7801B}"/>
              </a:ext>
            </a:extLst>
          </p:cNvPr>
          <p:cNvSpPr txBox="1"/>
          <p:nvPr/>
        </p:nvSpPr>
        <p:spPr>
          <a:xfrm>
            <a:off x="393759" y="3054045"/>
            <a:ext cx="383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endParaRPr lang="th-TH" sz="20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สี่เหลี่ยมผืนผ้า: มุมมน 35">
            <a:extLst>
              <a:ext uri="{FF2B5EF4-FFF2-40B4-BE49-F238E27FC236}">
                <a16:creationId xmlns:a16="http://schemas.microsoft.com/office/drawing/2014/main" xmlns="" id="{4D77335A-FDEB-8BDF-54FC-A8A22BF32404}"/>
              </a:ext>
            </a:extLst>
          </p:cNvPr>
          <p:cNvSpPr/>
          <p:nvPr/>
        </p:nvSpPr>
        <p:spPr>
          <a:xfrm>
            <a:off x="1166030" y="2157670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Advance Complex </a:t>
            </a:r>
            <a:r>
              <a:rPr lang="en-US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case</a:t>
            </a:r>
            <a:endParaRPr lang="th-TH" sz="16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สห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สาขาวิชาชีพ)</a:t>
            </a:r>
          </a:p>
        </p:txBody>
      </p:sp>
      <p:sp>
        <p:nvSpPr>
          <p:cNvPr id="26" name="สี่เหลี่ยมผืนผ้า: มุมมน 36">
            <a:extLst>
              <a:ext uri="{FF2B5EF4-FFF2-40B4-BE49-F238E27FC236}">
                <a16:creationId xmlns:a16="http://schemas.microsoft.com/office/drawing/2014/main" xmlns="" id="{E3BA91F7-CAC0-80B4-309C-DD2ECB4C4036}"/>
              </a:ext>
            </a:extLst>
          </p:cNvPr>
          <p:cNvSpPr/>
          <p:nvPr/>
        </p:nvSpPr>
        <p:spPr>
          <a:xfrm>
            <a:off x="1166030" y="2931963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case </a:t>
            </a:r>
            <a:endParaRPr lang="th-TH" sz="16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สห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สาขา</a:t>
            </a:r>
            <a:r>
              <a:rPr lang="th-TH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วิชาชีพ)</a:t>
            </a:r>
            <a:endParaRPr lang="th-TH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สี่เหลี่ยมผืนผ้า: มุมมน 37">
            <a:extLst>
              <a:ext uri="{FF2B5EF4-FFF2-40B4-BE49-F238E27FC236}">
                <a16:creationId xmlns:a16="http://schemas.microsoft.com/office/drawing/2014/main" xmlns="" id="{4FDC5B3F-6BA0-88AF-27C6-C5BD2F675931}"/>
              </a:ext>
            </a:extLst>
          </p:cNvPr>
          <p:cNvSpPr/>
          <p:nvPr/>
        </p:nvSpPr>
        <p:spPr>
          <a:xfrm>
            <a:off x="1142648" y="3707822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case</a:t>
            </a:r>
            <a:endParaRPr lang="th-TH" sz="16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สห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สาขา</a:t>
            </a:r>
            <a:r>
              <a:rPr lang="th-TH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ทันตแพทย์</a:t>
            </a:r>
            <a:r>
              <a:rPr lang="th-TH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th-TH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สี่เหลี่ยมผืนผ้า: มุมมน 38">
            <a:extLst>
              <a:ext uri="{FF2B5EF4-FFF2-40B4-BE49-F238E27FC236}">
                <a16:creationId xmlns:a16="http://schemas.microsoft.com/office/drawing/2014/main" xmlns="" id="{1DD3F6E6-E8F8-AC6D-166E-0FAFDFB15786}"/>
              </a:ext>
            </a:extLst>
          </p:cNvPr>
          <p:cNvSpPr/>
          <p:nvPr/>
        </p:nvSpPr>
        <p:spPr>
          <a:xfrm>
            <a:off x="1142648" y="4482115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Complicated case 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1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สห</a:t>
            </a:r>
            <a:r>
              <a:rPr lang="th-TH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สาขา</a:t>
            </a:r>
            <a:r>
              <a:rPr lang="th-TH" sz="16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ทันตแพทย์</a:t>
            </a:r>
            <a:r>
              <a:rPr lang="th-TH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th-TH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สี่เหลี่ยมผืนผ้า: มุมมน 39">
            <a:extLst>
              <a:ext uri="{FF2B5EF4-FFF2-40B4-BE49-F238E27FC236}">
                <a16:creationId xmlns:a16="http://schemas.microsoft.com/office/drawing/2014/main" xmlns="" id="{F9E21242-9AE6-3DD4-2E3E-6FA37C03BDD4}"/>
              </a:ext>
            </a:extLst>
          </p:cNvPr>
          <p:cNvSpPr/>
          <p:nvPr/>
        </p:nvSpPr>
        <p:spPr>
          <a:xfrm>
            <a:off x="1115988" y="5238698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Complicated </a:t>
            </a:r>
            <a:r>
              <a:rPr lang="en-US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case </a:t>
            </a:r>
          </a:p>
          <a:p>
            <a:r>
              <a:rPr lang="th-TH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postgraduate</a:t>
            </a:r>
            <a:r>
              <a:rPr lang="en-US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th-TH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สี่เหลี่ยมผืนผ้า: มุมมน 8">
            <a:extLst>
              <a:ext uri="{FF2B5EF4-FFF2-40B4-BE49-F238E27FC236}">
                <a16:creationId xmlns:a16="http://schemas.microsoft.com/office/drawing/2014/main" xmlns="" id="{A2EBF148-5B8F-289A-0151-DD5EF119E1D3}"/>
              </a:ext>
            </a:extLst>
          </p:cNvPr>
          <p:cNvSpPr/>
          <p:nvPr/>
        </p:nvSpPr>
        <p:spPr>
          <a:xfrm>
            <a:off x="212035" y="1433925"/>
            <a:ext cx="793781" cy="674543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</a:t>
            </a:r>
            <a:endParaRPr lang="th-TH" sz="18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สี่เหลี่ยมผืนผ้า: มุมมน 35">
            <a:extLst>
              <a:ext uri="{FF2B5EF4-FFF2-40B4-BE49-F238E27FC236}">
                <a16:creationId xmlns:a16="http://schemas.microsoft.com/office/drawing/2014/main" xmlns="" id="{4D77335A-FDEB-8BDF-54FC-A8A22BF32404}"/>
              </a:ext>
            </a:extLst>
          </p:cNvPr>
          <p:cNvSpPr/>
          <p:nvPr/>
        </p:nvSpPr>
        <p:spPr>
          <a:xfrm>
            <a:off x="1161103" y="1406308"/>
            <a:ext cx="2621411" cy="674543"/>
          </a:xfrm>
          <a:prstGeom prst="round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service</a:t>
            </a:r>
            <a:endParaRPr lang="th-TH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สี่เหลี่ยมผืนผ้า: มุมมน 23">
            <a:extLst>
              <a:ext uri="{FF2B5EF4-FFF2-40B4-BE49-F238E27FC236}">
                <a16:creationId xmlns:a16="http://schemas.microsoft.com/office/drawing/2014/main" xmlns="" id="{71926F3B-FFAA-587C-5F99-9E42089934F0}"/>
              </a:ext>
            </a:extLst>
          </p:cNvPr>
          <p:cNvSpPr/>
          <p:nvPr/>
        </p:nvSpPr>
        <p:spPr>
          <a:xfrm>
            <a:off x="3833165" y="6065174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" name="สี่เหลี่ยมผืนผ้า: มุมมน 35">
            <a:extLst>
              <a:ext uri="{FF2B5EF4-FFF2-40B4-BE49-F238E27FC236}">
                <a16:creationId xmlns:a16="http://schemas.microsoft.com/office/drawing/2014/main" xmlns="" id="{4D77335A-FDEB-8BDF-54FC-A8A22BF32404}"/>
              </a:ext>
            </a:extLst>
          </p:cNvPr>
          <p:cNvSpPr/>
          <p:nvPr/>
        </p:nvSpPr>
        <p:spPr>
          <a:xfrm>
            <a:off x="3894998" y="2190577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board training</a:t>
            </a:r>
          </a:p>
          <a:p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ศูนย์ความเป็นเลิศฯ</a:t>
            </a:r>
          </a:p>
        </p:txBody>
      </p:sp>
      <p:sp>
        <p:nvSpPr>
          <p:cNvPr id="55" name="สี่เหลี่ยมผืนผ้า: มุมมน 36">
            <a:extLst>
              <a:ext uri="{FF2B5EF4-FFF2-40B4-BE49-F238E27FC236}">
                <a16:creationId xmlns:a16="http://schemas.microsoft.com/office/drawing/2014/main" xmlns="" id="{E3BA91F7-CAC0-80B4-309C-DD2ECB4C4036}"/>
              </a:ext>
            </a:extLst>
          </p:cNvPr>
          <p:cNvSpPr/>
          <p:nvPr/>
        </p:nvSpPr>
        <p:spPr>
          <a:xfrm>
            <a:off x="3894998" y="2964870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postgraduate training</a:t>
            </a:r>
          </a:p>
          <a:p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ศูนย์ความเป็นเลิศฯ</a:t>
            </a:r>
          </a:p>
        </p:txBody>
      </p:sp>
      <p:sp>
        <p:nvSpPr>
          <p:cNvPr id="56" name="สี่เหลี่ยมผืนผ้า: มุมมน 37">
            <a:extLst>
              <a:ext uri="{FF2B5EF4-FFF2-40B4-BE49-F238E27FC236}">
                <a16:creationId xmlns:a16="http://schemas.microsoft.com/office/drawing/2014/main" xmlns="" id="{4FDC5B3F-6BA0-88AF-27C6-C5BD2F675931}"/>
              </a:ext>
            </a:extLst>
          </p:cNvPr>
          <p:cNvSpPr/>
          <p:nvPr/>
        </p:nvSpPr>
        <p:spPr>
          <a:xfrm>
            <a:off x="3871616" y="3740729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Undergraduate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</a:t>
            </a:r>
            <a:endParaRPr lang="th-TH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ฝึก </a:t>
            </a:r>
            <a:r>
              <a:rPr lang="th-TH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ทภ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หรือ </a:t>
            </a:r>
            <a:r>
              <a:rPr lang="th-TH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ผช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ทพ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57" name="สี่เหลี่ยมผืนผ้า: มุมมน 38">
            <a:extLst>
              <a:ext uri="{FF2B5EF4-FFF2-40B4-BE49-F238E27FC236}">
                <a16:creationId xmlns:a16="http://schemas.microsoft.com/office/drawing/2014/main" xmlns="" id="{1DD3F6E6-E8F8-AC6D-166E-0FAFDFB15786}"/>
              </a:ext>
            </a:extLst>
          </p:cNvPr>
          <p:cNvSpPr/>
          <p:nvPr/>
        </p:nvSpPr>
        <p:spPr>
          <a:xfrm>
            <a:off x="3871616" y="4515022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Undergraduate</a:t>
            </a:r>
            <a:r>
              <a:rPr lang="th-TH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</a:t>
            </a:r>
            <a:endParaRPr lang="th-TH" sz="1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เครือข่าย</a:t>
            </a:r>
            <a:r>
              <a:rPr lang="th-TH" sz="1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ฝึก </a:t>
            </a:r>
            <a:r>
              <a:rPr lang="th-TH" sz="1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ทภ</a:t>
            </a:r>
            <a:r>
              <a:rPr lang="th-TH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หรือ </a:t>
            </a:r>
            <a:r>
              <a:rPr lang="th-TH" sz="1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ผช</a:t>
            </a:r>
            <a:r>
              <a:rPr lang="th-TH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ทพ</a:t>
            </a:r>
            <a:r>
              <a:rPr lang="th-TH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58" name="สี่เหลี่ยมผืนผ้า: มุมมน 39">
            <a:extLst>
              <a:ext uri="{FF2B5EF4-FFF2-40B4-BE49-F238E27FC236}">
                <a16:creationId xmlns:a16="http://schemas.microsoft.com/office/drawing/2014/main" xmlns="" id="{F9E21242-9AE6-3DD4-2E3E-6FA37C03BDD4}"/>
              </a:ext>
            </a:extLst>
          </p:cNvPr>
          <p:cNvSpPr/>
          <p:nvPr/>
        </p:nvSpPr>
        <p:spPr>
          <a:xfrm>
            <a:off x="3844956" y="5271605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Undergraduate</a:t>
            </a:r>
            <a:r>
              <a:rPr lang="th-TH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</a:t>
            </a:r>
            <a:endParaRPr lang="th-TH" sz="1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เครือข่ายฝึก </a:t>
            </a:r>
            <a:r>
              <a:rPr lang="th-TH" sz="1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ทภ</a:t>
            </a:r>
            <a:r>
              <a:rPr lang="th-TH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หรือ </a:t>
            </a:r>
            <a:r>
              <a:rPr lang="th-TH" sz="1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ผช</a:t>
            </a:r>
            <a:r>
              <a:rPr lang="th-TH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ทพ</a:t>
            </a:r>
            <a:r>
              <a:rPr lang="th-TH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64" name="สี่เหลี่ยมผืนผ้า: มุมมน 35">
            <a:extLst>
              <a:ext uri="{FF2B5EF4-FFF2-40B4-BE49-F238E27FC236}">
                <a16:creationId xmlns:a16="http://schemas.microsoft.com/office/drawing/2014/main" xmlns="" id="{4D77335A-FDEB-8BDF-54FC-A8A22BF32404}"/>
              </a:ext>
            </a:extLst>
          </p:cNvPr>
          <p:cNvSpPr/>
          <p:nvPr/>
        </p:nvSpPr>
        <p:spPr>
          <a:xfrm>
            <a:off x="3890071" y="1439215"/>
            <a:ext cx="2621411" cy="674543"/>
          </a:xfrm>
          <a:prstGeom prst="round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academic</a:t>
            </a:r>
            <a:endParaRPr lang="th-TH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สี่เหลี่ยมผืนผ้า: มุมมน 23">
            <a:extLst>
              <a:ext uri="{FF2B5EF4-FFF2-40B4-BE49-F238E27FC236}">
                <a16:creationId xmlns:a16="http://schemas.microsoft.com/office/drawing/2014/main" xmlns="" id="{71926F3B-FFAA-587C-5F99-9E42089934F0}"/>
              </a:ext>
            </a:extLst>
          </p:cNvPr>
          <p:cNvSpPr/>
          <p:nvPr/>
        </p:nvSpPr>
        <p:spPr>
          <a:xfrm>
            <a:off x="6582129" y="6034957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province</a:t>
            </a:r>
            <a:endParaRPr lang="th-TH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สี่เหลี่ยมผืนผ้า: มุมมน 35">
            <a:extLst>
              <a:ext uri="{FF2B5EF4-FFF2-40B4-BE49-F238E27FC236}">
                <a16:creationId xmlns:a16="http://schemas.microsoft.com/office/drawing/2014/main" xmlns="" id="{4D77335A-FDEB-8BDF-54FC-A8A22BF32404}"/>
              </a:ext>
            </a:extLst>
          </p:cNvPr>
          <p:cNvSpPr/>
          <p:nvPr/>
        </p:nvSpPr>
        <p:spPr>
          <a:xfrm>
            <a:off x="6643962" y="2160360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international</a:t>
            </a:r>
            <a:endParaRPr lang="th-TH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9" name="สี่เหลี่ยมผืนผ้า: มุมมน 36">
            <a:extLst>
              <a:ext uri="{FF2B5EF4-FFF2-40B4-BE49-F238E27FC236}">
                <a16:creationId xmlns:a16="http://schemas.microsoft.com/office/drawing/2014/main" xmlns="" id="{E3BA91F7-CAC0-80B4-309C-DD2ECB4C4036}"/>
              </a:ext>
            </a:extLst>
          </p:cNvPr>
          <p:cNvSpPr/>
          <p:nvPr/>
        </p:nvSpPr>
        <p:spPr>
          <a:xfrm>
            <a:off x="6643962" y="2934653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national</a:t>
            </a:r>
            <a:endParaRPr lang="th-TH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สี่เหลี่ยมผืนผ้า: มุมมน 37">
            <a:extLst>
              <a:ext uri="{FF2B5EF4-FFF2-40B4-BE49-F238E27FC236}">
                <a16:creationId xmlns:a16="http://schemas.microsoft.com/office/drawing/2014/main" xmlns="" id="{4FDC5B3F-6BA0-88AF-27C6-C5BD2F675931}"/>
              </a:ext>
            </a:extLst>
          </p:cNvPr>
          <p:cNvSpPr/>
          <p:nvPr/>
        </p:nvSpPr>
        <p:spPr>
          <a:xfrm>
            <a:off x="6620580" y="3710512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reginal+national</a:t>
            </a:r>
            <a:endParaRPr lang="th-TH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สี่เหลี่ยมผืนผ้า: มุมมน 38">
            <a:extLst>
              <a:ext uri="{FF2B5EF4-FFF2-40B4-BE49-F238E27FC236}">
                <a16:creationId xmlns:a16="http://schemas.microsoft.com/office/drawing/2014/main" xmlns="" id="{1DD3F6E6-E8F8-AC6D-166E-0FAFDFB15786}"/>
              </a:ext>
            </a:extLst>
          </p:cNvPr>
          <p:cNvSpPr/>
          <p:nvPr/>
        </p:nvSpPr>
        <p:spPr>
          <a:xfrm>
            <a:off x="6620580" y="4484805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reginal</a:t>
            </a:r>
            <a:endParaRPr lang="th-TH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2" name="สี่เหลี่ยมผืนผ้า: มุมมน 39">
            <a:extLst>
              <a:ext uri="{FF2B5EF4-FFF2-40B4-BE49-F238E27FC236}">
                <a16:creationId xmlns:a16="http://schemas.microsoft.com/office/drawing/2014/main" xmlns="" id="{F9E21242-9AE6-3DD4-2E3E-6FA37C03BDD4}"/>
              </a:ext>
            </a:extLst>
          </p:cNvPr>
          <p:cNvSpPr/>
          <p:nvPr/>
        </p:nvSpPr>
        <p:spPr>
          <a:xfrm>
            <a:off x="6593920" y="5241388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province+reginal</a:t>
            </a:r>
            <a:endParaRPr lang="th-TH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8" name="สี่เหลี่ยมผืนผ้า: มุมมน 35">
            <a:extLst>
              <a:ext uri="{FF2B5EF4-FFF2-40B4-BE49-F238E27FC236}">
                <a16:creationId xmlns:a16="http://schemas.microsoft.com/office/drawing/2014/main" xmlns="" id="{4D77335A-FDEB-8BDF-54FC-A8A22BF32404}"/>
              </a:ext>
            </a:extLst>
          </p:cNvPr>
          <p:cNvSpPr/>
          <p:nvPr/>
        </p:nvSpPr>
        <p:spPr>
          <a:xfrm>
            <a:off x="6639035" y="1408998"/>
            <a:ext cx="2621411" cy="674543"/>
          </a:xfrm>
          <a:prstGeom prst="round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research</a:t>
            </a:r>
            <a:endParaRPr lang="th-TH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6" name="สี่เหลี่ยมผืนผ้า: มุมมน 23">
            <a:extLst>
              <a:ext uri="{FF2B5EF4-FFF2-40B4-BE49-F238E27FC236}">
                <a16:creationId xmlns:a16="http://schemas.microsoft.com/office/drawing/2014/main" xmlns="" id="{71926F3B-FFAA-587C-5F99-9E42089934F0}"/>
              </a:ext>
            </a:extLst>
          </p:cNvPr>
          <p:cNvSpPr/>
          <p:nvPr/>
        </p:nvSpPr>
        <p:spPr>
          <a:xfrm>
            <a:off x="9311097" y="6040883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7" name="สี่เหลี่ยมผืนผ้า: มุมมน 35">
            <a:extLst>
              <a:ext uri="{FF2B5EF4-FFF2-40B4-BE49-F238E27FC236}">
                <a16:creationId xmlns:a16="http://schemas.microsoft.com/office/drawing/2014/main" xmlns="" id="{4D77335A-FDEB-8BDF-54FC-A8A22BF32404}"/>
              </a:ext>
            </a:extLst>
          </p:cNvPr>
          <p:cNvSpPr/>
          <p:nvPr/>
        </p:nvSpPr>
        <p:spPr>
          <a:xfrm>
            <a:off x="9372930" y="2166286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Dental 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Hospital</a:t>
            </a:r>
          </a:p>
          <a:p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(province)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8" name="สี่เหลี่ยมผืนผ้า: มุมมน 36">
            <a:extLst>
              <a:ext uri="{FF2B5EF4-FFF2-40B4-BE49-F238E27FC236}">
                <a16:creationId xmlns:a16="http://schemas.microsoft.com/office/drawing/2014/main" xmlns="" id="{E3BA91F7-CAC0-80B4-309C-DD2ECB4C4036}"/>
              </a:ext>
            </a:extLst>
          </p:cNvPr>
          <p:cNvSpPr/>
          <p:nvPr/>
        </p:nvSpPr>
        <p:spPr>
          <a:xfrm>
            <a:off x="9372930" y="2940579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Dental Hospital</a:t>
            </a:r>
          </a:p>
          <a:p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(province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9" name="สี่เหลี่ยมผืนผ้า: มุมมน 37">
            <a:extLst>
              <a:ext uri="{FF2B5EF4-FFF2-40B4-BE49-F238E27FC236}">
                <a16:creationId xmlns:a16="http://schemas.microsoft.com/office/drawing/2014/main" xmlns="" id="{4FDC5B3F-6BA0-88AF-27C6-C5BD2F675931}"/>
              </a:ext>
            </a:extLst>
          </p:cNvPr>
          <p:cNvSpPr/>
          <p:nvPr/>
        </p:nvSpPr>
        <p:spPr>
          <a:xfrm>
            <a:off x="9349548" y="3716438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Dental Hospital</a:t>
            </a:r>
          </a:p>
          <a:p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(node)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0" name="สี่เหลี่ยมผืนผ้า: มุมมน 38">
            <a:extLst>
              <a:ext uri="{FF2B5EF4-FFF2-40B4-BE49-F238E27FC236}">
                <a16:creationId xmlns:a16="http://schemas.microsoft.com/office/drawing/2014/main" xmlns="" id="{1DD3F6E6-E8F8-AC6D-166E-0FAFDFB15786}"/>
              </a:ext>
            </a:extLst>
          </p:cNvPr>
          <p:cNvSpPr/>
          <p:nvPr/>
        </p:nvSpPr>
        <p:spPr>
          <a:xfrm>
            <a:off x="9349548" y="4490731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Dental Hospital</a:t>
            </a:r>
          </a:p>
          <a:p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(node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1" name="สี่เหลี่ยมผืนผ้า: มุมมน 39">
            <a:extLst>
              <a:ext uri="{FF2B5EF4-FFF2-40B4-BE49-F238E27FC236}">
                <a16:creationId xmlns:a16="http://schemas.microsoft.com/office/drawing/2014/main" xmlns="" id="{F9E21242-9AE6-3DD4-2E3E-6FA37C03BDD4}"/>
              </a:ext>
            </a:extLst>
          </p:cNvPr>
          <p:cNvSpPr/>
          <p:nvPr/>
        </p:nvSpPr>
        <p:spPr>
          <a:xfrm>
            <a:off x="9322888" y="5247314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สี่เหลี่ยมผืนผ้า: มุมมน 35">
            <a:extLst>
              <a:ext uri="{FF2B5EF4-FFF2-40B4-BE49-F238E27FC236}">
                <a16:creationId xmlns:a16="http://schemas.microsoft.com/office/drawing/2014/main" xmlns="" id="{4D77335A-FDEB-8BDF-54FC-A8A22BF32404}"/>
              </a:ext>
            </a:extLst>
          </p:cNvPr>
          <p:cNvSpPr/>
          <p:nvPr/>
        </p:nvSpPr>
        <p:spPr>
          <a:xfrm>
            <a:off x="9368003" y="1414924"/>
            <a:ext cx="2621411" cy="674543"/>
          </a:xfrm>
          <a:prstGeom prst="round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Dental Hospital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68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A9C98AD-5BAE-70F1-AF1A-F2092B488CA7}"/>
              </a:ext>
            </a:extLst>
          </p:cNvPr>
          <p:cNvSpPr txBox="1"/>
          <p:nvPr/>
        </p:nvSpPr>
        <p:spPr>
          <a:xfrm>
            <a:off x="414289" y="630900"/>
            <a:ext cx="11363419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หลักการคิด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ทุก รพ. มี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ศักยภาพบริการอย่างน้อยคือ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baseline + standard level 1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เพื่อเอื้อให้ประชาชนเข้าถึงบริการได้สะดวก</a:t>
            </a:r>
          </a:p>
          <a:p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อำเภอเมืองที่มีขนาดเล็ก หรือ อำเภออื่นๆที่มีขนาดใหญ่ (ที่จัดเป็น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node)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ควรมีศักยภาพเพิ่มขึ้นในระดับ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 level 2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เพื่อรองรับการส่งต่อจากอำเภอข้างเคียง ทั้งนี้ศักยภาพบริการที่เพิ่มขึ้นสามารถขยายได้เลยโดยไม่ต้องคำนึงถึงความพร้อมของ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facility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อื่นๆของโรงพยาบาล </a:t>
            </a:r>
          </a:p>
          <a:p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อำเภอเมืองที่มีขนาดใหญ่ ควรมีศักยภาพเพิ่มขึ้นในระดับ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 level 2&amp;3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เพื่อรองรับการส่งต่อจาก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nodes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และจังหวัดข้างเคียง โดย</a:t>
            </a:r>
            <a:r>
              <a:rPr lang="th-TH" sz="1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ศักยภาพบริการที่เพิ่มขึ้นนี้จำเป็นต้องอาศัยความพร้อมของ </a:t>
            </a:r>
            <a:r>
              <a:rPr lang="en-US" sz="1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facility </a:t>
            </a:r>
            <a:r>
              <a:rPr lang="th-TH" sz="1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อื่นๆของโรงพยาบาล เช่น ห้องผ่าตัด ทีมแพทย์สหสาขา เป็นต้น </a:t>
            </a:r>
            <a:endParaRPr lang="en-US" sz="16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730B4F5-CA36-8B1C-229A-03FA2CDEF475}"/>
              </a:ext>
            </a:extLst>
          </p:cNvPr>
          <p:cNvSpPr txBox="1"/>
          <p:nvPr/>
        </p:nvSpPr>
        <p:spPr>
          <a:xfrm>
            <a:off x="1882066" y="44947"/>
            <a:ext cx="78367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ข้อเสนอมาตรฐานของศักยภาพบริการทันตก</a:t>
            </a:r>
            <a:r>
              <a:rPr lang="th-TH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รรม</a:t>
            </a:r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th-TH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 of dental service capacity) 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/>
          </p:nvPr>
        </p:nvGraphicFramePr>
        <p:xfrm>
          <a:off x="0" y="2570163"/>
          <a:ext cx="12192001" cy="3508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803"/>
                <a:gridCol w="359132"/>
                <a:gridCol w="386758"/>
                <a:gridCol w="1174087"/>
                <a:gridCol w="1461778"/>
                <a:gridCol w="1204090"/>
                <a:gridCol w="976105"/>
                <a:gridCol w="915647"/>
                <a:gridCol w="917214"/>
                <a:gridCol w="627341"/>
                <a:gridCol w="627341"/>
                <a:gridCol w="627341"/>
                <a:gridCol w="627341"/>
                <a:gridCol w="627341"/>
                <a:gridCol w="627341"/>
                <a:gridCol w="627341"/>
              </a:tblGrid>
              <a:tr h="218222">
                <a:tc rowSpan="2" gridSpan="3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Hospital level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 rowSpan="2"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Standard of capacity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 gridSpan="12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Dental services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</a:tr>
              <a:tr h="373629">
                <a:tc gridSpan="3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err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Surg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>
                    <a:solidFill>
                      <a:srgbClr val="F78C0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Special needs and geriatric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>
                    <a:solidFill>
                      <a:srgbClr val="F78C0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err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Ped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>
                    <a:solidFill>
                      <a:srgbClr val="F78C0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err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Prosth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>
                    <a:solidFill>
                      <a:srgbClr val="F78C0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Oral med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>
                    <a:solidFill>
                      <a:srgbClr val="F78C0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err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Oper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>
                    <a:solidFill>
                      <a:srgbClr val="F78C0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Endo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>
                    <a:solidFill>
                      <a:srgbClr val="F78C0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err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Perio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>
                    <a:solidFill>
                      <a:srgbClr val="F78C0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occlusion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>
                    <a:solidFill>
                      <a:srgbClr val="F78C0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err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ortho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>
                    <a:solidFill>
                      <a:srgbClr val="F78C0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implant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>
                    <a:solidFill>
                      <a:srgbClr val="F78C0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other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>
                    <a:solidFill>
                      <a:srgbClr val="F78C0E"/>
                    </a:solidFill>
                  </a:tcPr>
                </a:tc>
              </a:tr>
              <a:tr h="64210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รพ.ระดับ </a:t>
                      </a:r>
                      <a:r>
                        <a:rPr lang="en-US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P,P+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 vert="vert27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standard level 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major surgery </a:t>
                      </a:r>
                      <a: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</a:t>
                      </a:r>
                      <a:r>
                        <a:rPr lang="th-TH" sz="140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ยาก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severe medical complications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GA </a:t>
                      </a:r>
                      <a: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เด็กโรคทางระบบ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Maxillofacial prosthesis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</a:tr>
              <a:tr h="90034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รพ.ระดับ </a:t>
                      </a:r>
                      <a:r>
                        <a:rPr lang="en-US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A, A+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 vert="vert27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standard level 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minor </a:t>
                      </a:r>
                      <a:r>
                        <a:rPr lang="en-US" sz="14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sugery</a:t>
                      </a:r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ที่ยาก </a:t>
                      </a:r>
                      <a:r>
                        <a:rPr lang="en-US" sz="140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major </a:t>
                      </a:r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surgery </a:t>
                      </a:r>
                      <a:r>
                        <a:rPr lang="th-TH" sz="140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ทั่วไป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mild to moderate medical complications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GA, sedation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rehab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biopsy, treatment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onlays</a:t>
                      </a:r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inlays, veneers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รักษารากที่</a:t>
                      </a:r>
                      <a:r>
                        <a:rPr lang="th-TH" sz="140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ยุ่งยาก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periodontal surgery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อื่นๆที่มากกว่า </a:t>
                      </a:r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splint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จัดฟันแบบติดแน่น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implant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</a:tr>
              <a:tr h="54299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รพ.ระดับ </a:t>
                      </a:r>
                      <a:r>
                        <a:rPr lang="en-US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S,S+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 vert="vert27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standard level 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ฟันคุด แต่งกระดูก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Special care needs &amp; geriatric </a:t>
                      </a:r>
                      <a:r>
                        <a:rPr lang="th-TH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พื้นฐาน 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pulpo, peulpec, SSC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ฟันเทียมถอดได้ ฟันเทียมติดแน่น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คัดกรองรอยโรค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อุดฟันที่ยาก เช่น </a:t>
                      </a:r>
                      <a:r>
                        <a:rPr lang="en-US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tip cusp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RCT</a:t>
                      </a:r>
                      <a: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ฟันหน้า </a:t>
                      </a:r>
                      <a:b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RCT</a:t>
                      </a:r>
                      <a: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ฟันหลัง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เกลารากฟัน </a:t>
                      </a:r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crown </a:t>
                      </a:r>
                      <a:r>
                        <a:rPr lang="en-US" sz="14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lengh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splint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preventive orthodontic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>
                  <a:txBody>
                    <a:bodyPr/>
                    <a:lstStyle/>
                    <a:p>
                      <a:pPr algn="l" fontAlgn="t"/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</a:tr>
              <a:tr h="44668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Baseline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 gridSpan="11">
                  <a:txBody>
                    <a:bodyPr/>
                    <a:lstStyle/>
                    <a:p>
                      <a:pPr algn="ctr" fontAlgn="t"/>
                      <a: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คนไข้ทั่วไป: ทันตก</a:t>
                      </a:r>
                      <a:r>
                        <a:rPr lang="th-TH" sz="14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รรม</a:t>
                      </a:r>
                      <a: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ป้องกัน, อุดฟัน, ขูดหินปูน, ถอนฟัน</a:t>
                      </a:r>
                      <a:b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Special care needs &amp; geriatric: </a:t>
                      </a:r>
                      <a:r>
                        <a:rPr lang="th-TH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ตรวจคัดกรอง วางแผนดูแล ส่งต่อ 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979" marR="6979" marT="6979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589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1757109" y="257759"/>
            <a:ext cx="10024074" cy="724247"/>
          </a:xfrm>
        </p:spPr>
        <p:txBody>
          <a:bodyPr/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SAP </a:t>
            </a:r>
            <a:r>
              <a:rPr lang="th-TH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งานสุขภาพช่องปาก</a:t>
            </a:r>
          </a:p>
        </p:txBody>
      </p:sp>
      <p:sp>
        <p:nvSpPr>
          <p:cNvPr id="4" name="สี่เหลี่ยมผืนผ้า: มุมมน 23">
            <a:extLst>
              <a:ext uri="{FF2B5EF4-FFF2-40B4-BE49-F238E27FC236}">
                <a16:creationId xmlns="" xmlns:a16="http://schemas.microsoft.com/office/drawing/2014/main" id="{71926F3B-FFAA-587C-5F99-9E42089934F0}"/>
              </a:ext>
            </a:extLst>
          </p:cNvPr>
          <p:cNvSpPr/>
          <p:nvPr/>
        </p:nvSpPr>
        <p:spPr>
          <a:xfrm>
            <a:off x="1899327" y="6150550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 Service 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</a:t>
            </a:r>
            <a:r>
              <a:rPr lang="th-TH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ทันตแพทย์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ทั่วไปทำได้</a:t>
            </a:r>
          </a:p>
        </p:txBody>
      </p:sp>
      <p:sp>
        <p:nvSpPr>
          <p:cNvPr id="25" name="สี่เหลี่ยมผืนผ้า: มุมมน 35">
            <a:extLst>
              <a:ext uri="{FF2B5EF4-FFF2-40B4-BE49-F238E27FC236}">
                <a16:creationId xmlns="" xmlns:a16="http://schemas.microsoft.com/office/drawing/2014/main" id="{4D77335A-FDEB-8BDF-54FC-A8A22BF32404}"/>
              </a:ext>
            </a:extLst>
          </p:cNvPr>
          <p:cNvSpPr/>
          <p:nvPr/>
        </p:nvSpPr>
        <p:spPr>
          <a:xfrm>
            <a:off x="1961160" y="2275953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Advance Complex case</a:t>
            </a:r>
            <a:endParaRPr lang="th-TH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สี่เหลี่ยมผืนผ้า: มุมมน 36">
            <a:extLst>
              <a:ext uri="{FF2B5EF4-FFF2-40B4-BE49-F238E27FC236}">
                <a16:creationId xmlns="" xmlns:a16="http://schemas.microsoft.com/office/drawing/2014/main" id="{E3BA91F7-CAC0-80B4-309C-DD2ECB4C4036}"/>
              </a:ext>
            </a:extLst>
          </p:cNvPr>
          <p:cNvSpPr/>
          <p:nvPr/>
        </p:nvSpPr>
        <p:spPr>
          <a:xfrm>
            <a:off x="1961160" y="3050246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case (</a:t>
            </a:r>
            <a:r>
              <a:rPr lang="th-TH"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สหสาขาวิชาชีพ</a:t>
            </a:r>
            <a:endParaRPr lang="th-TH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สี่เหลี่ยมผืนผ้า: มุมมน 37">
            <a:extLst>
              <a:ext uri="{FF2B5EF4-FFF2-40B4-BE49-F238E27FC236}">
                <a16:creationId xmlns="" xmlns:a16="http://schemas.microsoft.com/office/drawing/2014/main" id="{4FDC5B3F-6BA0-88AF-27C6-C5BD2F675931}"/>
              </a:ext>
            </a:extLst>
          </p:cNvPr>
          <p:cNvSpPr/>
          <p:nvPr/>
        </p:nvSpPr>
        <p:spPr>
          <a:xfrm>
            <a:off x="1937778" y="3826105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Advance Complex case</a:t>
            </a:r>
            <a:endParaRPr lang="th-TH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สี่เหลี่ยมผืนผ้า: มุมมน 38">
            <a:extLst>
              <a:ext uri="{FF2B5EF4-FFF2-40B4-BE49-F238E27FC236}">
                <a16:creationId xmlns="" xmlns:a16="http://schemas.microsoft.com/office/drawing/2014/main" id="{1DD3F6E6-E8F8-AC6D-166E-0FAFDFB15786}"/>
              </a:ext>
            </a:extLst>
          </p:cNvPr>
          <p:cNvSpPr/>
          <p:nvPr/>
        </p:nvSpPr>
        <p:spPr>
          <a:xfrm>
            <a:off x="1937778" y="4600398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case (</a:t>
            </a:r>
            <a:r>
              <a:rPr lang="th-TH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สห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สาขา</a:t>
            </a:r>
            <a:r>
              <a:rPr lang="th-TH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ทันตแพทย์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29" name="สี่เหลี่ยมผืนผ้า: มุมมน 39">
            <a:extLst>
              <a:ext uri="{FF2B5EF4-FFF2-40B4-BE49-F238E27FC236}">
                <a16:creationId xmlns="" xmlns:a16="http://schemas.microsoft.com/office/drawing/2014/main" id="{F9E21242-9AE6-3DD4-2E3E-6FA37C03BDD4}"/>
              </a:ext>
            </a:extLst>
          </p:cNvPr>
          <p:cNvSpPr/>
          <p:nvPr/>
        </p:nvSpPr>
        <p:spPr>
          <a:xfrm>
            <a:off x="1911118" y="5356981"/>
            <a:ext cx="262141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Complicated case </a:t>
            </a:r>
          </a:p>
          <a:p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postgraduate)</a:t>
            </a:r>
            <a:endParaRPr lang="th-TH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สี่เหลี่ยมผืนผ้า: มุมมน 35">
            <a:extLst>
              <a:ext uri="{FF2B5EF4-FFF2-40B4-BE49-F238E27FC236}">
                <a16:creationId xmlns="" xmlns:a16="http://schemas.microsoft.com/office/drawing/2014/main" id="{4D77335A-FDEB-8BDF-54FC-A8A22BF32404}"/>
              </a:ext>
            </a:extLst>
          </p:cNvPr>
          <p:cNvSpPr/>
          <p:nvPr/>
        </p:nvSpPr>
        <p:spPr>
          <a:xfrm>
            <a:off x="1956233" y="1524591"/>
            <a:ext cx="2621411" cy="674543"/>
          </a:xfrm>
          <a:prstGeom prst="round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service</a:t>
            </a:r>
            <a:endParaRPr lang="th-TH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สี่เหลี่ยมผืนผ้า: มุมมน 23">
            <a:extLst>
              <a:ext uri="{FF2B5EF4-FFF2-40B4-BE49-F238E27FC236}">
                <a16:creationId xmlns="" xmlns:a16="http://schemas.microsoft.com/office/drawing/2014/main" id="{71926F3B-FFAA-587C-5F99-9E42089934F0}"/>
              </a:ext>
            </a:extLst>
          </p:cNvPr>
          <p:cNvSpPr/>
          <p:nvPr/>
        </p:nvSpPr>
        <p:spPr>
          <a:xfrm>
            <a:off x="4609840" y="6150550"/>
            <a:ext cx="6543287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GP, PG, </a:t>
            </a:r>
            <a:r>
              <a:rPr lang="th-TH" sz="1600" dirty="0" err="1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ทพ</a:t>
            </a:r>
            <a:r>
              <a:rPr lang="th-TH" sz="16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สาขาทันตสาธารณสุข ทันตกรรมผู้สูงอายุ ทันตแพทย์ครอบครัว</a:t>
            </a:r>
          </a:p>
        </p:txBody>
      </p:sp>
      <p:sp>
        <p:nvSpPr>
          <p:cNvPr id="54" name="สี่เหลี่ยมผืนผ้า: มุมมน 35">
            <a:extLst>
              <a:ext uri="{FF2B5EF4-FFF2-40B4-BE49-F238E27FC236}">
                <a16:creationId xmlns="" xmlns:a16="http://schemas.microsoft.com/office/drawing/2014/main" id="{4D77335A-FDEB-8BDF-54FC-A8A22BF32404}"/>
              </a:ext>
            </a:extLst>
          </p:cNvPr>
          <p:cNvSpPr/>
          <p:nvPr/>
        </p:nvSpPr>
        <p:spPr>
          <a:xfrm>
            <a:off x="4671673" y="2284202"/>
            <a:ext cx="6481454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ทันตกรรมจัดฟัน(</a:t>
            </a:r>
            <a:r>
              <a:rPr lang="en-US" sz="16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congenital deformity, craniofacial deformity)          </a:t>
            </a:r>
            <a:r>
              <a:rPr lang="th-TH" sz="16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ทันตพยาธิวิทยา การวิจัยทางทันตสาธารณสุข</a:t>
            </a:r>
            <a:endParaRPr lang="en-US" sz="1600" dirty="0">
              <a:solidFill>
                <a:srgbClr val="FFFF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สี่เหลี่ยมผืนผ้า: มุมมน 36">
            <a:extLst>
              <a:ext uri="{FF2B5EF4-FFF2-40B4-BE49-F238E27FC236}">
                <a16:creationId xmlns="" xmlns:a16="http://schemas.microsoft.com/office/drawing/2014/main" id="{E3BA91F7-CAC0-80B4-309C-DD2ECB4C4036}"/>
              </a:ext>
            </a:extLst>
          </p:cNvPr>
          <p:cNvSpPr/>
          <p:nvPr/>
        </p:nvSpPr>
        <p:spPr>
          <a:xfrm>
            <a:off x="4690127" y="3057225"/>
            <a:ext cx="6481454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Advance surgery (CA, cleft, orthognathic), Maxillofacial prosthesis, </a:t>
            </a:r>
            <a:r>
              <a:rPr lang="th-TH" sz="16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ทันตกรรมสำหรับเด็ก (</a:t>
            </a:r>
            <a:r>
              <a:rPr lang="en-US" sz="16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(GA) </a:t>
            </a:r>
            <a:r>
              <a:rPr lang="th-TH" sz="16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นิติทัน</a:t>
            </a:r>
            <a:r>
              <a:rPr lang="th-TH" sz="1600" dirty="0" err="1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ตวิท</a:t>
            </a:r>
            <a:r>
              <a:rPr lang="th-TH" sz="16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ยา</a:t>
            </a:r>
            <a:r>
              <a:rPr lang="en-US" sz="16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56" name="สี่เหลี่ยมผืนผ้า: มุมมน 37">
            <a:extLst>
              <a:ext uri="{FF2B5EF4-FFF2-40B4-BE49-F238E27FC236}">
                <a16:creationId xmlns="" xmlns:a16="http://schemas.microsoft.com/office/drawing/2014/main" id="{4FDC5B3F-6BA0-88AF-27C6-C5BD2F675931}"/>
              </a:ext>
            </a:extLst>
          </p:cNvPr>
          <p:cNvSpPr/>
          <p:nvPr/>
        </p:nvSpPr>
        <p:spPr>
          <a:xfrm>
            <a:off x="4685200" y="3819075"/>
            <a:ext cx="6486381" cy="674543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ทันตกรรมบดเคี้ยว</a:t>
            </a:r>
            <a:r>
              <a:rPr lang="en-US" sz="16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ทันตกรรมดิจิตอล </a:t>
            </a:r>
            <a:r>
              <a:rPr lang="en-US" sz="16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Esthetic dentistry</a:t>
            </a:r>
            <a:endParaRPr lang="th-TH" sz="1600" dirty="0">
              <a:solidFill>
                <a:srgbClr val="FFFF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สี่เหลี่ยมผืนผ้า: มุมมน 38">
            <a:extLst>
              <a:ext uri="{FF2B5EF4-FFF2-40B4-BE49-F238E27FC236}">
                <a16:creationId xmlns="" xmlns:a16="http://schemas.microsoft.com/office/drawing/2014/main" id="{1DD3F6E6-E8F8-AC6D-166E-0FAFDFB15786}"/>
              </a:ext>
            </a:extLst>
          </p:cNvPr>
          <p:cNvSpPr/>
          <p:nvPr/>
        </p:nvSpPr>
        <p:spPr>
          <a:xfrm>
            <a:off x="4666746" y="4591128"/>
            <a:ext cx="6475110" cy="693082"/>
          </a:xfrm>
          <a:prstGeom prst="roundRect">
            <a:avLst/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Resident </a:t>
            </a:r>
            <a:r>
              <a:rPr lang="th-TH" sz="14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สาขาทันตกรรมจัดฟัน ศัลกรรมช่องปากและแมก</a:t>
            </a:r>
            <a:r>
              <a:rPr lang="th-TH" sz="1400" dirty="0" err="1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ซิลโลเฟเชี</a:t>
            </a:r>
            <a:r>
              <a:rPr lang="th-TH" sz="14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ยล เวชศาสตร์ช่องปาก ทันตกรรมประดิษฐ์ ทันตกรรมหัตถการ</a:t>
            </a:r>
            <a:r>
              <a:rPr lang="en-US" sz="14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4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ปริทัน</a:t>
            </a:r>
            <a:r>
              <a:rPr lang="th-TH" sz="1400" dirty="0" err="1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ตวิท</a:t>
            </a:r>
            <a:r>
              <a:rPr lang="th-TH" sz="140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ยา</a:t>
            </a:r>
            <a:endParaRPr lang="th-TH" sz="1400" dirty="0">
              <a:solidFill>
                <a:srgbClr val="FFFF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สี่เหลี่ยมผืนผ้า: มุมมน 39">
            <a:extLst>
              <a:ext uri="{FF2B5EF4-FFF2-40B4-BE49-F238E27FC236}">
                <a16:creationId xmlns="" xmlns:a16="http://schemas.microsoft.com/office/drawing/2014/main" id="{F9E21242-9AE6-3DD4-2E3E-6FA37C03BDD4}"/>
              </a:ext>
            </a:extLst>
          </p:cNvPr>
          <p:cNvSpPr/>
          <p:nvPr/>
        </p:nvSpPr>
        <p:spPr>
          <a:xfrm>
            <a:off x="4640086" y="5389888"/>
            <a:ext cx="6531496" cy="674543"/>
          </a:xfrm>
          <a:prstGeom prst="roundRect">
            <a:avLst>
              <a:gd name="adj" fmla="val 14637"/>
            </a:avLst>
          </a:prstGeom>
          <a:solidFill>
            <a:srgbClr val="002060">
              <a:alpha val="69000"/>
            </a:srgb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2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 โท</a:t>
            </a:r>
            <a:r>
              <a:rPr lang="en-US" sz="12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residency </a:t>
            </a:r>
            <a:r>
              <a:rPr lang="th-TH" sz="12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สาขารักษาคลองรากฟัน ทันตกรรมทั่วไป ศัลยศาสตร์ช่องปาก ทันตกรรมสำหรับเด็ก ปริทัน</a:t>
            </a:r>
            <a:r>
              <a:rPr lang="th-TH" sz="1200" dirty="0" err="1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ตวิท</a:t>
            </a:r>
            <a:r>
              <a:rPr lang="th-TH" sz="1200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ยา ทันตกรรมหัตถการ ทันตกรรมประดิษฐ์ ทันตกรรมรากเทียม ทันตกรรมบูรณะ</a:t>
            </a:r>
          </a:p>
        </p:txBody>
      </p:sp>
      <p:sp>
        <p:nvSpPr>
          <p:cNvPr id="64" name="สี่เหลี่ยมผืนผ้า: มุมมน 35">
            <a:extLst>
              <a:ext uri="{FF2B5EF4-FFF2-40B4-BE49-F238E27FC236}">
                <a16:creationId xmlns="" xmlns:a16="http://schemas.microsoft.com/office/drawing/2014/main" id="{4D77335A-FDEB-8BDF-54FC-A8A22BF32404}"/>
              </a:ext>
            </a:extLst>
          </p:cNvPr>
          <p:cNvSpPr/>
          <p:nvPr/>
        </p:nvSpPr>
        <p:spPr>
          <a:xfrm>
            <a:off x="4685200" y="1516766"/>
            <a:ext cx="6486381" cy="674543"/>
          </a:xfrm>
          <a:prstGeom prst="round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FF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dentist</a:t>
            </a:r>
            <a:endParaRPr lang="th-TH" sz="2000" b="1" dirty="0">
              <a:solidFill>
                <a:srgbClr val="FFFF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สี่เหลี่ยมผืนผ้า: มุมมน 8">
            <a:extLst>
              <a:ext uri="{FF2B5EF4-FFF2-40B4-BE49-F238E27FC236}">
                <a16:creationId xmlns="" xmlns:a16="http://schemas.microsoft.com/office/drawing/2014/main" id="{A2EBF148-5B8F-289A-0151-DD5EF119E1D3}"/>
              </a:ext>
            </a:extLst>
          </p:cNvPr>
          <p:cNvSpPr/>
          <p:nvPr/>
        </p:nvSpPr>
        <p:spPr>
          <a:xfrm>
            <a:off x="997118" y="2278719"/>
            <a:ext cx="793781" cy="674543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P+</a:t>
            </a:r>
            <a:endParaRPr lang="th-TH" sz="20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สี่เหลี่ยมผืนผ้า: มุมมน 9">
            <a:extLst>
              <a:ext uri="{FF2B5EF4-FFF2-40B4-BE49-F238E27FC236}">
                <a16:creationId xmlns="" xmlns:a16="http://schemas.microsoft.com/office/drawing/2014/main" id="{D98AD914-DAA4-A876-DA12-62DB99626FB9}"/>
              </a:ext>
            </a:extLst>
          </p:cNvPr>
          <p:cNvSpPr/>
          <p:nvPr/>
        </p:nvSpPr>
        <p:spPr>
          <a:xfrm>
            <a:off x="997117" y="3050246"/>
            <a:ext cx="793781" cy="674543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endParaRPr lang="th-TH" sz="20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สี่เหลี่ยมผืนผ้า: มุมมน 10">
            <a:extLst>
              <a:ext uri="{FF2B5EF4-FFF2-40B4-BE49-F238E27FC236}">
                <a16:creationId xmlns="" xmlns:a16="http://schemas.microsoft.com/office/drawing/2014/main" id="{D8E9B5C9-F415-FFC1-71D9-B49EFB4F408C}"/>
              </a:ext>
            </a:extLst>
          </p:cNvPr>
          <p:cNvSpPr/>
          <p:nvPr/>
        </p:nvSpPr>
        <p:spPr>
          <a:xfrm>
            <a:off x="997117" y="3814225"/>
            <a:ext cx="793781" cy="674543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A+</a:t>
            </a:r>
            <a:endParaRPr lang="th-TH" sz="20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สี่เหลี่ยมผืนผ้า: มุมมน 11">
            <a:extLst>
              <a:ext uri="{FF2B5EF4-FFF2-40B4-BE49-F238E27FC236}">
                <a16:creationId xmlns="" xmlns:a16="http://schemas.microsoft.com/office/drawing/2014/main" id="{D782C33A-7687-09C3-DD54-7944BF544199}"/>
              </a:ext>
            </a:extLst>
          </p:cNvPr>
          <p:cNvSpPr/>
          <p:nvPr/>
        </p:nvSpPr>
        <p:spPr>
          <a:xfrm>
            <a:off x="997118" y="4588219"/>
            <a:ext cx="793781" cy="674543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endParaRPr lang="th-TH" sz="20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สี่เหลี่ยมผืนผ้า: มุมมน 12">
            <a:extLst>
              <a:ext uri="{FF2B5EF4-FFF2-40B4-BE49-F238E27FC236}">
                <a16:creationId xmlns="" xmlns:a16="http://schemas.microsoft.com/office/drawing/2014/main" id="{819B4301-A020-9658-08B9-58B9E4725544}"/>
              </a:ext>
            </a:extLst>
          </p:cNvPr>
          <p:cNvSpPr/>
          <p:nvPr/>
        </p:nvSpPr>
        <p:spPr>
          <a:xfrm>
            <a:off x="997117" y="5359746"/>
            <a:ext cx="793781" cy="674543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S+</a:t>
            </a:r>
            <a:endParaRPr lang="th-TH" sz="20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สี่เหลี่ยมผืนผ้า: มุมมน 13">
            <a:extLst>
              <a:ext uri="{FF2B5EF4-FFF2-40B4-BE49-F238E27FC236}">
                <a16:creationId xmlns="" xmlns:a16="http://schemas.microsoft.com/office/drawing/2014/main" id="{E91CA223-0442-DB67-C38F-F6776C652922}"/>
              </a:ext>
            </a:extLst>
          </p:cNvPr>
          <p:cNvSpPr/>
          <p:nvPr/>
        </p:nvSpPr>
        <p:spPr>
          <a:xfrm>
            <a:off x="997117" y="6123725"/>
            <a:ext cx="793781" cy="674543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endParaRPr lang="th-TH" sz="20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สี่เหลี่ยมผืนผ้า: มุมมน 8">
            <a:extLst>
              <a:ext uri="{FF2B5EF4-FFF2-40B4-BE49-F238E27FC236}">
                <a16:creationId xmlns="" xmlns:a16="http://schemas.microsoft.com/office/drawing/2014/main" id="{A2EBF148-5B8F-289A-0151-DD5EF119E1D3}"/>
              </a:ext>
            </a:extLst>
          </p:cNvPr>
          <p:cNvSpPr/>
          <p:nvPr/>
        </p:nvSpPr>
        <p:spPr>
          <a:xfrm>
            <a:off x="1009780" y="1541325"/>
            <a:ext cx="793781" cy="674543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</a:t>
            </a:r>
            <a:endParaRPr lang="th-TH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16274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621</Words>
  <Application>Microsoft Office PowerPoint</Application>
  <PresentationFormat>แบบจอกว้าง</PresentationFormat>
  <Paragraphs>132</Paragraphs>
  <Slides>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</vt:i4>
      </vt:variant>
    </vt:vector>
  </HeadingPairs>
  <TitlesOfParts>
    <vt:vector size="12" baseType="lpstr">
      <vt:lpstr>맑은 고딕</vt:lpstr>
      <vt:lpstr>Angsana New</vt:lpstr>
      <vt:lpstr>Arial</vt:lpstr>
      <vt:lpstr>Calibri</vt:lpstr>
      <vt:lpstr>Calibri Light</vt:lpstr>
      <vt:lpstr>Cordia New</vt:lpstr>
      <vt:lpstr>Tahoma</vt:lpstr>
      <vt:lpstr>TH SarabunPSK</vt:lpstr>
      <vt:lpstr>ธีมของ Office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jaru</dc:creator>
  <cp:lastModifiedBy>jaru</cp:lastModifiedBy>
  <cp:revision>2</cp:revision>
  <dcterms:created xsi:type="dcterms:W3CDTF">2023-08-10T08:00:36Z</dcterms:created>
  <dcterms:modified xsi:type="dcterms:W3CDTF">2023-08-10T08:02:26Z</dcterms:modified>
</cp:coreProperties>
</file>