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sldIdLst>
    <p:sldId id="257" r:id="rId3"/>
    <p:sldId id="265" r:id="rId4"/>
    <p:sldId id="258" r:id="rId5"/>
    <p:sldId id="259" r:id="rId6"/>
    <p:sldId id="261" r:id="rId7"/>
    <p:sldId id="262" r:id="rId8"/>
    <p:sldId id="263" r:id="rId9"/>
    <p:sldId id="264" r:id="rId10"/>
    <p:sldId id="267" r:id="rId11"/>
    <p:sldId id="269" r:id="rId12"/>
    <p:sldId id="270" r:id="rId13"/>
    <p:sldId id="271" r:id="rId14"/>
    <p:sldId id="260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451AB4-AFBA-47EE-9766-D272A57C0CC9}" type="doc">
      <dgm:prSet loTypeId="urn:microsoft.com/office/officeart/2005/8/layout/hList7" loCatId="list" qsTypeId="urn:microsoft.com/office/officeart/2005/8/quickstyle/3d3" qsCatId="3D" csTypeId="urn:microsoft.com/office/officeart/2005/8/colors/colorful4" csCatId="colorful" phldr="1"/>
      <dgm:spPr/>
    </dgm:pt>
    <dgm:pt modelId="{D727B307-077E-4C43-BB71-F83810D06DC7}">
      <dgm:prSet phldrT="[ข้อความ]" custT="1"/>
      <dgm:spPr/>
      <dgm:t>
        <a:bodyPr/>
        <a:lstStyle/>
        <a:p>
          <a:pPr>
            <a:lnSpc>
              <a:spcPct val="100000"/>
            </a:lnSpc>
          </a:pPr>
          <a:r>
            <a: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rPr>
            <a:t>ตั้งเป้าหมายท้าทายแต่ละปี</a:t>
          </a:r>
          <a:r>
            <a: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rPr>
            <a:t>  </a:t>
          </a:r>
          <a:r>
            <a: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rPr>
            <a:t>ประชากรทุกกลุ่มวัยฟันผุลดลง จนเป็น </a:t>
          </a:r>
          <a:r>
            <a: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rPr>
            <a:t>0%</a:t>
          </a:r>
          <a:endParaRPr lang="th-TH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smineUPC" panose="02020603050405020304" pitchFamily="18" charset="-34"/>
            <a:cs typeface="JasmineUPC" panose="02020603050405020304" pitchFamily="18" charset="-34"/>
          </a:endParaRPr>
        </a:p>
        <a:p>
          <a:pPr>
            <a:lnSpc>
              <a:spcPct val="100000"/>
            </a:lnSpc>
          </a:pPr>
          <a:r>
            <a:rPr lang="th-TH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rPr>
            <a:t> (จากข้อมูลปัจจุบันฟันผุเฉลี่ย 50%)</a:t>
          </a:r>
          <a:r>
            <a:rPr lang="th-TH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rPr>
            <a:t>  </a:t>
          </a:r>
          <a:endParaRPr lang="en-US" sz="24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994051-D754-4E21-9A75-959D63492B73}" type="parTrans" cxnId="{3B68F81D-10B9-4F76-9CFF-B2CE4AB9E961}">
      <dgm:prSet/>
      <dgm:spPr/>
      <dgm:t>
        <a:bodyPr/>
        <a:lstStyle/>
        <a:p>
          <a:endParaRPr lang="en-US"/>
        </a:p>
      </dgm:t>
    </dgm:pt>
    <dgm:pt modelId="{975382D1-C4E6-43DC-BEFC-0959756CACDB}" type="sibTrans" cxnId="{3B68F81D-10B9-4F76-9CFF-B2CE4AB9E961}">
      <dgm:prSet/>
      <dgm:spPr/>
      <dgm:t>
        <a:bodyPr/>
        <a:lstStyle/>
        <a:p>
          <a:endParaRPr lang="en-US"/>
        </a:p>
      </dgm:t>
    </dgm:pt>
    <dgm:pt modelId="{6FFFCA3F-7EF1-4C22-B6ED-32652F7A6133}">
      <dgm:prSet phldrT="[ข้อความ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rPr>
            <a:t>ทันตแพทย์ 1 คน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rPr>
            <a:t>ต่อ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rPr>
            <a:t>ยูนิตทำฟัน 1 ชุด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rPr>
            <a:t>ต่อ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rPr>
            <a:t> ผู้ช่วยทันตแพทย์ </a:t>
          </a:r>
          <a:r>
            <a: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rPr>
            <a:t>1 </a:t>
          </a:r>
          <a:r>
            <a: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rPr>
            <a:t>คน</a:t>
          </a:r>
          <a:endParaRPr lang="en-US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4A67D9-564C-4A7D-AD49-B241A734C399}" type="parTrans" cxnId="{08ADA2E5-996D-4124-97E8-565FF012D282}">
      <dgm:prSet/>
      <dgm:spPr/>
      <dgm:t>
        <a:bodyPr/>
        <a:lstStyle/>
        <a:p>
          <a:endParaRPr lang="en-US"/>
        </a:p>
      </dgm:t>
    </dgm:pt>
    <dgm:pt modelId="{2C9D1D57-0543-451D-A1DD-2C8F33CCAFB6}" type="sibTrans" cxnId="{08ADA2E5-996D-4124-97E8-565FF012D282}">
      <dgm:prSet/>
      <dgm:spPr/>
      <dgm:t>
        <a:bodyPr/>
        <a:lstStyle/>
        <a:p>
          <a:endParaRPr lang="en-US"/>
        </a:p>
      </dgm:t>
    </dgm:pt>
    <dgm:pt modelId="{71A4F537-FA84-4D83-A89D-216A7D8DF54B}">
      <dgm:prSet phldrT="[ข้อความ]" custT="1"/>
      <dgm:spPr/>
      <dgm:t>
        <a:bodyPr/>
        <a:lstStyle/>
        <a:p>
          <a:endParaRPr lang="th-TH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smineUPC" panose="02020603050405020304" pitchFamily="18" charset="-34"/>
            <a:cs typeface="JasmineUPC" panose="02020603050405020304" pitchFamily="18" charset="-34"/>
          </a:endParaRPr>
        </a:p>
        <a:p>
          <a:r>
            <a:rPr lang="th-TH" sz="2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rPr>
            <a:t>ทํา</a:t>
          </a:r>
          <a:r>
            <a: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rPr>
            <a:t>ข้อมูล </a:t>
          </a:r>
          <a:r>
            <a: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rPr>
            <a:t>Mapping </a:t>
          </a:r>
          <a:endParaRPr lang="th-TH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smineUPC" panose="02020603050405020304" pitchFamily="18" charset="-34"/>
            <a:cs typeface="JasmineUPC" panose="02020603050405020304" pitchFamily="18" charset="-34"/>
          </a:endParaRPr>
        </a:p>
        <a:p>
          <a:r>
            <a: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rPr>
            <a:t>ทันตแพทย์เฉพาะทางจังหวัด/เขต  </a:t>
          </a:r>
        </a:p>
        <a:p>
          <a:r>
            <a: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rPr>
            <a:t>รัฐ / เอกชน / มหาวิทยาลัย </a:t>
          </a:r>
        </a:p>
        <a:p>
          <a:r>
            <a: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rPr>
            <a:t>เชื่อมโยงการ </a:t>
          </a:r>
          <a:r>
            <a: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rPr>
            <a:t>Refer </a:t>
          </a:r>
          <a:endParaRPr lang="th-TH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smineUPC" panose="02020603050405020304" pitchFamily="18" charset="-34"/>
            <a:cs typeface="JasmineUPC" panose="02020603050405020304" pitchFamily="18" charset="-34"/>
          </a:endParaRPr>
        </a:p>
      </dgm:t>
    </dgm:pt>
    <dgm:pt modelId="{FF6662A6-9EE4-4EEA-A929-FDAA8E3E636B}" type="parTrans" cxnId="{6F76B253-25F2-4130-A26B-900C705A33A1}">
      <dgm:prSet/>
      <dgm:spPr/>
      <dgm:t>
        <a:bodyPr/>
        <a:lstStyle/>
        <a:p>
          <a:endParaRPr lang="en-US"/>
        </a:p>
      </dgm:t>
    </dgm:pt>
    <dgm:pt modelId="{CE54480D-D112-4AB5-A62A-47FA1B073046}" type="sibTrans" cxnId="{6F76B253-25F2-4130-A26B-900C705A33A1}">
      <dgm:prSet/>
      <dgm:spPr/>
      <dgm:t>
        <a:bodyPr/>
        <a:lstStyle/>
        <a:p>
          <a:endParaRPr lang="en-US"/>
        </a:p>
      </dgm:t>
    </dgm:pt>
    <dgm:pt modelId="{896B41F5-2290-42F7-AEEF-F78844BBBA90}" type="pres">
      <dgm:prSet presAssocID="{18451AB4-AFBA-47EE-9766-D272A57C0CC9}" presName="Name0" presStyleCnt="0">
        <dgm:presLayoutVars>
          <dgm:dir/>
          <dgm:resizeHandles val="exact"/>
        </dgm:presLayoutVars>
      </dgm:prSet>
      <dgm:spPr/>
    </dgm:pt>
    <dgm:pt modelId="{D6B449DB-1DD1-41A7-AFD0-D7F03EBD3F27}" type="pres">
      <dgm:prSet presAssocID="{18451AB4-AFBA-47EE-9766-D272A57C0CC9}" presName="fgShape" presStyleLbl="fgShp" presStyleIdx="0" presStyleCnt="1" custScaleX="108696" custScaleY="137809" custLinFactNeighborX="373" custLinFactNeighborY="12525"/>
      <dgm:spPr/>
    </dgm:pt>
    <dgm:pt modelId="{16BE511F-C4E7-4202-8082-7D659CEC83B8}" type="pres">
      <dgm:prSet presAssocID="{18451AB4-AFBA-47EE-9766-D272A57C0CC9}" presName="linComp" presStyleCnt="0"/>
      <dgm:spPr/>
    </dgm:pt>
    <dgm:pt modelId="{E269927C-F029-4802-89D4-08B6F7530DF5}" type="pres">
      <dgm:prSet presAssocID="{D727B307-077E-4C43-BB71-F83810D06DC7}" presName="compNode" presStyleCnt="0"/>
      <dgm:spPr/>
    </dgm:pt>
    <dgm:pt modelId="{5C51E628-ACF8-4BA1-A449-1F960EA0C652}" type="pres">
      <dgm:prSet presAssocID="{D727B307-077E-4C43-BB71-F83810D06DC7}" presName="bkgdShape" presStyleLbl="node1" presStyleIdx="0" presStyleCnt="3" custScaleY="92768"/>
      <dgm:spPr/>
      <dgm:t>
        <a:bodyPr/>
        <a:lstStyle/>
        <a:p>
          <a:endParaRPr lang="en-US"/>
        </a:p>
      </dgm:t>
    </dgm:pt>
    <dgm:pt modelId="{73335D26-CAC7-4F7C-80B3-907CB6C9677A}" type="pres">
      <dgm:prSet presAssocID="{D727B307-077E-4C43-BB71-F83810D06DC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9247C4-DECF-4BC4-8B4E-AF0C4F5515BF}" type="pres">
      <dgm:prSet presAssocID="{D727B307-077E-4C43-BB71-F83810D06DC7}" presName="invisiNode" presStyleLbl="node1" presStyleIdx="0" presStyleCnt="3"/>
      <dgm:spPr/>
    </dgm:pt>
    <dgm:pt modelId="{550D97C8-A651-4D35-94B4-7A47BB75B81C}" type="pres">
      <dgm:prSet presAssocID="{D727B307-077E-4C43-BB71-F83810D06DC7}" presName="imagNode" presStyleLbl="fgImgPlace1" presStyleIdx="0" presStyleCnt="3"/>
      <dgm:spPr/>
    </dgm:pt>
    <dgm:pt modelId="{FD5A57C6-B35B-4D98-B75D-B681D168E41D}" type="pres">
      <dgm:prSet presAssocID="{975382D1-C4E6-43DC-BEFC-0959756CACD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398F444-A204-4B6C-BD70-6505670BFD89}" type="pres">
      <dgm:prSet presAssocID="{6FFFCA3F-7EF1-4C22-B6ED-32652F7A6133}" presName="compNode" presStyleCnt="0"/>
      <dgm:spPr/>
    </dgm:pt>
    <dgm:pt modelId="{40217224-192E-4F63-A6C1-DB2122C80B00}" type="pres">
      <dgm:prSet presAssocID="{6FFFCA3F-7EF1-4C22-B6ED-32652F7A6133}" presName="bkgdShape" presStyleLbl="node1" presStyleIdx="1" presStyleCnt="3" custScaleX="105919" custScaleY="91814" custLinFactNeighborX="-748"/>
      <dgm:spPr/>
      <dgm:t>
        <a:bodyPr/>
        <a:lstStyle/>
        <a:p>
          <a:endParaRPr lang="en-US"/>
        </a:p>
      </dgm:t>
    </dgm:pt>
    <dgm:pt modelId="{B338D2E1-C7CE-48D5-A7AC-E6B1607A3BF3}" type="pres">
      <dgm:prSet presAssocID="{6FFFCA3F-7EF1-4C22-B6ED-32652F7A613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71787-5155-4393-8947-2AE80AA3FFEC}" type="pres">
      <dgm:prSet presAssocID="{6FFFCA3F-7EF1-4C22-B6ED-32652F7A6133}" presName="invisiNode" presStyleLbl="node1" presStyleIdx="1" presStyleCnt="3"/>
      <dgm:spPr/>
    </dgm:pt>
    <dgm:pt modelId="{FE594A65-6B83-43BD-93D3-82A5BAC5B0D1}" type="pres">
      <dgm:prSet presAssocID="{6FFFCA3F-7EF1-4C22-B6ED-32652F7A6133}" presName="imagNode" presStyleLbl="fgImgPlace1" presStyleIdx="1" presStyleCnt="3" custLinFactNeighborX="3250" custLinFactNeighborY="-3844"/>
      <dgm:spPr/>
    </dgm:pt>
    <dgm:pt modelId="{53A2D671-1380-45B4-9653-8BA78756A78A}" type="pres">
      <dgm:prSet presAssocID="{2C9D1D57-0543-451D-A1DD-2C8F33CCAFB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127DD89-FE2C-4447-A5B4-CDABB73D448A}" type="pres">
      <dgm:prSet presAssocID="{71A4F537-FA84-4D83-A89D-216A7D8DF54B}" presName="compNode" presStyleCnt="0"/>
      <dgm:spPr/>
    </dgm:pt>
    <dgm:pt modelId="{53A09CF2-DE9E-4021-87FC-2018E4FC624A}" type="pres">
      <dgm:prSet presAssocID="{71A4F537-FA84-4D83-A89D-216A7D8DF54B}" presName="bkgdShape" presStyleLbl="node1" presStyleIdx="2" presStyleCnt="3" custScaleY="91155" custLinFactNeighborX="-877" custLinFactNeighborY="-3338"/>
      <dgm:spPr/>
      <dgm:t>
        <a:bodyPr/>
        <a:lstStyle/>
        <a:p>
          <a:endParaRPr lang="en-US"/>
        </a:p>
      </dgm:t>
    </dgm:pt>
    <dgm:pt modelId="{5CCBFC2B-801F-45C6-8183-33B06BCCB0CB}" type="pres">
      <dgm:prSet presAssocID="{71A4F537-FA84-4D83-A89D-216A7D8DF54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E8104-BE99-4EBF-BC90-4CA3134892C5}" type="pres">
      <dgm:prSet presAssocID="{71A4F537-FA84-4D83-A89D-216A7D8DF54B}" presName="invisiNode" presStyleLbl="node1" presStyleIdx="2" presStyleCnt="3"/>
      <dgm:spPr/>
    </dgm:pt>
    <dgm:pt modelId="{3D381101-23DA-4A3C-AC78-D75D6AA9000F}" type="pres">
      <dgm:prSet presAssocID="{71A4F537-FA84-4D83-A89D-216A7D8DF54B}" presName="imagNode" presStyleLbl="fgImgPlace1" presStyleIdx="2" presStyleCnt="3"/>
      <dgm:spPr/>
    </dgm:pt>
  </dgm:ptLst>
  <dgm:cxnLst>
    <dgm:cxn modelId="{CD1F033C-02C0-4D4B-A3A1-96A6CA1CD32E}" type="presOf" srcId="{71A4F537-FA84-4D83-A89D-216A7D8DF54B}" destId="{5CCBFC2B-801F-45C6-8183-33B06BCCB0CB}" srcOrd="1" destOrd="0" presId="urn:microsoft.com/office/officeart/2005/8/layout/hList7"/>
    <dgm:cxn modelId="{245F2AD5-D185-4AF0-927B-879AB25AC3AC}" type="presOf" srcId="{D727B307-077E-4C43-BB71-F83810D06DC7}" destId="{73335D26-CAC7-4F7C-80B3-907CB6C9677A}" srcOrd="1" destOrd="0" presId="urn:microsoft.com/office/officeart/2005/8/layout/hList7"/>
    <dgm:cxn modelId="{84AC17A3-F250-4E81-9B83-7906DBDBC5AC}" type="presOf" srcId="{975382D1-C4E6-43DC-BEFC-0959756CACDB}" destId="{FD5A57C6-B35B-4D98-B75D-B681D168E41D}" srcOrd="0" destOrd="0" presId="urn:microsoft.com/office/officeart/2005/8/layout/hList7"/>
    <dgm:cxn modelId="{6CD9D3D5-9D90-4103-9549-150A47E3C264}" type="presOf" srcId="{2C9D1D57-0543-451D-A1DD-2C8F33CCAFB6}" destId="{53A2D671-1380-45B4-9653-8BA78756A78A}" srcOrd="0" destOrd="0" presId="urn:microsoft.com/office/officeart/2005/8/layout/hList7"/>
    <dgm:cxn modelId="{08ADA2E5-996D-4124-97E8-565FF012D282}" srcId="{18451AB4-AFBA-47EE-9766-D272A57C0CC9}" destId="{6FFFCA3F-7EF1-4C22-B6ED-32652F7A6133}" srcOrd="1" destOrd="0" parTransId="{574A67D9-564C-4A7D-AD49-B241A734C399}" sibTransId="{2C9D1D57-0543-451D-A1DD-2C8F33CCAFB6}"/>
    <dgm:cxn modelId="{A56FBAC2-CE61-4142-BB21-558E0227F4C7}" type="presOf" srcId="{71A4F537-FA84-4D83-A89D-216A7D8DF54B}" destId="{53A09CF2-DE9E-4021-87FC-2018E4FC624A}" srcOrd="0" destOrd="0" presId="urn:microsoft.com/office/officeart/2005/8/layout/hList7"/>
    <dgm:cxn modelId="{D42B68F9-A7E2-4E6E-95DF-688E8C5ED96E}" type="presOf" srcId="{18451AB4-AFBA-47EE-9766-D272A57C0CC9}" destId="{896B41F5-2290-42F7-AEEF-F78844BBBA90}" srcOrd="0" destOrd="0" presId="urn:microsoft.com/office/officeart/2005/8/layout/hList7"/>
    <dgm:cxn modelId="{030FF98D-3147-44D7-BA4D-FA0F3145527A}" type="presOf" srcId="{D727B307-077E-4C43-BB71-F83810D06DC7}" destId="{5C51E628-ACF8-4BA1-A449-1F960EA0C652}" srcOrd="0" destOrd="0" presId="urn:microsoft.com/office/officeart/2005/8/layout/hList7"/>
    <dgm:cxn modelId="{CDAD80C5-45F4-4415-86F2-D41125A20712}" type="presOf" srcId="{6FFFCA3F-7EF1-4C22-B6ED-32652F7A6133}" destId="{B338D2E1-C7CE-48D5-A7AC-E6B1607A3BF3}" srcOrd="1" destOrd="0" presId="urn:microsoft.com/office/officeart/2005/8/layout/hList7"/>
    <dgm:cxn modelId="{F8737CD6-DE62-41C3-AB84-7478B27608B1}" type="presOf" srcId="{6FFFCA3F-7EF1-4C22-B6ED-32652F7A6133}" destId="{40217224-192E-4F63-A6C1-DB2122C80B00}" srcOrd="0" destOrd="0" presId="urn:microsoft.com/office/officeart/2005/8/layout/hList7"/>
    <dgm:cxn modelId="{3B68F81D-10B9-4F76-9CFF-B2CE4AB9E961}" srcId="{18451AB4-AFBA-47EE-9766-D272A57C0CC9}" destId="{D727B307-077E-4C43-BB71-F83810D06DC7}" srcOrd="0" destOrd="0" parTransId="{F9994051-D754-4E21-9A75-959D63492B73}" sibTransId="{975382D1-C4E6-43DC-BEFC-0959756CACDB}"/>
    <dgm:cxn modelId="{6F76B253-25F2-4130-A26B-900C705A33A1}" srcId="{18451AB4-AFBA-47EE-9766-D272A57C0CC9}" destId="{71A4F537-FA84-4D83-A89D-216A7D8DF54B}" srcOrd="2" destOrd="0" parTransId="{FF6662A6-9EE4-4EEA-A929-FDAA8E3E636B}" sibTransId="{CE54480D-D112-4AB5-A62A-47FA1B073046}"/>
    <dgm:cxn modelId="{246F7893-EFA7-4300-B54A-139C38E22F1F}" type="presParOf" srcId="{896B41F5-2290-42F7-AEEF-F78844BBBA90}" destId="{D6B449DB-1DD1-41A7-AFD0-D7F03EBD3F27}" srcOrd="0" destOrd="0" presId="urn:microsoft.com/office/officeart/2005/8/layout/hList7"/>
    <dgm:cxn modelId="{8EF0D5B4-D6EB-4BEA-BF50-CFAFE8E1EB6F}" type="presParOf" srcId="{896B41F5-2290-42F7-AEEF-F78844BBBA90}" destId="{16BE511F-C4E7-4202-8082-7D659CEC83B8}" srcOrd="1" destOrd="0" presId="urn:microsoft.com/office/officeart/2005/8/layout/hList7"/>
    <dgm:cxn modelId="{E26189FC-3522-4F0D-A7A1-FAC3F4A70927}" type="presParOf" srcId="{16BE511F-C4E7-4202-8082-7D659CEC83B8}" destId="{E269927C-F029-4802-89D4-08B6F7530DF5}" srcOrd="0" destOrd="0" presId="urn:microsoft.com/office/officeart/2005/8/layout/hList7"/>
    <dgm:cxn modelId="{2CAF0DF4-5348-4DB2-AB10-77906B2C0CE3}" type="presParOf" srcId="{E269927C-F029-4802-89D4-08B6F7530DF5}" destId="{5C51E628-ACF8-4BA1-A449-1F960EA0C652}" srcOrd="0" destOrd="0" presId="urn:microsoft.com/office/officeart/2005/8/layout/hList7"/>
    <dgm:cxn modelId="{57F1D32C-7D4F-4F91-A3CB-54EB34FE0668}" type="presParOf" srcId="{E269927C-F029-4802-89D4-08B6F7530DF5}" destId="{73335D26-CAC7-4F7C-80B3-907CB6C9677A}" srcOrd="1" destOrd="0" presId="urn:microsoft.com/office/officeart/2005/8/layout/hList7"/>
    <dgm:cxn modelId="{7B75FF79-8F81-44A2-B273-76E85371E68F}" type="presParOf" srcId="{E269927C-F029-4802-89D4-08B6F7530DF5}" destId="{989247C4-DECF-4BC4-8B4E-AF0C4F5515BF}" srcOrd="2" destOrd="0" presId="urn:microsoft.com/office/officeart/2005/8/layout/hList7"/>
    <dgm:cxn modelId="{881696C6-2612-47DF-A86A-9F2782168B45}" type="presParOf" srcId="{E269927C-F029-4802-89D4-08B6F7530DF5}" destId="{550D97C8-A651-4D35-94B4-7A47BB75B81C}" srcOrd="3" destOrd="0" presId="urn:microsoft.com/office/officeart/2005/8/layout/hList7"/>
    <dgm:cxn modelId="{C8243275-C829-4121-8BD6-C0B588C4D104}" type="presParOf" srcId="{16BE511F-C4E7-4202-8082-7D659CEC83B8}" destId="{FD5A57C6-B35B-4D98-B75D-B681D168E41D}" srcOrd="1" destOrd="0" presId="urn:microsoft.com/office/officeart/2005/8/layout/hList7"/>
    <dgm:cxn modelId="{F70E75FF-6774-47D0-AAD5-5583A6AFD46D}" type="presParOf" srcId="{16BE511F-C4E7-4202-8082-7D659CEC83B8}" destId="{5398F444-A204-4B6C-BD70-6505670BFD89}" srcOrd="2" destOrd="0" presId="urn:microsoft.com/office/officeart/2005/8/layout/hList7"/>
    <dgm:cxn modelId="{862C6942-8A0F-472B-83E8-E472EACAA5D1}" type="presParOf" srcId="{5398F444-A204-4B6C-BD70-6505670BFD89}" destId="{40217224-192E-4F63-A6C1-DB2122C80B00}" srcOrd="0" destOrd="0" presId="urn:microsoft.com/office/officeart/2005/8/layout/hList7"/>
    <dgm:cxn modelId="{7CF2CD51-1743-47FC-A905-FECAEABDCAB9}" type="presParOf" srcId="{5398F444-A204-4B6C-BD70-6505670BFD89}" destId="{B338D2E1-C7CE-48D5-A7AC-E6B1607A3BF3}" srcOrd="1" destOrd="0" presId="urn:microsoft.com/office/officeart/2005/8/layout/hList7"/>
    <dgm:cxn modelId="{CE341011-D798-42FF-A9B8-A1549E32444C}" type="presParOf" srcId="{5398F444-A204-4B6C-BD70-6505670BFD89}" destId="{0F471787-5155-4393-8947-2AE80AA3FFEC}" srcOrd="2" destOrd="0" presId="urn:microsoft.com/office/officeart/2005/8/layout/hList7"/>
    <dgm:cxn modelId="{7C84C8D2-1D87-4811-9FD3-46D67D843CF4}" type="presParOf" srcId="{5398F444-A204-4B6C-BD70-6505670BFD89}" destId="{FE594A65-6B83-43BD-93D3-82A5BAC5B0D1}" srcOrd="3" destOrd="0" presId="urn:microsoft.com/office/officeart/2005/8/layout/hList7"/>
    <dgm:cxn modelId="{691BD718-BD0C-4108-8139-69C87F712AA6}" type="presParOf" srcId="{16BE511F-C4E7-4202-8082-7D659CEC83B8}" destId="{53A2D671-1380-45B4-9653-8BA78756A78A}" srcOrd="3" destOrd="0" presId="urn:microsoft.com/office/officeart/2005/8/layout/hList7"/>
    <dgm:cxn modelId="{67689EA2-B547-4486-96D6-E049A96207E1}" type="presParOf" srcId="{16BE511F-C4E7-4202-8082-7D659CEC83B8}" destId="{3127DD89-FE2C-4447-A5B4-CDABB73D448A}" srcOrd="4" destOrd="0" presId="urn:microsoft.com/office/officeart/2005/8/layout/hList7"/>
    <dgm:cxn modelId="{63F7FF15-DAE5-4590-9899-A21D16AC762D}" type="presParOf" srcId="{3127DD89-FE2C-4447-A5B4-CDABB73D448A}" destId="{53A09CF2-DE9E-4021-87FC-2018E4FC624A}" srcOrd="0" destOrd="0" presId="urn:microsoft.com/office/officeart/2005/8/layout/hList7"/>
    <dgm:cxn modelId="{A47B1F40-F7AE-4F20-A195-1EB2502D6584}" type="presParOf" srcId="{3127DD89-FE2C-4447-A5B4-CDABB73D448A}" destId="{5CCBFC2B-801F-45C6-8183-33B06BCCB0CB}" srcOrd="1" destOrd="0" presId="urn:microsoft.com/office/officeart/2005/8/layout/hList7"/>
    <dgm:cxn modelId="{F97F7D79-408C-4581-8DD6-1B09F7B01E7E}" type="presParOf" srcId="{3127DD89-FE2C-4447-A5B4-CDABB73D448A}" destId="{716E8104-BE99-4EBF-BC90-4CA3134892C5}" srcOrd="2" destOrd="0" presId="urn:microsoft.com/office/officeart/2005/8/layout/hList7"/>
    <dgm:cxn modelId="{15A3D75C-C3C2-43C1-AB95-D8636A439899}" type="presParOf" srcId="{3127DD89-FE2C-4447-A5B4-CDABB73D448A}" destId="{3D381101-23DA-4A3C-AC78-D75D6AA9000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1E628-ACF8-4BA1-A449-1F960EA0C652}">
      <dsp:nvSpPr>
        <dsp:cNvPr id="0" name=""/>
        <dsp:cNvSpPr/>
      </dsp:nvSpPr>
      <dsp:spPr>
        <a:xfrm>
          <a:off x="3679" y="300079"/>
          <a:ext cx="2664810" cy="51323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rPr>
            <a:t>ตั้งเป้าหมายท้าทายแต่ละปี</a:t>
          </a:r>
          <a:r>
            <a:rPr lang="en-US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rPr>
            <a:t>  </a:t>
          </a:r>
          <a:r>
            <a:rPr lang="th-TH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rPr>
            <a:t>ประชากรทุกกลุ่มวัยฟันผุลดลง จนเป็น </a:t>
          </a:r>
          <a:r>
            <a:rPr lang="en-US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rPr>
            <a:t>0%</a:t>
          </a:r>
          <a:endParaRPr lang="th-TH" sz="2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smineUPC" panose="02020603050405020304" pitchFamily="18" charset="-34"/>
            <a:cs typeface="JasmineUPC" panose="02020603050405020304" pitchFamily="18" charset="-34"/>
          </a:endParaRP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rPr>
            <a:t> (จากข้อมูลปัจจุบันฟันผุเฉลี่ย 50%)</a:t>
          </a:r>
          <a:r>
            <a:rPr lang="th-TH" sz="24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rPr>
            <a:t>  </a:t>
          </a:r>
          <a:endParaRPr lang="en-US" sz="2400" b="1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79" y="2353011"/>
        <a:ext cx="2664810" cy="2052932"/>
      </dsp:txXfrm>
    </dsp:sp>
    <dsp:sp modelId="{550D97C8-A651-4D35-94B4-7A47BB75B81C}">
      <dsp:nvSpPr>
        <dsp:cNvPr id="0" name=""/>
        <dsp:cNvSpPr/>
      </dsp:nvSpPr>
      <dsp:spPr>
        <a:xfrm>
          <a:off x="414933" y="431972"/>
          <a:ext cx="1842301" cy="1842301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217224-192E-4F63-A6C1-DB2122C80B00}">
      <dsp:nvSpPr>
        <dsp:cNvPr id="0" name=""/>
        <dsp:cNvSpPr/>
      </dsp:nvSpPr>
      <dsp:spPr>
        <a:xfrm>
          <a:off x="2728500" y="339663"/>
          <a:ext cx="2822540" cy="5079550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rPr>
            <a:t>ทันตแพทย์ 1 คน 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rPr>
            <a:t>ต่อ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rPr>
            <a:t>ยูนิตทำฟัน 1 ชุด 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rPr>
            <a:t>ต่อ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rPr>
            <a:t> ผู้ช่วยทันตแพทย์ </a:t>
          </a:r>
          <a:r>
            <a:rPr lang="en-US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rPr>
            <a:t>1 </a:t>
          </a:r>
          <a:r>
            <a:rPr lang="th-TH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rPr>
            <a:t>คน</a:t>
          </a:r>
          <a:endParaRPr lang="en-US" sz="2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28500" y="2371484"/>
        <a:ext cx="2822540" cy="2031820"/>
      </dsp:txXfrm>
    </dsp:sp>
    <dsp:sp modelId="{FE594A65-6B83-43BD-93D3-82A5BAC5B0D1}">
      <dsp:nvSpPr>
        <dsp:cNvPr id="0" name=""/>
        <dsp:cNvSpPr/>
      </dsp:nvSpPr>
      <dsp:spPr>
        <a:xfrm>
          <a:off x="3298428" y="374349"/>
          <a:ext cx="1842301" cy="1842301"/>
        </a:xfrm>
        <a:prstGeom prst="ellipse">
          <a:avLst/>
        </a:prstGeom>
        <a:solidFill>
          <a:schemeClr val="accent4">
            <a:tint val="50000"/>
            <a:hueOff val="5394098"/>
            <a:satOff val="-25103"/>
            <a:lumOff val="-110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3A09CF2-DE9E-4021-87FC-2018E4FC624A}">
      <dsp:nvSpPr>
        <dsp:cNvPr id="0" name=""/>
        <dsp:cNvSpPr/>
      </dsp:nvSpPr>
      <dsp:spPr>
        <a:xfrm>
          <a:off x="5627548" y="182335"/>
          <a:ext cx="2664810" cy="5043092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smineUPC" panose="02020603050405020304" pitchFamily="18" charset="-34"/>
            <a:cs typeface="JasmineUPC" panose="02020603050405020304" pitchFamily="18" charset="-34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rPr>
            <a:t>ทํา</a:t>
          </a:r>
          <a:r>
            <a:rPr lang="th-TH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rPr>
            <a:t>ข้อมูล </a:t>
          </a:r>
          <a:r>
            <a:rPr lang="en-US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rPr>
            <a:t>Mapping </a:t>
          </a:r>
          <a:endParaRPr lang="th-TH" sz="2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smineUPC" panose="02020603050405020304" pitchFamily="18" charset="-34"/>
            <a:cs typeface="JasmineUPC" panose="02020603050405020304" pitchFamily="18" charset="-34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rPr>
            <a:t>ทันตแพทย์เฉพาะทางจังหวัด/เขต 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rPr>
            <a:t>รัฐ / เอกชน / มหาวิทยาลัย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rPr>
            <a:t>เชื่อมโยงการ </a:t>
          </a:r>
          <a:r>
            <a:rPr lang="en-US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rPr>
            <a:t>Refer </a:t>
          </a:r>
          <a:endParaRPr lang="th-TH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smineUPC" panose="02020603050405020304" pitchFamily="18" charset="-34"/>
            <a:cs typeface="JasmineUPC" panose="02020603050405020304" pitchFamily="18" charset="-34"/>
          </a:endParaRPr>
        </a:p>
      </dsp:txBody>
      <dsp:txXfrm>
        <a:off x="5627548" y="2199572"/>
        <a:ext cx="2664810" cy="2017236"/>
      </dsp:txXfrm>
    </dsp:sp>
    <dsp:sp modelId="{3D381101-23DA-4A3C-AC78-D75D6AA9000F}">
      <dsp:nvSpPr>
        <dsp:cNvPr id="0" name=""/>
        <dsp:cNvSpPr/>
      </dsp:nvSpPr>
      <dsp:spPr>
        <a:xfrm>
          <a:off x="6062173" y="454282"/>
          <a:ext cx="1842301" cy="1842301"/>
        </a:xfrm>
        <a:prstGeom prst="ellipse">
          <a:avLst/>
        </a:prstGeom>
        <a:solidFill>
          <a:schemeClr val="accent4">
            <a:tint val="50000"/>
            <a:hueOff val="10788196"/>
            <a:satOff val="-50206"/>
            <a:lumOff val="-22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6B449DB-1DD1-41A7-AFD0-D7F03EBD3F27}">
      <dsp:nvSpPr>
        <dsp:cNvPr id="0" name=""/>
        <dsp:cNvSpPr/>
      </dsp:nvSpPr>
      <dsp:spPr>
        <a:xfrm>
          <a:off x="-13" y="4373007"/>
          <a:ext cx="8319434" cy="1143629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สี่เหลี่ยมผืนผ้า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สี่เหลี่ยมผืนผ้า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สี่เหลี่ยมผืนผ้า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AA3D-12F3-4913-98E3-DC2019F53F02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สี่เหลี่ยมผืนผ้า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วงรี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วงรี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2620BB-BC7B-43E6-8809-4E7A347E1A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AA3D-12F3-4913-98E3-DC2019F53F02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20BB-BC7B-43E6-8809-4E7A347E1AD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สี่เหลี่ยมผืนผ้า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สี่เหลี่ยมผืนผ้า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สี่เหลี่ยมผืนผ้า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สี่เหลี่ยมผืนผ้า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สี่เหลี่ยมผืนผ้า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วงรี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วงรี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C2620BB-BC7B-43E6-8809-4E7A347E1AD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AA3D-12F3-4913-98E3-DC2019F53F02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ด้านขนาน 10"/>
          <p:cNvSpPr/>
          <p:nvPr userDrawn="1"/>
        </p:nvSpPr>
        <p:spPr>
          <a:xfrm>
            <a:off x="814156" y="402338"/>
            <a:ext cx="2682080" cy="947057"/>
          </a:xfrm>
          <a:prstGeom prst="parallelogram">
            <a:avLst>
              <a:gd name="adj" fmla="val 99208"/>
            </a:avLst>
          </a:prstGeom>
          <a:gradFill flip="none" rotWithShape="1">
            <a:gsLst>
              <a:gs pos="100000">
                <a:srgbClr val="628FA6"/>
              </a:gs>
              <a:gs pos="0">
                <a:schemeClr val="bg1">
                  <a:lumMod val="95000"/>
                </a:schemeClr>
              </a:gs>
              <a:gs pos="19000">
                <a:schemeClr val="bg1">
                  <a:shade val="100000"/>
                  <a:satMod val="115000"/>
                  <a:alpha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ด้านขนาน 8"/>
          <p:cNvSpPr/>
          <p:nvPr userDrawn="1"/>
        </p:nvSpPr>
        <p:spPr>
          <a:xfrm>
            <a:off x="1053008" y="124191"/>
            <a:ext cx="8135823" cy="947057"/>
          </a:xfrm>
          <a:prstGeom prst="parallelogram">
            <a:avLst>
              <a:gd name="adj" fmla="val 99208"/>
            </a:avLst>
          </a:prstGeom>
          <a:gradFill flip="none"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bg1">
                  <a:lumMod val="95000"/>
                </a:schemeClr>
              </a:gs>
              <a:gs pos="21000">
                <a:schemeClr val="bg1">
                  <a:shade val="100000"/>
                  <a:satMod val="115000"/>
                  <a:alpha val="94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7786" y="25776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สามเหลี่ยมหน้าจั่ว 6"/>
          <p:cNvSpPr/>
          <p:nvPr userDrawn="1"/>
        </p:nvSpPr>
        <p:spPr>
          <a:xfrm rot="4438374">
            <a:off x="-1197204" y="-860793"/>
            <a:ext cx="3660051" cy="2627864"/>
          </a:xfrm>
          <a:prstGeom prst="triangle">
            <a:avLst/>
          </a:prstGeom>
          <a:solidFill>
            <a:srgbClr val="F8FAF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ามเหลี่ยมหน้าจั่ว 5"/>
          <p:cNvSpPr/>
          <p:nvPr userDrawn="1"/>
        </p:nvSpPr>
        <p:spPr>
          <a:xfrm rot="4438374">
            <a:off x="-1316632" y="-819129"/>
            <a:ext cx="3660051" cy="2627864"/>
          </a:xfrm>
          <a:prstGeom prst="triangle">
            <a:avLst/>
          </a:prstGeom>
          <a:solidFill>
            <a:srgbClr val="628FA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ามเหลี่ยมหน้าจั่ว 3"/>
          <p:cNvSpPr/>
          <p:nvPr userDrawn="1"/>
        </p:nvSpPr>
        <p:spPr>
          <a:xfrm rot="4438374">
            <a:off x="-1197205" y="-1056174"/>
            <a:ext cx="3660051" cy="2627864"/>
          </a:xfrm>
          <a:prstGeom prst="triangle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รูปภาพ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4" y="50886"/>
            <a:ext cx="879830" cy="1175657"/>
          </a:xfrm>
          <a:prstGeom prst="rect">
            <a:avLst/>
          </a:prstGeom>
        </p:spPr>
      </p:pic>
      <p:sp>
        <p:nvSpPr>
          <p:cNvPr id="10" name="สี่เหลี่ยมผืนผ้า 9"/>
          <p:cNvSpPr/>
          <p:nvPr userDrawn="1"/>
        </p:nvSpPr>
        <p:spPr>
          <a:xfrm>
            <a:off x="747786" y="1041876"/>
            <a:ext cx="207234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กองบริหารการสาธารณสุข (กบรส.)</a:t>
            </a:r>
          </a:p>
        </p:txBody>
      </p:sp>
    </p:spTree>
    <p:extLst>
      <p:ext uri="{BB962C8B-B14F-4D97-AF65-F5344CB8AC3E}">
        <p14:creationId xmlns:p14="http://schemas.microsoft.com/office/powerpoint/2010/main" val="842318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74EFE498-6C3A-18E1-DF05-667BBA39B1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="" xmlns:a16="http://schemas.microsoft.com/office/drawing/2014/main" id="{7AA856FE-7817-5D56-3178-9501045D9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011EA681-165C-2232-06C6-EC7468CAB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E871-2480-4DD0-ADAE-9BF2554BA2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A847209A-D5D7-6E39-7B3B-1F2B25B1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C0674077-4933-6C2E-BD22-5793A57EC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9A43-C8F9-43DD-B7F7-C6D6935B71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76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FE2D2DBC-D62C-CF01-AABC-B8FF7B52A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FD50F329-B7E7-CE1A-6D14-AEB8F91B0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42A2CAA0-6774-DED7-00C8-31CC80778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E871-2480-4DD0-ADAE-9BF2554BA2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F463DAFF-9FA9-2CBD-DB02-3AE0F75C5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4836676B-0303-947B-0676-1EE90C4BC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9A43-C8F9-43DD-B7F7-C6D6935B71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587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860A70FC-7260-EE5F-C68D-14C31A67D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="" xmlns:a16="http://schemas.microsoft.com/office/drawing/2014/main" id="{F0603396-49CB-6C5A-128C-EC3654878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CBB01631-0CC6-5C80-43FB-237C85B0D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E871-2480-4DD0-ADAE-9BF2554BA2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D24584B0-0ADB-C1FF-8B38-3998BD59E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66848872-EA6A-475D-CF53-508CE0729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9A43-C8F9-43DD-B7F7-C6D6935B71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654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4AE462FA-632B-6FD8-FAB0-89D869767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134DABC1-B452-A2D9-9C8E-C7387AC372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="" xmlns:a16="http://schemas.microsoft.com/office/drawing/2014/main" id="{1C429FFE-0E4C-5ADA-1A59-7E77B70B5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="" xmlns:a16="http://schemas.microsoft.com/office/drawing/2014/main" id="{A2E07AB1-C05A-3744-0638-B34B88873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E871-2480-4DD0-ADAE-9BF2554BA2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="" xmlns:a16="http://schemas.microsoft.com/office/drawing/2014/main" id="{23B0BAEC-E071-6E16-5C8B-99D523BC0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="" xmlns:a16="http://schemas.microsoft.com/office/drawing/2014/main" id="{B17A0793-5A97-36E6-3B19-AC62143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9A43-C8F9-43DD-B7F7-C6D6935B71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569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468F10FA-74A2-A8F6-6E7F-4806A8F3C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="" xmlns:a16="http://schemas.microsoft.com/office/drawing/2014/main" id="{06E42681-3A38-21AD-2F22-4DFCB9899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="" xmlns:a16="http://schemas.microsoft.com/office/drawing/2014/main" id="{62C55E91-02C6-6B22-E7E9-A035173DD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="" xmlns:a16="http://schemas.microsoft.com/office/drawing/2014/main" id="{F3D9EF0F-927C-F148-A5E2-23E2844E27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="" xmlns:a16="http://schemas.microsoft.com/office/drawing/2014/main" id="{57C9326A-67F2-67CB-6B25-04D6A6FB24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="" xmlns:a16="http://schemas.microsoft.com/office/drawing/2014/main" id="{EC80DDCA-0654-1808-278A-62D8CDD1B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E871-2480-4DD0-ADAE-9BF2554BA2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="" xmlns:a16="http://schemas.microsoft.com/office/drawing/2014/main" id="{AA6E4A3D-A1BD-98B7-1236-205C3BFAB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="" xmlns:a16="http://schemas.microsoft.com/office/drawing/2014/main" id="{798FDF86-D101-FE4F-A648-1529BE968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9A43-C8F9-43DD-B7F7-C6D6935B71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07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A587F428-377C-9953-B039-65EE00333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="" xmlns:a16="http://schemas.microsoft.com/office/drawing/2014/main" id="{5A4FF0EF-DFCE-CA2C-5D42-A54359D2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E871-2480-4DD0-ADAE-9BF2554BA2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="" xmlns:a16="http://schemas.microsoft.com/office/drawing/2014/main" id="{9D1A39DD-22C9-1C8B-C934-98C3F13FC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="" xmlns:a16="http://schemas.microsoft.com/office/drawing/2014/main" id="{63C509BD-E5F5-ACF1-FB81-C3B17374E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9A43-C8F9-43DD-B7F7-C6D6935B71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264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="" xmlns:a16="http://schemas.microsoft.com/office/drawing/2014/main" id="{A286E489-AB13-A70A-904D-784495E7B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E871-2480-4DD0-ADAE-9BF2554BA2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="" xmlns:a16="http://schemas.microsoft.com/office/drawing/2014/main" id="{A6922B23-258B-0562-B276-5A1AFBF01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="" xmlns:a16="http://schemas.microsoft.com/office/drawing/2014/main" id="{31B0042A-DE4E-2F53-2F85-774D9B3B1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9A43-C8F9-43DD-B7F7-C6D6935B71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393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AA3D-12F3-4913-98E3-DC2019F53F02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C2620BB-BC7B-43E6-8809-4E7A347E1A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2B1864FA-F1D2-D2B9-6E61-E11506073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FA9C6FC9-94CD-C4B2-6492-B5BC761A5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="" xmlns:a16="http://schemas.microsoft.com/office/drawing/2014/main" id="{814FB1FE-46BB-B616-1BE5-6934EDFFD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="" xmlns:a16="http://schemas.microsoft.com/office/drawing/2014/main" id="{4B97D196-1935-C65D-F819-3148EC73A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E871-2480-4DD0-ADAE-9BF2554BA2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="" xmlns:a16="http://schemas.microsoft.com/office/drawing/2014/main" id="{12CFF684-E976-7BE1-DAAB-C8775A508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="" xmlns:a16="http://schemas.microsoft.com/office/drawing/2014/main" id="{5AB0C548-BC59-B36A-1A9B-889ACCA54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9A43-C8F9-43DD-B7F7-C6D6935B71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145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5F643DD6-3674-BC1B-C8EB-2A9F0B8DA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="" xmlns:a16="http://schemas.microsoft.com/office/drawing/2014/main" id="{1ECA6238-5B58-3BE1-7902-E5504D60AC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="" xmlns:a16="http://schemas.microsoft.com/office/drawing/2014/main" id="{9F328906-F6D4-D873-EE04-54E3E8D28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="" xmlns:a16="http://schemas.microsoft.com/office/drawing/2014/main" id="{59E62DEB-5D1E-A819-78D3-536F83E3D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E871-2480-4DD0-ADAE-9BF2554BA2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="" xmlns:a16="http://schemas.microsoft.com/office/drawing/2014/main" id="{398D8F4B-4EAE-B1D2-BA73-84A6F7CA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="" xmlns:a16="http://schemas.microsoft.com/office/drawing/2014/main" id="{A6856C15-9C9F-8254-C0DC-2BD472B9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9A43-C8F9-43DD-B7F7-C6D6935B71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087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85944F92-E809-B483-9209-CD80904C9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="" xmlns:a16="http://schemas.microsoft.com/office/drawing/2014/main" id="{9148B4C1-4CD4-8C41-0C6F-9A44A8369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3A7F1097-3FCA-2AFC-EA1A-B4655D5C8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E871-2480-4DD0-ADAE-9BF2554BA2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DEC3A264-CF66-9BBE-B5AD-1CDF8D2B5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6F6CE490-0312-23F6-ACE9-C2AA8B768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9A43-C8F9-43DD-B7F7-C6D6935B71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59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="" xmlns:a16="http://schemas.microsoft.com/office/drawing/2014/main" id="{07A0DED9-0C4A-2605-38FF-B8A4DB5628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="" xmlns:a16="http://schemas.microsoft.com/office/drawing/2014/main" id="{21912060-199B-422D-7C82-7291C1DC1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2AC3A41B-DB6F-66D2-8148-42E28D034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E871-2480-4DD0-ADAE-9BF2554BA2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53060A65-1888-C7A7-1747-EAAA0989A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114867F1-753D-049A-2310-EF706B778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9A43-C8F9-43DD-B7F7-C6D6935B71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39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6"/>
          <p:cNvSpPr txBox="1">
            <a:spLocks noGrp="1"/>
          </p:cNvSpPr>
          <p:nvPr>
            <p:ph type="title"/>
          </p:nvPr>
        </p:nvSpPr>
        <p:spPr>
          <a:xfrm>
            <a:off x="540000" y="484367"/>
            <a:ext cx="806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34" name="Google Shape;434;p26"/>
          <p:cNvSpPr txBox="1">
            <a:spLocks noGrp="1"/>
          </p:cNvSpPr>
          <p:nvPr>
            <p:ph type="subTitle" idx="1"/>
          </p:nvPr>
        </p:nvSpPr>
        <p:spPr>
          <a:xfrm>
            <a:off x="2115575" y="2047267"/>
            <a:ext cx="20079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435" name="Google Shape;435;p26"/>
          <p:cNvSpPr txBox="1">
            <a:spLocks noGrp="1"/>
          </p:cNvSpPr>
          <p:nvPr>
            <p:ph type="subTitle" idx="2"/>
          </p:nvPr>
        </p:nvSpPr>
        <p:spPr>
          <a:xfrm>
            <a:off x="2016350" y="2860533"/>
            <a:ext cx="5111400" cy="23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lvl="1" algn="ctr" rtl="0">
              <a:spcBef>
                <a:spcPts val="1333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6" name="Google Shape;436;p26"/>
          <p:cNvSpPr/>
          <p:nvPr/>
        </p:nvSpPr>
        <p:spPr>
          <a:xfrm flipH="1">
            <a:off x="-178540" y="-157720"/>
            <a:ext cx="3204343" cy="220151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437" name="Google Shape;437;p26"/>
          <p:cNvSpPr/>
          <p:nvPr/>
        </p:nvSpPr>
        <p:spPr>
          <a:xfrm rot="10800000" flipH="1">
            <a:off x="-278322" y="-96892"/>
            <a:ext cx="2420522" cy="137895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438" name="Google Shape;438;p26"/>
          <p:cNvSpPr/>
          <p:nvPr/>
        </p:nvSpPr>
        <p:spPr>
          <a:xfrm rot="-10484947">
            <a:off x="-734939" y="-549076"/>
            <a:ext cx="1843431" cy="115904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439" name="Google Shape;439;p26"/>
          <p:cNvSpPr/>
          <p:nvPr/>
        </p:nvSpPr>
        <p:spPr>
          <a:xfrm rot="10800000" flipH="1">
            <a:off x="1722238" y="610995"/>
            <a:ext cx="1635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440" name="Google Shape;440;p26"/>
          <p:cNvSpPr/>
          <p:nvPr/>
        </p:nvSpPr>
        <p:spPr>
          <a:xfrm rot="10800000" flipH="1">
            <a:off x="832326" y="929545"/>
            <a:ext cx="984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441" name="Google Shape;441;p26"/>
          <p:cNvSpPr/>
          <p:nvPr/>
        </p:nvSpPr>
        <p:spPr>
          <a:xfrm rot="10800000" flipH="1">
            <a:off x="61551" y="2109245"/>
            <a:ext cx="98400" cy="131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12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ด้านขนาน 10"/>
          <p:cNvSpPr/>
          <p:nvPr userDrawn="1"/>
        </p:nvSpPr>
        <p:spPr>
          <a:xfrm>
            <a:off x="814156" y="402338"/>
            <a:ext cx="2682080" cy="947057"/>
          </a:xfrm>
          <a:prstGeom prst="parallelogram">
            <a:avLst>
              <a:gd name="adj" fmla="val 99208"/>
            </a:avLst>
          </a:prstGeom>
          <a:gradFill flip="none" rotWithShape="1">
            <a:gsLst>
              <a:gs pos="100000">
                <a:srgbClr val="628FA6"/>
              </a:gs>
              <a:gs pos="0">
                <a:schemeClr val="bg1">
                  <a:lumMod val="95000"/>
                </a:schemeClr>
              </a:gs>
              <a:gs pos="19000">
                <a:schemeClr val="bg1">
                  <a:shade val="100000"/>
                  <a:satMod val="115000"/>
                  <a:alpha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9" name="สี่เหลี่ยมด้านขนาน 8"/>
          <p:cNvSpPr/>
          <p:nvPr userDrawn="1"/>
        </p:nvSpPr>
        <p:spPr>
          <a:xfrm>
            <a:off x="1053008" y="124195"/>
            <a:ext cx="8135823" cy="947057"/>
          </a:xfrm>
          <a:prstGeom prst="parallelogram">
            <a:avLst>
              <a:gd name="adj" fmla="val 99208"/>
            </a:avLst>
          </a:prstGeom>
          <a:gradFill flip="none"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bg1">
                  <a:lumMod val="95000"/>
                </a:schemeClr>
              </a:gs>
              <a:gs pos="21000">
                <a:schemeClr val="bg1">
                  <a:shade val="100000"/>
                  <a:satMod val="115000"/>
                  <a:alpha val="94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7786" y="257764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สามเหลี่ยมหน้าจั่ว 6"/>
          <p:cNvSpPr/>
          <p:nvPr userDrawn="1"/>
        </p:nvSpPr>
        <p:spPr>
          <a:xfrm rot="4438374">
            <a:off x="-1197203" y="-860793"/>
            <a:ext cx="3660051" cy="2627864"/>
          </a:xfrm>
          <a:prstGeom prst="triangle">
            <a:avLst/>
          </a:prstGeom>
          <a:solidFill>
            <a:srgbClr val="F8FAF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สามเหลี่ยมหน้าจั่ว 5"/>
          <p:cNvSpPr/>
          <p:nvPr userDrawn="1"/>
        </p:nvSpPr>
        <p:spPr>
          <a:xfrm rot="4438374">
            <a:off x="-1316630" y="-819129"/>
            <a:ext cx="3660051" cy="2627864"/>
          </a:xfrm>
          <a:prstGeom prst="triangle">
            <a:avLst/>
          </a:prstGeom>
          <a:solidFill>
            <a:srgbClr val="628FA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4" name="สามเหลี่ยมหน้าจั่ว 3"/>
          <p:cNvSpPr/>
          <p:nvPr userDrawn="1"/>
        </p:nvSpPr>
        <p:spPr>
          <a:xfrm rot="4438374">
            <a:off x="-1197203" y="-1056174"/>
            <a:ext cx="3660051" cy="2627864"/>
          </a:xfrm>
          <a:prstGeom prst="triangle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" y="50890"/>
            <a:ext cx="879830" cy="1175657"/>
          </a:xfrm>
          <a:prstGeom prst="rect">
            <a:avLst/>
          </a:prstGeom>
        </p:spPr>
      </p:pic>
      <p:sp>
        <p:nvSpPr>
          <p:cNvPr id="10" name="สี่เหลี่ยมผืนผ้า 9"/>
          <p:cNvSpPr/>
          <p:nvPr userDrawn="1"/>
        </p:nvSpPr>
        <p:spPr>
          <a:xfrm>
            <a:off x="747788" y="1041878"/>
            <a:ext cx="207234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กองบริหารการสาธารณสุข (กบรส.)</a:t>
            </a:r>
          </a:p>
        </p:txBody>
      </p:sp>
    </p:spTree>
    <p:extLst>
      <p:ext uri="{BB962C8B-B14F-4D97-AF65-F5344CB8AC3E}">
        <p14:creationId xmlns:p14="http://schemas.microsoft.com/office/powerpoint/2010/main" val="4220357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สี่เหลี่ยมผืนผ้า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สี่เหลี่ยมผืนผ้า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สี่เหลี่ยมผืนผ้า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สี่เหลี่ยมผืนผ้า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สี่เหลี่ยมผืนผ้า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3" name="สี่เหลี่ยมผืนผ้า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สี่เหลี่ยมผืนผ้า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AA3D-12F3-4913-98E3-DC2019F53F02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วงรี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วงรี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2620BB-BC7B-43E6-8809-4E7A347E1AD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BEDAA3D-12F3-4913-98E3-DC2019F53F02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20BB-BC7B-43E6-8809-4E7A347E1A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ตัวแทนเนื้อหา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2" name="ตัวแทนเนื้อหา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สี่เหลี่ยมผืนผ้า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สี่เหลี่ยมผืนผ้า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สี่เหลี่ยมผืนผ้า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สี่เหลี่ยมผืนผ้า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สี่เหลี่ยมผืนผ้า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AA3D-12F3-4913-98E3-DC2019F53F02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ตัวแทนเนื้อหา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6" name="ตัวแทนเนื้อหา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5" name="วงรี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วงรี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C2620BB-BC7B-43E6-8809-4E7A347E1AD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ชื่อเรื่อง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AA3D-12F3-4913-98E3-DC2019F53F02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C2620BB-BC7B-43E6-8809-4E7A347E1A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สี่เหลี่ยมผืนผ้า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สี่เหลี่ยมผืนผ้า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สี่เหลี่ยมผืนผ้า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สี่เหลี่ยมผืนผ้า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สี่เหลี่ยมผืนผ้า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AA3D-12F3-4913-98E3-DC2019F53F02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C2620BB-BC7B-43E6-8809-4E7A347E1A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สี่เหลี่ยมผืนผ้า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สี่เหลี่ยมผืนผ้า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สี่เหลี่ยมผืนผ้า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สี่เหลี่ยมผืนผ้า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สี่เหลี่ยมผืนผ้า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ตัวแทนเนื้อหา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0" name="วงรี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วงรี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2620BB-BC7B-43E6-8809-4E7A347E1AD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สี่เหลี่ยมผืนผ้า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AA3D-12F3-4913-98E3-DC2019F53F02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ตัวเชื่อมต่อตรง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สี่เหลี่ยมผืนผ้า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สี่เหลี่ยมผืนผ้า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สี่เหลี่ยมผืนผ้า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สี่เหลี่ยมผืนผ้า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สี่เหลี่ยมผืนผ้า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วงรี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วงรี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C2620BB-BC7B-43E6-8809-4E7A347E1AD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22" name="สี่เหลี่ยมผืนผ้า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BEDAA3D-12F3-4913-98E3-DC2019F53F02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สี่เหลี่ยมผืนผ้า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สี่เหลี่ยมผืนผ้า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สี่เหลี่ยมผืนผ้า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สี่เหลี่ยมผืนผ้า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BEDAA3D-12F3-4913-98E3-DC2019F53F02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สี่เหลี่ยมผืนผ้า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วงรี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วงรี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2620BB-BC7B-43E6-8809-4E7A347E1ADF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="" xmlns:a16="http://schemas.microsoft.com/office/drawing/2014/main" id="{D1A0C7BC-A551-17A1-42CC-C418C2485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="" xmlns:a16="http://schemas.microsoft.com/office/drawing/2014/main" id="{250E0824-2CAE-00F3-0070-4DBAE76F6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C50D4764-8CB9-4036-3762-6E876F6A73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FE871-2480-4DD0-ADAE-9BF2554BA2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7D14A4ED-86AB-25A0-5FF6-A92B0C495F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1E26C3BD-ABB4-9897-59DC-4DE339678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F9A43-C8F9-43DD-B7F7-C6D6935B71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54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11" Type="http://schemas.openxmlformats.org/officeDocument/2006/relationships/image" Target="../media/image20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9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7315" y="4672739"/>
            <a:ext cx="4898510" cy="1375521"/>
          </a:xfrm>
        </p:spPr>
        <p:txBody>
          <a:bodyPr>
            <a:normAutofit/>
          </a:bodyPr>
          <a:lstStyle/>
          <a:p>
            <a:r>
              <a:rPr lang="th-TH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ทพญ.ศิริรัตน์ รัศมีโสร</a:t>
            </a:r>
            <a:r>
              <a:rPr lang="th-TH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ัจ</a:t>
            </a:r>
            <a:endParaRPr lang="th-TH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th-TH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ประธานคณะทำงานพัฒนาระบบบริการสุขภาพช่องปาก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th-TH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เขตปฏิรูประบบสุขภาพ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1 4 9 </a:t>
            </a:r>
            <a:r>
              <a:rPr lang="th-TH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และ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7316" y="286443"/>
            <a:ext cx="2783270" cy="4038670"/>
          </a:xfrm>
        </p:spPr>
        <p:txBody>
          <a:bodyPr>
            <a:normAutofit/>
          </a:bodyPr>
          <a:lstStyle/>
          <a:p>
            <a:r>
              <a:rPr lang="en-US" dirty="0"/>
              <a:t>Dental Health Board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xmlns="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2"/>
            <a:ext cx="347648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12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FBA87951-D870-94AA-EB85-15D236C54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C82CA810-E9B1-5C85-283C-01E839EE7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="" xmlns:a16="http://schemas.microsoft.com/office/drawing/2014/main" id="{F7716EE6-58CC-9EC0-6AFF-DD49A8AF8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96"/>
            <a:ext cx="9144000" cy="682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43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D045A296-DDD9-A208-F461-0A1138B05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490BC5BF-F2B9-3BDC-51A1-4B192F614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="" xmlns:a16="http://schemas.microsoft.com/office/drawing/2014/main" id="{76A1E21A-7E22-593D-D165-CD8626188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809"/>
            <a:ext cx="9144000" cy="647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10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="" xmlns:a16="http://schemas.microsoft.com/office/drawing/2014/main" id="{2AD53A1D-D671-8656-D005-B03A1C1633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16" r="10556" b="11911"/>
          <a:stretch/>
        </p:blipFill>
        <p:spPr>
          <a:xfrm>
            <a:off x="0" y="1"/>
            <a:ext cx="6975872" cy="685800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="" xmlns:a16="http://schemas.microsoft.com/office/drawing/2014/main" id="{9DC7F8DA-9596-C999-5C9A-3EDA048EF9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4" t="24642" r="35274" b="-4269"/>
          <a:stretch/>
        </p:blipFill>
        <p:spPr>
          <a:xfrm>
            <a:off x="5197078" y="0"/>
            <a:ext cx="3946922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07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1EAF4CB7-CEB3-3E8E-7B89-814E02658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351" y="227013"/>
            <a:ext cx="7886700" cy="1044575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(ร่าง) ประชุมคณะกรรมการ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OHSP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เขตสุขภาพที่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และมุ</a:t>
            </a:r>
            <a:r>
              <a:rPr lang="th-T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ฑิ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ตาจิต ปี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2566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BADEBF44-891E-6D6B-5E27-8225BC87C82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24223" y="1484314"/>
            <a:ext cx="7650956" cy="50180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b="1" u="sng" dirty="0"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3200" b="1" u="sng" dirty="0"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ประเด็นการประชุม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OHSP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ครั้งที่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4/66 ,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จัดซื้อร่วมเขต , นำเสนอผลงานวิชาการ และมุ</a:t>
            </a:r>
            <a:r>
              <a:rPr 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ฑิ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ตาจิตผู้เกษียณ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11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3200" b="1" u="sng" dirty="0"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3200" b="1" u="sng" dirty="0"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กลุ่มเป้าหมาย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OHSP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26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 , คณะกรรมการทุติตติยภูมิ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35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 , ผู้นำเสนอผลงานวิชาการ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 และทันตบุคลากร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14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  รวม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80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11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3200" b="1" u="sng" dirty="0"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sz="3200" b="1" u="sng" dirty="0"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ระยะเวลา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2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17-18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สิงหาคม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2566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11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3200" b="1" u="sng" dirty="0"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4.</a:t>
            </a:r>
            <a:r>
              <a:rPr lang="th-TH" sz="3200" b="1" u="sng" dirty="0"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สถานที่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รีสอร</a:t>
            </a:r>
            <a:r>
              <a:rPr 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์ต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ในจ.นครนายก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11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3200" b="1" u="sng" dirty="0"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5.</a:t>
            </a:r>
            <a:r>
              <a:rPr lang="th-TH" sz="3200" b="1" u="sng" dirty="0"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ศอน. / สสส. /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sponsors</a:t>
            </a:r>
          </a:p>
          <a:p>
            <a:pPr marL="0" indent="0">
              <a:buNone/>
            </a:pPr>
            <a:endParaRPr lang="th-TH" sz="1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3200" b="1" u="sng" dirty="0"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6.</a:t>
            </a:r>
            <a:r>
              <a:rPr lang="th-TH" sz="3200" b="1" u="sng" dirty="0"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รายชื่อทันตบุคลากรที่จะเกษียณอายุราชการ</a:t>
            </a:r>
          </a:p>
          <a:p>
            <a:pPr marL="457200" lvl="1" indent="0">
              <a:buNone/>
            </a:pP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ทพญ.สุนีย์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พลภานุมาศ สสจ.นครนายก</a:t>
            </a:r>
          </a:p>
          <a:p>
            <a:pPr marL="457200" lvl="1" indent="0">
              <a:buNone/>
            </a:pP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ทพญ.ปรารถนา 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ฮู้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ผลเอิบ สสจ.อ่างทอง</a:t>
            </a:r>
          </a:p>
          <a:p>
            <a:pPr marL="457200" lvl="1" indent="0">
              <a:buNone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ฯลฯ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15625" cy="756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907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76200"/>
            <a:ext cx="4572000" cy="677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464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Dental Health </a:t>
            </a:r>
            <a:r>
              <a:rPr lang="en-US" dirty="0" smtClean="0"/>
              <a:t>Board</a:t>
            </a:r>
          </a:p>
          <a:p>
            <a:r>
              <a:rPr lang="th-TH" dirty="0" smtClean="0"/>
              <a:t>ผลการดำเนินงานตัวชี้วัดงาน</a:t>
            </a:r>
            <a:r>
              <a:rPr lang="th-TH" dirty="0" err="1" smtClean="0"/>
              <a:t>ทันต</a:t>
            </a:r>
            <a:r>
              <a:rPr lang="th-TH" dirty="0" smtClean="0"/>
              <a:t>สาธารณสุข </a:t>
            </a:r>
            <a:r>
              <a:rPr lang="th-TH" dirty="0" err="1" smtClean="0"/>
              <a:t>ไตรมาส</a:t>
            </a:r>
            <a:r>
              <a:rPr lang="th-TH" dirty="0" smtClean="0"/>
              <a:t> 2  ปี2566</a:t>
            </a:r>
          </a:p>
          <a:p>
            <a:r>
              <a:rPr lang="th-TH" dirty="0" smtClean="0"/>
              <a:t>ผลการนิเทศงาน </a:t>
            </a:r>
            <a:r>
              <a:rPr lang="en-US" dirty="0" smtClean="0"/>
              <a:t>PCU/NPCU </a:t>
            </a:r>
          </a:p>
          <a:p>
            <a:r>
              <a:rPr lang="th-TH" dirty="0" smtClean="0"/>
              <a:t>จัดซื้อวัสดุทันตก</a:t>
            </a:r>
            <a:r>
              <a:rPr lang="th-TH" dirty="0" err="1" smtClean="0"/>
              <a:t>รรม</a:t>
            </a:r>
            <a:r>
              <a:rPr lang="th-TH" dirty="0" smtClean="0"/>
              <a:t>ร่วม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571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35BB82D-43BB-9C89-B78E-419EDD810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F93B6160-0486-B46A-5DBE-744F23C90C4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19AC4E1E-DBE0-092E-50FB-BDA38FDE1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97" y="4763"/>
            <a:ext cx="8736806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79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EEAAAC37-1131-9DE1-1FF0-C0306A645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8448BBB2-AD96-1589-97A7-5E9970C45EF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7295E1CD-0B39-27B2-E2D0-3A2F16E42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64" y="0"/>
            <a:ext cx="8770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2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88756E77-D709-8B13-5F35-DA5AE8F49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905" y="1"/>
            <a:ext cx="4593095" cy="3291838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D2F762FA-F345-4A80-6812-23D4AD427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4578983" cy="3291839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xmlns="" id="{5CFFF755-F1C8-477F-F308-D3901BEC0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91840"/>
            <a:ext cx="4572000" cy="3566158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xmlns="" id="{BC60DB02-1DC5-FEF3-4AB8-2C6AA3E99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5017" y="3291840"/>
            <a:ext cx="4578983" cy="3566161"/>
          </a:xfrm>
          <a:prstGeom prst="rect">
            <a:avLst/>
          </a:prstGeom>
        </p:spPr>
      </p:pic>
      <p:cxnSp>
        <p:nvCxnSpPr>
          <p:cNvPr id="11" name="ตัวเชื่อมต่อตรง 10">
            <a:extLst>
              <a:ext uri="{FF2B5EF4-FFF2-40B4-BE49-F238E27FC236}">
                <a16:creationId xmlns:a16="http://schemas.microsoft.com/office/drawing/2014/main" xmlns="" id="{C5BCEBF5-EDDE-1A67-91A5-BD783DA704FC}"/>
              </a:ext>
            </a:extLst>
          </p:cNvPr>
          <p:cNvCxnSpPr>
            <a:cxnSpLocks/>
          </p:cNvCxnSpPr>
          <p:nvPr/>
        </p:nvCxnSpPr>
        <p:spPr>
          <a:xfrm>
            <a:off x="381315" y="4388802"/>
            <a:ext cx="4061145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754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95AD0351-DC06-EA6F-682D-6177982D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ตัวแทนเนื้อหา 6">
            <a:extLst>
              <a:ext uri="{FF2B5EF4-FFF2-40B4-BE49-F238E27FC236}">
                <a16:creationId xmlns:a16="http://schemas.microsoft.com/office/drawing/2014/main" xmlns="" id="{B316E2F9-8B80-0C26-AE0A-E8E970AC8E1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92778" y="1810465"/>
            <a:ext cx="7321931" cy="4005419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538F0597-E5C9-B6BE-F30D-F3C33DE96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4717268" cy="3428999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EAB87257-4CD3-5C0D-B7ED-1D67DA051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7268" y="0"/>
            <a:ext cx="4426733" cy="3429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xmlns="" id="{FC9722AC-2E70-7EB0-FDC1-FA11A783E1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29000"/>
            <a:ext cx="4717268" cy="3428999"/>
          </a:xfrm>
          <a:prstGeom prst="rect">
            <a:avLst/>
          </a:prstGeom>
        </p:spPr>
      </p:pic>
      <p:cxnSp>
        <p:nvCxnSpPr>
          <p:cNvPr id="9" name="ตัวเชื่อมต่อตรง 8">
            <a:extLst>
              <a:ext uri="{FF2B5EF4-FFF2-40B4-BE49-F238E27FC236}">
                <a16:creationId xmlns:a16="http://schemas.microsoft.com/office/drawing/2014/main" xmlns="" id="{00000000-0008-0000-0F00-000003000000}"/>
              </a:ext>
            </a:extLst>
          </p:cNvPr>
          <p:cNvCxnSpPr>
            <a:cxnSpLocks/>
          </p:cNvCxnSpPr>
          <p:nvPr/>
        </p:nvCxnSpPr>
        <p:spPr>
          <a:xfrm>
            <a:off x="397192" y="4541202"/>
            <a:ext cx="4197668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943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1C4CD886-4442-9535-72B1-14D71D490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50" y="472999"/>
            <a:ext cx="8546020" cy="5912003"/>
          </a:xfrm>
          <a:prstGeom prst="rect">
            <a:avLst/>
          </a:prstGeom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xmlns="" id="{2D903B85-2BDC-8AD2-F268-96E50C477F90}"/>
              </a:ext>
            </a:extLst>
          </p:cNvPr>
          <p:cNvSpPr txBox="1"/>
          <p:nvPr/>
        </p:nvSpPr>
        <p:spPr>
          <a:xfrm>
            <a:off x="1182911" y="5509698"/>
            <a:ext cx="1901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    S   M1 M2 F1  F2  F3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xmlns="" id="{854F8EBC-A849-59ED-1C09-C5B3AB1F7DAD}"/>
              </a:ext>
            </a:extLst>
          </p:cNvPr>
          <p:cNvSpPr txBox="1"/>
          <p:nvPr/>
        </p:nvSpPr>
        <p:spPr>
          <a:xfrm>
            <a:off x="3094626" y="5466081"/>
            <a:ext cx="1901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    S   M1 M2 F1  F2  F3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95943626-8926-A49F-8ACD-EE8B410805F6}"/>
              </a:ext>
            </a:extLst>
          </p:cNvPr>
          <p:cNvSpPr txBox="1"/>
          <p:nvPr/>
        </p:nvSpPr>
        <p:spPr>
          <a:xfrm>
            <a:off x="5006341" y="5466081"/>
            <a:ext cx="1861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    S   M1 M2 F1 F2  F3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01ACAB20-3AE6-0CCB-4106-D482F054D6C2}"/>
              </a:ext>
            </a:extLst>
          </p:cNvPr>
          <p:cNvSpPr txBox="1"/>
          <p:nvPr/>
        </p:nvSpPr>
        <p:spPr>
          <a:xfrm>
            <a:off x="6918055" y="5489378"/>
            <a:ext cx="18213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    S   M1M2 F1 F2  F3</a:t>
            </a:r>
          </a:p>
        </p:txBody>
      </p:sp>
    </p:spTree>
    <p:extLst>
      <p:ext uri="{BB962C8B-B14F-4D97-AF65-F5344CB8AC3E}">
        <p14:creationId xmlns:p14="http://schemas.microsoft.com/office/powerpoint/2010/main" val="2489903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xmlns="" id="{8B642F05-6919-2407-12D5-25EA530FB089}"/>
              </a:ext>
            </a:extLst>
          </p:cNvPr>
          <p:cNvSpPr/>
          <p:nvPr/>
        </p:nvSpPr>
        <p:spPr>
          <a:xfrm>
            <a:off x="228600" y="4462470"/>
            <a:ext cx="6743700" cy="2092111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xmlns="" id="{0804F763-E521-C974-2ADA-844060B2B864}"/>
              </a:ext>
            </a:extLst>
          </p:cNvPr>
          <p:cNvSpPr txBox="1"/>
          <p:nvPr/>
        </p:nvSpPr>
        <p:spPr>
          <a:xfrm>
            <a:off x="1707642" y="1632073"/>
            <a:ext cx="7207758" cy="114614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เพิ่มการเข้าถึงบริการสุขภาพช่องปาก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ขั้นพื้นฐาน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(ส่งเสริม ป้องกัน รักษาพื้นฐาน)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เน้นกลุ่มเป้าหมาย 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หญิงตั้งครรภ์, ผู้สูงอายุ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ตัวแทนข้อความ 1"/>
          <p:cNvSpPr>
            <a:spLocks noGrp="1"/>
          </p:cNvSpPr>
          <p:nvPr>
            <p:ph type="body" sz="quarter" idx="10"/>
          </p:nvPr>
        </p:nvSpPr>
        <p:spPr>
          <a:xfrm>
            <a:off x="1317832" y="257760"/>
            <a:ext cx="7518056" cy="724247"/>
          </a:xfrm>
        </p:spPr>
        <p:txBody>
          <a:bodyPr/>
          <a:lstStyle/>
          <a:p>
            <a:r>
              <a:rPr lang="th-TH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เข็มมุ่งของสาขาสุขภาพช่องปาก 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xmlns="" id="{DFD0C71B-1559-CCA1-25DF-0C86CC17E6E4}"/>
              </a:ext>
            </a:extLst>
          </p:cNvPr>
          <p:cNvSpPr txBox="1"/>
          <p:nvPr/>
        </p:nvSpPr>
        <p:spPr>
          <a:xfrm>
            <a:off x="473202" y="5108800"/>
            <a:ext cx="6499098" cy="1574149"/>
          </a:xfrm>
          <a:prstGeom prst="rect">
            <a:avLst/>
          </a:prstGeom>
          <a:solidFill>
            <a:srgbClr val="C9DFE1"/>
          </a:solidFill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พัฒนาระบบบริการสุขภาพช่องปาก</a:t>
            </a: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ไร้รอยต่อ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พัฒนาคุณภาพบริการสุขภาพช่องปากในหน่วยบริการปฐมภูมิ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ลดระยะเวลารอคอย (คิว) การรับบริการทันตกรรมเฉพาะทาง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ระบบนัดหมายผู้ป่วยแบบ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ระบบการยืนยันการมารับบริการ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9281CDF-0AE9-6285-CF18-D5A3BF66F07C}"/>
              </a:ext>
            </a:extLst>
          </p:cNvPr>
          <p:cNvSpPr txBox="1"/>
          <p:nvPr/>
        </p:nvSpPr>
        <p:spPr>
          <a:xfrm>
            <a:off x="413778" y="1743524"/>
            <a:ext cx="1725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ภาพรวม</a:t>
            </a:r>
            <a:endParaRPr lang="en-US" sz="3200" b="1" dirty="0">
              <a:solidFill>
                <a:schemeClr val="accent5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xmlns="" id="{096D3407-6944-C185-435A-EE492F2FB6DE}"/>
              </a:ext>
            </a:extLst>
          </p:cNvPr>
          <p:cNvSpPr txBox="1"/>
          <p:nvPr/>
        </p:nvSpPr>
        <p:spPr>
          <a:xfrm>
            <a:off x="413778" y="2419211"/>
            <a:ext cx="8501622" cy="20682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กลยุทธ์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เปิดบริการทันตกรรม นอกเวลาราชการ ในโรงพยาบาลที่มีคิวรับบริการ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จัดการให้มียูนิตทำฟันเพียงพอกับจำนวนทันตแพทย์และทันตา</a:t>
            </a:r>
            <a:r>
              <a:rPr lang="th-TH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ภิ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บาล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รพ.ที่มีพื้นที่เหลือพอติดตั้งยูนิตเพิ่มเติม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จัดซื้อ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จัดหา ยูนิตทำฟันเร่งด่วน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รพ.ที่พร้อมขยายพื้นที่ ทำแผนเพิ่มพื้นที่ของกลุ่มงานทันตกรรม หรือ สร้างตึกทันตกรรม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9D7FC11-B602-2CE3-4E23-B5F19EFB90BE}"/>
              </a:ext>
            </a:extLst>
          </p:cNvPr>
          <p:cNvSpPr txBox="1"/>
          <p:nvPr/>
        </p:nvSpPr>
        <p:spPr>
          <a:xfrm>
            <a:off x="413778" y="4462470"/>
            <a:ext cx="7459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นำร่อง (</a:t>
            </a: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เขตปฏิรูประบบสุขภาพที่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1, 4, 9</a:t>
            </a: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และ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xmlns="" id="{6F6C987C-F0BE-C599-7A2A-C8E103898197}"/>
              </a:ext>
            </a:extLst>
          </p:cNvPr>
          <p:cNvSpPr txBox="1"/>
          <p:nvPr/>
        </p:nvSpPr>
        <p:spPr>
          <a:xfrm>
            <a:off x="6440892" y="6457890"/>
            <a:ext cx="27031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latin typeface="EucrosiaUPC" panose="02020603050405020304" pitchFamily="18" charset="-34"/>
                <a:cs typeface="EucrosiaUPC" panose="02020603050405020304" pitchFamily="18" charset="-34"/>
              </a:rPr>
              <a:t>Cr.</a:t>
            </a:r>
            <a:r>
              <a:rPr lang="th-TH" sz="2000" i="1" dirty="0">
                <a:latin typeface="EucrosiaUPC" panose="02020603050405020304" pitchFamily="18" charset="-34"/>
                <a:cs typeface="EucrosiaUPC" panose="02020603050405020304" pitchFamily="18" charset="-34"/>
              </a:rPr>
              <a:t>ทพ.จารุวัฒน์ บุษราคัมรุหะ กบ</a:t>
            </a:r>
            <a:r>
              <a:rPr lang="en-US" sz="2000" i="1" dirty="0">
                <a:latin typeface="EucrosiaUPC" panose="02020603050405020304" pitchFamily="18" charset="-34"/>
                <a:cs typeface="EucrosiaUPC" panose="02020603050405020304" pitchFamily="18" charset="-34"/>
              </a:rPr>
              <a:t>.</a:t>
            </a:r>
            <a:r>
              <a:rPr lang="th-TH" sz="2000" i="1" dirty="0">
                <a:latin typeface="EucrosiaUPC" panose="02020603050405020304" pitchFamily="18" charset="-34"/>
                <a:cs typeface="EucrosiaUPC" panose="02020603050405020304" pitchFamily="18" charset="-34"/>
              </a:rPr>
              <a:t>รส. </a:t>
            </a:r>
            <a:r>
              <a:rPr lang="en-US" sz="2000" i="1" dirty="0">
                <a:latin typeface="EucrosiaUPC" panose="02020603050405020304" pitchFamily="18" charset="-34"/>
                <a:cs typeface="EucrosiaUPC" panose="02020603050405020304" pitchFamily="18" charset="-34"/>
              </a:rPr>
              <a:t>1</a:t>
            </a:r>
            <a:r>
              <a:rPr lang="th-TH" sz="2000" i="1" dirty="0">
                <a:latin typeface="EucrosiaUPC" panose="02020603050405020304" pitchFamily="18" charset="-34"/>
                <a:cs typeface="EucrosiaUPC" panose="02020603050405020304" pitchFamily="18" charset="-34"/>
              </a:rPr>
              <a:t>ธ.ค</a:t>
            </a:r>
            <a:r>
              <a:rPr lang="en-US" sz="2000" i="1" dirty="0">
                <a:latin typeface="EucrosiaUPC" panose="02020603050405020304" pitchFamily="18" charset="-34"/>
                <a:cs typeface="EucrosiaUPC" panose="02020603050405020304" pitchFamily="18" charset="-34"/>
              </a:rPr>
              <a:t>65</a:t>
            </a:r>
          </a:p>
        </p:txBody>
      </p:sp>
      <p:sp>
        <p:nvSpPr>
          <p:cNvPr id="11" name="ลูกศร: ขวาท้ายขีด 10">
            <a:extLst>
              <a:ext uri="{FF2B5EF4-FFF2-40B4-BE49-F238E27FC236}">
                <a16:creationId xmlns:a16="http://schemas.microsoft.com/office/drawing/2014/main" xmlns="" id="{49D82E97-CDEF-D9CB-FBD8-D100D274BE45}"/>
              </a:ext>
            </a:extLst>
          </p:cNvPr>
          <p:cNvSpPr/>
          <p:nvPr/>
        </p:nvSpPr>
        <p:spPr>
          <a:xfrm rot="10800000">
            <a:off x="6974146" y="4320118"/>
            <a:ext cx="1084004" cy="2137772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48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D5ADFC11-8357-039B-8D7F-AAF4243C1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395" y="7"/>
            <a:ext cx="8409215" cy="1325563"/>
          </a:xfrm>
        </p:spPr>
        <p:txBody>
          <a:bodyPr>
            <a:noAutofit/>
          </a:bodyPr>
          <a:lstStyle/>
          <a:p>
            <a:pPr algn="ctr"/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ประเด็น</a:t>
            </a:r>
            <a:r>
              <a:rPr lang="th-TH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สําคัญ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ประชุม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 Plan </a:t>
            </a:r>
            <a:r>
              <a:rPr lang="th-TH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กํากับ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ทิศ </a:t>
            </a:r>
            <a:b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วันที่ 1 ธันวาคม 2565 </a:t>
            </a:r>
            <a:b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ณ ห้องประชุม 2 ชั้น 6 อาคาร 7 กองบริหารการสาธารณสุข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ไดอะแกรม 5">
            <a:extLst>
              <a:ext uri="{FF2B5EF4-FFF2-40B4-BE49-F238E27FC236}">
                <a16:creationId xmlns="" xmlns:a16="http://schemas.microsoft.com/office/drawing/2014/main" id="{993FC260-885B-6949-9582-12F53C0D5D65}"/>
              </a:ext>
            </a:extLst>
          </p:cNvPr>
          <p:cNvGraphicFramePr/>
          <p:nvPr/>
        </p:nvGraphicFramePr>
        <p:xfrm>
          <a:off x="367392" y="1159431"/>
          <a:ext cx="8319408" cy="5532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กล่องข้อความ 4">
            <a:extLst>
              <a:ext uri="{FF2B5EF4-FFF2-40B4-BE49-F238E27FC236}">
                <a16:creationId xmlns="" xmlns:a16="http://schemas.microsoft.com/office/drawing/2014/main" id="{A7E8F1FC-C798-D313-CAEF-C78E97712640}"/>
              </a:ext>
            </a:extLst>
          </p:cNvPr>
          <p:cNvSpPr txBox="1"/>
          <p:nvPr/>
        </p:nvSpPr>
        <p:spPr>
          <a:xfrm>
            <a:off x="4" y="5820522"/>
            <a:ext cx="91439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ในปี2566 หนึ่งในนโยบาย</a:t>
            </a:r>
            <a:r>
              <a:rPr lang="th-TH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สําคัญ</a:t>
            </a:r>
            <a:r>
              <a: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ของกระทรวงฯ คือ เพิ่มการเข้าถึงบริการแก่ประชาชน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10" name="รูปภาพ 9">
            <a:extLst>
              <a:ext uri="{FF2B5EF4-FFF2-40B4-BE49-F238E27FC236}">
                <a16:creationId xmlns="" xmlns:a16="http://schemas.microsoft.com/office/drawing/2014/main" id="{38596C97-E33E-25DA-C725-48645604D5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77" y="1324333"/>
            <a:ext cx="2615794" cy="2334227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="" xmlns:a16="http://schemas.microsoft.com/office/drawing/2014/main" id="{6AE4E02E-C28D-6F35-AAE7-9BAE2C07CB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200" y="1324333"/>
            <a:ext cx="2615793" cy="2182679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="" xmlns:a16="http://schemas.microsoft.com/office/drawing/2014/main" id="{4DFFCEFD-3D68-3F82-3E4D-6E85EB8905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223" y="1325570"/>
            <a:ext cx="1498359" cy="2181443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="" xmlns:a16="http://schemas.microsoft.com/office/drawing/2014/main" id="{214459A5-4A09-723F-5B05-71074903B6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554" y="2789843"/>
            <a:ext cx="512126" cy="682834"/>
          </a:xfrm>
          <a:prstGeom prst="rect">
            <a:avLst/>
          </a:prstGeom>
        </p:spPr>
      </p:pic>
      <p:sp>
        <p:nvSpPr>
          <p:cNvPr id="4" name="กล่องข้อความ 3">
            <a:extLst>
              <a:ext uri="{FF2B5EF4-FFF2-40B4-BE49-F238E27FC236}">
                <a16:creationId xmlns="" xmlns:a16="http://schemas.microsoft.com/office/drawing/2014/main" id="{E50F6453-93E0-3E9C-DB28-AC54B0CF466C}"/>
              </a:ext>
            </a:extLst>
          </p:cNvPr>
          <p:cNvSpPr txBox="1"/>
          <p:nvPr/>
        </p:nvSpPr>
        <p:spPr>
          <a:xfrm>
            <a:off x="5834993" y="6456652"/>
            <a:ext cx="25210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i="1" dirty="0">
                <a:solidFill>
                  <a:prstClr val="white"/>
                </a:solidFill>
              </a:rPr>
              <a:t>นพ.ณรงค์ อภิวณิชกุล รองปลัดกระทรวงฯ</a:t>
            </a:r>
            <a:endParaRPr lang="en-US" sz="2000" b="1" i="1" dirty="0">
              <a:solidFill>
                <a:prstClr val="white"/>
              </a:solidFill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B14E411E-EE74-E2C6-78EB-5AE86CB59A6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76" y="1321516"/>
            <a:ext cx="451038" cy="625986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="" xmlns:a16="http://schemas.microsoft.com/office/drawing/2014/main" id="{84C9CFF3-6AAE-FB91-7095-E496A9B7791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165" y="1321516"/>
            <a:ext cx="451038" cy="62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020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ทศบาล">
  <a:themeElements>
    <a:clrScheme name="เทศบาล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เทศบาล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เทศบาล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159</TotalTime>
  <Words>471</Words>
  <Application>Microsoft Office PowerPoint</Application>
  <PresentationFormat>นำเสนอทางหน้าจอ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14</vt:i4>
      </vt:variant>
    </vt:vector>
  </HeadingPairs>
  <TitlesOfParts>
    <vt:vector size="16" baseType="lpstr">
      <vt:lpstr>เทศบาล</vt:lpstr>
      <vt:lpstr>ธีมของ Office</vt:lpstr>
      <vt:lpstr>Dental Health Board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ประเด็นสําคัญ ประชุม Service Plan กํากับทิศ  วันที่ 1 ธันวาคม 2565  ณ ห้องประชุม 2 ชั้น 6 อาคาร 7 กองบริหารการสาธารณสุข </vt:lpstr>
      <vt:lpstr>งานนำเสนอ PowerPoint</vt:lpstr>
      <vt:lpstr>งานนำเสนอ PowerPoint</vt:lpstr>
      <vt:lpstr>งานนำเสนอ PowerPoint</vt:lpstr>
      <vt:lpstr>(ร่าง) ประชุมคณะกรรมการOHSPเขตสุขภาพที่4และมุฑิตาจิต ปี 2566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Dental Health Board</dc:title>
  <dc:creator>Dent</dc:creator>
  <cp:lastModifiedBy>Dent</cp:lastModifiedBy>
  <cp:revision>5</cp:revision>
  <dcterms:created xsi:type="dcterms:W3CDTF">2023-04-18T03:22:44Z</dcterms:created>
  <dcterms:modified xsi:type="dcterms:W3CDTF">2023-04-19T04:20:07Z</dcterms:modified>
</cp:coreProperties>
</file>