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19" r:id="rId2"/>
  </p:sldMasterIdLst>
  <p:notesMasterIdLst>
    <p:notesMasterId r:id="rId71"/>
  </p:notesMasterIdLst>
  <p:sldIdLst>
    <p:sldId id="256" r:id="rId3"/>
    <p:sldId id="257" r:id="rId4"/>
    <p:sldId id="259" r:id="rId5"/>
    <p:sldId id="258" r:id="rId6"/>
    <p:sldId id="355" r:id="rId7"/>
    <p:sldId id="356" r:id="rId8"/>
    <p:sldId id="260" r:id="rId9"/>
    <p:sldId id="361" r:id="rId10"/>
    <p:sldId id="360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00" r:id="rId19"/>
    <p:sldId id="308" r:id="rId20"/>
    <p:sldId id="261" r:id="rId21"/>
    <p:sldId id="263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58" r:id="rId32"/>
    <p:sldId id="319" r:id="rId33"/>
    <p:sldId id="320" r:id="rId34"/>
    <p:sldId id="321" r:id="rId35"/>
    <p:sldId id="322" r:id="rId36"/>
    <p:sldId id="359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57" r:id="rId46"/>
    <p:sldId id="331" r:id="rId47"/>
    <p:sldId id="332" r:id="rId48"/>
    <p:sldId id="335" r:id="rId49"/>
    <p:sldId id="334" r:id="rId50"/>
    <p:sldId id="333" r:id="rId51"/>
    <p:sldId id="336" r:id="rId52"/>
    <p:sldId id="339" r:id="rId53"/>
    <p:sldId id="337" r:id="rId54"/>
    <p:sldId id="338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2" r:id="rId67"/>
    <p:sldId id="353" r:id="rId68"/>
    <p:sldId id="354" r:id="rId69"/>
    <p:sldId id="351" r:id="rId70"/>
  </p:sldIdLst>
  <p:sldSz cx="12192000" cy="6858000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634F0-4568-4E97-8EE3-C322396AA859}" type="datetimeFigureOut">
              <a:rPr lang="th-TH" smtClean="0"/>
              <a:t>22/10/62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CFA0C-D458-4A41-99F2-ABF0021EC7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84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ยึดรูปบนภาพนิ่ง 1">
            <a:extLst>
              <a:ext uri="{FF2B5EF4-FFF2-40B4-BE49-F238E27FC236}">
                <a16:creationId xmlns:a16="http://schemas.microsoft.com/office/drawing/2014/main" id="{2F87DF13-274D-4A32-BBD4-F634F7E283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ยึดบันทึกย่อ 2">
            <a:extLst>
              <a:ext uri="{FF2B5EF4-FFF2-40B4-BE49-F238E27FC236}">
                <a16:creationId xmlns:a16="http://schemas.microsoft.com/office/drawing/2014/main" id="{259022D6-78A9-482D-B953-9B219C97C8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 sz="1800"/>
          </a:p>
        </p:txBody>
      </p:sp>
      <p:sp>
        <p:nvSpPr>
          <p:cNvPr id="4" name="ตัวยึดหมายเลขภาพนิ่ง 3">
            <a:extLst>
              <a:ext uri="{FF2B5EF4-FFF2-40B4-BE49-F238E27FC236}">
                <a16:creationId xmlns:a16="http://schemas.microsoft.com/office/drawing/2014/main" id="{A7DE57E5-61ED-45BA-82DF-FF67B24C7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A8E7D5EE-660C-42FB-8902-B28C80717693}" type="slidenum">
              <a:rPr lang="th-TH" altLang="th-TH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18</a:t>
            </a:fld>
            <a:endParaRPr lang="th-TH" alt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3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1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1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A2B36204-D5D4-4EBC-851C-05D9F22E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73B14-B359-4C25-B051-32703ABEF2D0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3B0A22C-2185-4ECB-8BC7-46AF5D92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5DF17558-E974-4850-9315-30171038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88FE1-3B1C-4777-8B75-574CD0AC4CF7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5378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CFEC085E-C04A-4D91-AA73-B2BD7060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D94D-2954-49F8-A18F-DB4926D6C962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16B03D1B-A5DF-4F86-9343-0A5DE67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B1B90FE4-08CC-44B4-A910-2CF2B5A5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74708-045E-44C7-8CCE-54E2C270C003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53434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1C9D8070-360D-4F49-A222-4107B912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B0A5C-350B-4FFB-9A74-D54C5D5A9E51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3578C8F2-2E48-4276-A44D-36B61EC5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6DBAA31-A658-4312-B0D4-B55BE2F7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993D5-9ABB-4FFE-8D96-6DB66C0E7FF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1492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25D5AD25-9BC6-4A08-AC67-70FD4E26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EE50-32E3-4319-98C3-8FD6F5B2B481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89FCB216-A9E7-4C07-B7BA-C7BAF46F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2C96B41B-B5C9-40AA-8407-5EC390D5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82C2B-C9B9-487C-9F23-73ECB3BC1C01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82795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>
              <a:ext uri="{FF2B5EF4-FFF2-40B4-BE49-F238E27FC236}">
                <a16:creationId xmlns:a16="http://schemas.microsoft.com/office/drawing/2014/main" id="{50928229-A3D4-4445-8D6D-7EFE5434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99F43-417A-47CC-AEF7-DC9B50F31A80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8" name="ตัวยึดท้ายกระดาษ 4">
            <a:extLst>
              <a:ext uri="{FF2B5EF4-FFF2-40B4-BE49-F238E27FC236}">
                <a16:creationId xmlns:a16="http://schemas.microsoft.com/office/drawing/2014/main" id="{4240E328-20AD-4707-BC34-3C135680D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>
              <a:ext uri="{FF2B5EF4-FFF2-40B4-BE49-F238E27FC236}">
                <a16:creationId xmlns:a16="http://schemas.microsoft.com/office/drawing/2014/main" id="{E466CF36-3493-4DBD-B4E3-1C95EB7E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93114-6513-40A0-A248-E7E5F81F0B27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722051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>
              <a:ext uri="{FF2B5EF4-FFF2-40B4-BE49-F238E27FC236}">
                <a16:creationId xmlns:a16="http://schemas.microsoft.com/office/drawing/2014/main" id="{41EF99F8-A097-4F2B-90C6-2F772C2F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CEF04-ACC5-446E-96F7-1BF1CEA77F3D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4" name="ตัวยึดท้ายกระดาษ 4">
            <a:extLst>
              <a:ext uri="{FF2B5EF4-FFF2-40B4-BE49-F238E27FC236}">
                <a16:creationId xmlns:a16="http://schemas.microsoft.com/office/drawing/2014/main" id="{1B5C5C52-4D8D-4CF5-8A2D-535FA916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>
              <a:ext uri="{FF2B5EF4-FFF2-40B4-BE49-F238E27FC236}">
                <a16:creationId xmlns:a16="http://schemas.microsoft.com/office/drawing/2014/main" id="{6A6ECE27-6123-4351-878E-3379E1755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E09BE-BAB6-47B2-85D5-75890717F69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01692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>
              <a:ext uri="{FF2B5EF4-FFF2-40B4-BE49-F238E27FC236}">
                <a16:creationId xmlns:a16="http://schemas.microsoft.com/office/drawing/2014/main" id="{B79C9668-F590-40F6-AAFC-3DEEA84BA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F816-0ED9-4877-BEB7-9D6BB1D1A0E8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3" name="ตัวยึดท้ายกระดาษ 4">
            <a:extLst>
              <a:ext uri="{FF2B5EF4-FFF2-40B4-BE49-F238E27FC236}">
                <a16:creationId xmlns:a16="http://schemas.microsoft.com/office/drawing/2014/main" id="{8D48C046-DD59-4B5F-B65B-30DA2C24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>
              <a:ext uri="{FF2B5EF4-FFF2-40B4-BE49-F238E27FC236}">
                <a16:creationId xmlns:a16="http://schemas.microsoft.com/office/drawing/2014/main" id="{6EE14776-B984-49F2-A216-C4ED10F7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73526-5A10-4F09-8AE9-6BB52F8E200B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8287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8F138C79-6989-4095-9948-B37368C9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259F2-CEF7-45C2-B301-00675A621AE9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CFDED00D-81A9-46ED-83B3-945365E7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2FC92EC9-11BE-4211-B8F1-A3635175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AB336-7627-4A92-AE81-4CC30FC92B03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8085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55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3585FB43-6B90-4775-80AF-E75CEC69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63ECE-2D6A-4F33-8D2C-86D2987C8724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7247D59C-D9E7-4752-9FCF-E480F39C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703A5639-A68E-4160-9B8A-E99BBD7A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F0DD8-E8F7-4326-AFE0-4DBD32DF5F5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42835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C6ACDBD4-F1E2-469E-B13C-3F452564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9124-E288-44BD-A711-BD0739854016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E70B5F39-C699-4C46-93AD-DD1BACCFC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6A9663BA-5F0C-4B66-B677-39F623B8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3DFD2-9B5B-42FE-B92C-6B1513CB38C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47630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BEB9332A-AA6E-406B-A6E1-1CCD7C03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F8098-B87B-4804-829C-3DC2563CA0A6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A05C9064-F1C3-4B38-B8B1-0305954A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23C05F4D-3CB2-48E6-A2BA-87A2C166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5EE1C-B02E-4B23-986C-24B10048D2A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3276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1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2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5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6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8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93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1" r:id="rId6"/>
    <p:sldLayoutId id="2147483707" r:id="rId7"/>
    <p:sldLayoutId id="2147483708" r:id="rId8"/>
    <p:sldLayoutId id="2147483709" r:id="rId9"/>
    <p:sldLayoutId id="2147483710" r:id="rId10"/>
    <p:sldLayoutId id="214748371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>
            <a:extLst>
              <a:ext uri="{FF2B5EF4-FFF2-40B4-BE49-F238E27FC236}">
                <a16:creationId xmlns:a16="http://schemas.microsoft.com/office/drawing/2014/main" id="{1EDBF07B-3B35-4CEC-8640-47420131CB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>
            <a:extLst>
              <a:ext uri="{FF2B5EF4-FFF2-40B4-BE49-F238E27FC236}">
                <a16:creationId xmlns:a16="http://schemas.microsoft.com/office/drawing/2014/main" id="{01EC59BB-8B2F-4E76-9435-FF81D34E36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004EA21A-0A10-4302-8AD2-8CCBCCA75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8187B5-A45F-4135-B467-A04745093E8F}" type="datetimeFigureOut">
              <a:rPr lang="th-TH"/>
              <a:pPr>
                <a:defRPr/>
              </a:pPr>
              <a:t>22/10/62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718D7551-E7F9-426E-AFB9-A587097E1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8C4B9E6-D60B-4F85-8DAE-10EAC34F8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fld id="{5566D32A-66D2-447B-8A9C-2BDAA47DC9FB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653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67A6F79-37AB-4CB4-912F-BC27B333A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3293" y="0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35B75-20B8-40C9-89B7-52E695F0F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453" y="2294283"/>
            <a:ext cx="3635926" cy="2327855"/>
          </a:xfrm>
        </p:spPr>
        <p:txBody>
          <a:bodyPr anchor="b">
            <a:noAutofit/>
          </a:bodyPr>
          <a:lstStyle/>
          <a:p>
            <a:r>
              <a:rPr lang="th-TH" sz="3200" b="1" dirty="0"/>
              <a:t>ประชุม คณะกรรมการพัฒนาระบบบริการสุขภาพ </a:t>
            </a:r>
            <a:br>
              <a:rPr lang="th-TH" sz="3200" b="1" dirty="0"/>
            </a:br>
            <a:r>
              <a:rPr lang="th-TH" sz="3200" b="1" dirty="0"/>
              <a:t>สาขาสุขภาพช่องปาก</a:t>
            </a:r>
            <a:br>
              <a:rPr lang="th-TH" sz="3200" b="1" dirty="0"/>
            </a:br>
            <a:r>
              <a:rPr lang="th-TH" sz="2800" b="1" dirty="0"/>
              <a:t>ครั้งที่ ๑  ประจำปีงบประมาณ ๒๕๖๓</a:t>
            </a:r>
            <a:br>
              <a:rPr lang="th-TH" sz="2800" b="1" dirty="0"/>
            </a:br>
            <a:r>
              <a:rPr lang="th-TH" sz="2800" b="1" dirty="0"/>
              <a:t>วันที่ ๒๒ ตุลาคม ๒๕๖๒ </a:t>
            </a:r>
            <a:br>
              <a:rPr lang="th-TH" sz="3200" b="1" dirty="0"/>
            </a:br>
            <a:endParaRPr lang="th-TH" sz="3200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ACFFA-9EA8-48E2-A6B1-8CB924B93973}"/>
              </a:ext>
            </a:extLst>
          </p:cNvPr>
          <p:cNvSpPr txBox="1"/>
          <p:nvPr/>
        </p:nvSpPr>
        <p:spPr>
          <a:xfrm>
            <a:off x="906950" y="4622138"/>
            <a:ext cx="3149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สำนักงานสาธารณสุขจังหวัดอ่างทอง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254551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D31F-0514-4149-877A-4A7548491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78CBD-F373-4DF0-BDA4-FE0935DBD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166F9-4BAC-4E6F-AF98-173CE14F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08"/>
            <a:ext cx="12192000" cy="67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5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4BBEE-19BA-432B-BCCC-0BCA266B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E4C9-DC97-4F63-885F-19EC082CF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5380F-F4E7-4508-96F1-3927B73AA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11"/>
            <a:ext cx="12192000" cy="67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6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8749-FD00-4C8B-AB80-229E8147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C4C58-71A1-48B3-8E75-4596A8F50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0DD50-A608-477D-8C24-8C0B3A9C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11"/>
            <a:ext cx="12192000" cy="64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50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DAAAA-9C8C-4271-ACD6-2185F2CD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69A5-740F-4619-8E13-E87EBC392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A0673-8904-4DB3-97BB-65387454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05"/>
            <a:ext cx="12192000" cy="66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9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16DE-1297-4823-A61F-9E33E4BB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6B502-7A63-45E4-8A55-F4C2A188A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FE28C-7BAD-4E86-A199-7BFA9DB3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34"/>
            <a:ext cx="12192000" cy="64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D23D-9C0C-438B-B4B5-148836F8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074D7-257B-4CED-A6D8-47C9E0C9D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8E578-D465-4104-8797-BF33EA020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2" y="0"/>
            <a:ext cx="12109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5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EA26-5414-4EA2-B2FC-9C92F928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7288FB-C3DC-4088-A408-FB838AF24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061" y="47706"/>
            <a:ext cx="11409027" cy="63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64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กล่องข้อความ 2">
            <a:extLst>
              <a:ext uri="{FF2B5EF4-FFF2-40B4-BE49-F238E27FC236}">
                <a16:creationId xmlns:a16="http://schemas.microsoft.com/office/drawing/2014/main" id="{198F1007-8A21-4296-9235-41715051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1" y="285750"/>
            <a:ext cx="8143875" cy="357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แผนสุขภาพจังหวัดอ่างทอง</a:t>
            </a:r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Angsana New" pitchFamily="18" charset="-34"/>
                <a:cs typeface="Cordia New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Browallia New" pitchFamily="34" charset="-34"/>
                <a:ea typeface="Angsana New" pitchFamily="18" charset="-34"/>
                <a:cs typeface="Browallia New" pitchFamily="34" charset="-34"/>
              </a:rPr>
              <a:t>: </a:t>
            </a:r>
            <a:r>
              <a:rPr lang="th-TH" b="1" dirty="0">
                <a:solidFill>
                  <a:prstClr val="black"/>
                </a:solidFill>
                <a:latin typeface="Arial" charset="0"/>
                <a:cs typeface="Angsana New" panose="02020603050405020304" pitchFamily="18" charset="-34"/>
              </a:rPr>
              <a:t>แผนงาน</a:t>
            </a:r>
            <a:r>
              <a:rPr lang="th-TH" b="1" dirty="0" err="1">
                <a:solidFill>
                  <a:prstClr val="black"/>
                </a:solidFill>
                <a:latin typeface="Arial" charset="0"/>
                <a:cs typeface="Angsana New" panose="02020603050405020304" pitchFamily="18" charset="-34"/>
              </a:rPr>
              <a:t>ทันต</a:t>
            </a:r>
            <a:r>
              <a:rPr lang="th-TH" b="1" dirty="0">
                <a:solidFill>
                  <a:prstClr val="black"/>
                </a:solidFill>
                <a:latin typeface="Arial" charset="0"/>
                <a:cs typeface="Angsana New" panose="02020603050405020304" pitchFamily="18" charset="-34"/>
              </a:rPr>
              <a:t>สาธารณสุข ปี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ea typeface="Angsana New" pitchFamily="18" charset="-34"/>
                <a:cs typeface="Browallia New" pitchFamily="34" charset="-34"/>
              </a:rPr>
              <a:t> 2563</a:t>
            </a:r>
            <a:endParaRPr lang="th-TH" b="1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5123" name="Group 4">
            <a:extLst>
              <a:ext uri="{FF2B5EF4-FFF2-40B4-BE49-F238E27FC236}">
                <a16:creationId xmlns:a16="http://schemas.microsoft.com/office/drawing/2014/main" id="{5291EA22-20FE-42D7-A176-955A76EFE68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928689"/>
            <a:ext cx="9215114" cy="4784725"/>
            <a:chOff x="949" y="1539"/>
            <a:chExt cx="15723" cy="1506"/>
          </a:xfrm>
        </p:grpSpPr>
        <p:sp>
          <p:nvSpPr>
            <p:cNvPr id="4100" name="กล่องข้อความ 2">
              <a:extLst>
                <a:ext uri="{FF2B5EF4-FFF2-40B4-BE49-F238E27FC236}">
                  <a16:creationId xmlns:a16="http://schemas.microsoft.com/office/drawing/2014/main" id="{6CFB6CE7-3E58-4AE2-90DD-B5E39AD50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1539"/>
              <a:ext cx="12752" cy="15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ประชาชนทุกกลุ่มวัยมีสุขภาพช่องปากที่</a:t>
              </a:r>
              <a:r>
                <a:rPr lang="th-TH" sz="2400" b="1" dirty="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rPr>
                <a:t>เหมาะสม</a:t>
              </a:r>
              <a:endParaRPr lang="th-TH" sz="2400" b="1" dirty="0">
                <a:solidFill>
                  <a:prstClr val="black"/>
                </a:solidFill>
                <a:latin typeface="Calibri"/>
                <a:ea typeface="Angsana New" pitchFamily="18" charset="-34"/>
                <a:cs typeface="TH SarabunPSK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8F81A307-CD39-4449-9E62-5AD8D5032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" y="1539"/>
              <a:ext cx="1828" cy="15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Angsana New" pitchFamily="18" charset="-34"/>
                  <a:cs typeface="TH SarabunPSK" pitchFamily="34" charset="-34"/>
                </a:rPr>
                <a:t>เป้าประสงค์</a:t>
              </a:r>
              <a:endParaRPr lang="th-TH" sz="20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" name="กล่องข้อความ 2">
              <a:extLst>
                <a:ext uri="{FF2B5EF4-FFF2-40B4-BE49-F238E27FC236}">
                  <a16:creationId xmlns:a16="http://schemas.microsoft.com/office/drawing/2014/main" id="{818A22CE-FC4C-4F32-A2C3-73ADC8BFE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" y="1886"/>
              <a:ext cx="1219" cy="26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Angsana New" pitchFamily="18" charset="-34"/>
                  <a:cs typeface="TH SarabunPSK" pitchFamily="34" charset="-34"/>
                </a:rPr>
                <a:t>ตัวชี้วัด</a:t>
              </a:r>
              <a:endParaRPr lang="th-TH" sz="20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" name="กล่องข้อความ 2">
              <a:extLst>
                <a:ext uri="{FF2B5EF4-FFF2-40B4-BE49-F238E27FC236}">
                  <a16:creationId xmlns:a16="http://schemas.microsoft.com/office/drawing/2014/main" id="{CA8E5305-CAAA-45A2-A0FC-80065D2D5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2" y="1876"/>
              <a:ext cx="6826" cy="41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Angsana New" pitchFamily="18" charset="-34"/>
                  <a:cs typeface="TH SarabunPSK" pitchFamily="34" charset="-34"/>
                </a:rPr>
                <a:t>1.</a:t>
              </a:r>
              <a:r>
                <a:rPr 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หญิงตั้งครรภ์ได้รับบริการตรวจและป้องกันสุขภาพ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ช่องปาก ๑๐๐</a:t>
              </a:r>
              <a:r>
                <a:rPr lang="en-US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  <a:endParaRPr lang="en-US" sz="2000" b="1" dirty="0">
                <a:solidFill>
                  <a:prstClr val="black"/>
                </a:solidFill>
                <a:latin typeface="TH SarabunPSK" pitchFamily="34" charset="-34"/>
                <a:ea typeface="Angsana New" pitchFamily="18" charset="-34"/>
                <a:cs typeface="TH SarabunPSK" pitchFamily="34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Angsana New" pitchFamily="18" charset="-34"/>
                  <a:cs typeface="TH SarabunPSK" pitchFamily="34" charset="-34"/>
                </a:rPr>
                <a:t>2.</a:t>
              </a:r>
              <a:r>
                <a:rPr lang="th-TH" alt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การเคลือบ/ทาฟลูออไรด์เฉพาะที่ ในเด็กวัยเรียน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(๔-๑๒ปี) ร้อยละ ๕๐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   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dirty="0">
                <a:solidFill>
                  <a:prstClr val="black"/>
                </a:solidFill>
                <a:latin typeface="Calibri"/>
                <a:ea typeface="Angsana New" pitchFamily="18" charset="-34"/>
                <a:cs typeface="TH SarabunPSK" pitchFamily="34" charset="-34"/>
              </a:endParaRPr>
            </a:p>
          </p:txBody>
        </p:sp>
        <p:sp>
          <p:nvSpPr>
            <p:cNvPr id="2" name="กล่องข้อความ 2">
              <a:extLst>
                <a:ext uri="{FF2B5EF4-FFF2-40B4-BE49-F238E27FC236}">
                  <a16:creationId xmlns:a16="http://schemas.microsoft.com/office/drawing/2014/main" id="{C0197541-CB04-42E7-9E05-906B7531F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1" y="1876"/>
              <a:ext cx="7191" cy="42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IT๙" pitchFamily="34" charset="-34"/>
                  <a:ea typeface="Angsana New" pitchFamily="18" charset="-34"/>
                  <a:cs typeface="TH SarabunIT๙" pitchFamily="34" charset="-34"/>
                </a:rPr>
                <a:t>3.</a:t>
              </a:r>
              <a:r>
                <a:rPr lang="th-TH" altLang="th-TH" sz="2000" b="1" dirty="0">
                  <a:solidFill>
                    <a:prstClr val="black"/>
                  </a:solidFill>
                  <a:latin typeface="TH SarabunIT๙" pitchFamily="34" charset="-34"/>
                  <a:ea typeface="Times New Roman" panose="02020603050405020304" pitchFamily="18" charset="0"/>
                  <a:cs typeface="TH SarabunIT๙" pitchFamily="34" charset="-34"/>
                </a:rPr>
                <a:t> การเคลือบหลุมร่องฟันในเด็กวัยเรียน (๖-๑๒ ปี) ในฟันกรามถาวร ร้อยละ ๕๐ </a:t>
              </a:r>
              <a:endParaRPr lang="th-TH" sz="2000" b="1" dirty="0">
                <a:solidFill>
                  <a:prstClr val="black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IT๙" pitchFamily="34" charset="-34"/>
                  <a:ea typeface="Angsana New" pitchFamily="18" charset="-34"/>
                  <a:cs typeface="TH SarabunIT๙" pitchFamily="34" charset="-34"/>
                </a:rPr>
                <a:t>4. </a:t>
              </a:r>
              <a:r>
                <a:rPr lang="th-TH" sz="2000" b="1" dirty="0">
                  <a:solidFill>
                    <a:prstClr val="black"/>
                  </a:solidFill>
                  <a:latin typeface="TH SarabunIT๙" pitchFamily="34" charset="-34"/>
                  <a:cs typeface="TH SarabunIT๙" pitchFamily="34" charset="-34"/>
                </a:rPr>
                <a:t>ผู้สูงอายุเป้าหมายได้รับการใส่ฟันเทียม ร้อยละ ๘๐</a:t>
              </a:r>
              <a:endParaRPr lang="en-US" sz="2000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5" name="กล่องข้อความ 2">
              <a:extLst>
                <a:ext uri="{FF2B5EF4-FFF2-40B4-BE49-F238E27FC236}">
                  <a16:creationId xmlns:a16="http://schemas.microsoft.com/office/drawing/2014/main" id="{56148150-9B99-4D9E-B1EC-F418B71CB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" y="2426"/>
              <a:ext cx="7191" cy="19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36000" indent="-342900" fontAlgn="base">
                <a:spcBef>
                  <a:spcPct val="0"/>
                </a:spcBef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rPr>
                <a:t>สร้างเสริมสุขภาพช่องปากในกลุ่มเป้าหมายหลัก</a:t>
              </a:r>
              <a:endParaRPr lang="en-US" sz="2000" b="1" dirty="0">
                <a:solidFill>
                  <a:prstClr val="black"/>
                </a:solidFill>
                <a:latin typeface="TH SarabunPSK" pitchFamily="34" charset="-34"/>
                <a:ea typeface="Angsana New" pitchFamily="18" charset="-34"/>
                <a:cs typeface="TH SarabunPSK" pitchFamily="34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2059" name="กล่องข้อความ 2">
              <a:extLst>
                <a:ext uri="{FF2B5EF4-FFF2-40B4-BE49-F238E27FC236}">
                  <a16:creationId xmlns:a16="http://schemas.microsoft.com/office/drawing/2014/main" id="{68D70989-79C6-4AD5-837D-4C5411C09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" y="2426"/>
              <a:ext cx="1463" cy="14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Angsana New" pitchFamily="18" charset="-34"/>
                  <a:cs typeface="TH SarabunPSK" pitchFamily="34" charset="-34"/>
                </a:rPr>
                <a:t>มาตรการ</a:t>
              </a:r>
              <a:endParaRPr lang="en-US" sz="2000" b="1" dirty="0">
                <a:solidFill>
                  <a:prstClr val="black"/>
                </a:solidFill>
                <a:latin typeface="TH SarabunPSK" pitchFamily="34" charset="-34"/>
                <a:ea typeface="Angsana New" pitchFamily="18" charset="-34"/>
                <a:cs typeface="TH SarabunPSK" pitchFamily="34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2061" name="กล่องข้อความ 2">
              <a:extLst>
                <a:ext uri="{FF2B5EF4-FFF2-40B4-BE49-F238E27FC236}">
                  <a16:creationId xmlns:a16="http://schemas.microsoft.com/office/drawing/2014/main" id="{1FACB8B8-DA39-43A7-99A8-3F771A6F2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" y="2843"/>
              <a:ext cx="1243" cy="193"/>
            </a:xfrm>
            <a:prstGeom prst="rect">
              <a:avLst/>
            </a:prstGeom>
            <a:solidFill>
              <a:srgbClr val="FCE0F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Angsana New" pitchFamily="18" charset="-34"/>
                  <a:cs typeface="TH SarabunPSK" pitchFamily="34" charset="-34"/>
                </a:rPr>
                <a:t>กลยุทธ์</a:t>
              </a:r>
              <a:endParaRPr lang="en-US" sz="2000" b="1" dirty="0">
                <a:solidFill>
                  <a:prstClr val="black"/>
                </a:solidFill>
                <a:latin typeface="TH SarabunPSK" pitchFamily="34" charset="-34"/>
                <a:ea typeface="Angsana New" pitchFamily="18" charset="-34"/>
                <a:cs typeface="TH SarabunPSK" pitchFamily="34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4118" name="กล่องข้อความ 2">
              <a:extLst>
                <a:ext uri="{FF2B5EF4-FFF2-40B4-BE49-F238E27FC236}">
                  <a16:creationId xmlns:a16="http://schemas.microsoft.com/office/drawing/2014/main" id="{B5964667-0E31-45C2-8338-2885AF7955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" y="2843"/>
              <a:ext cx="7070" cy="202"/>
            </a:xfrm>
            <a:prstGeom prst="rect">
              <a:avLst/>
            </a:prstGeom>
            <a:solidFill>
              <a:srgbClr val="FCE0F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Arial" charset="0"/>
                  <a:cs typeface="Cordia New" panose="020B0304020202020204" pitchFamily="34" charset="-34"/>
                </a:rPr>
                <a:t>พัฒนาการจัดบริการทันตก</a:t>
              </a:r>
              <a:r>
                <a:rPr lang="th-TH" sz="2000" b="1" dirty="0" err="1">
                  <a:solidFill>
                    <a:prstClr val="black"/>
                  </a:solidFill>
                  <a:latin typeface="Arial" charset="0"/>
                  <a:cs typeface="Cordia New" panose="020B0304020202020204" pitchFamily="34" charset="-34"/>
                </a:rPr>
                <a:t>รรม</a:t>
              </a:r>
              <a:r>
                <a:rPr lang="th-TH" sz="2000" b="1" dirty="0">
                  <a:solidFill>
                    <a:prstClr val="black"/>
                  </a:solidFill>
                  <a:latin typeface="Arial" charset="0"/>
                  <a:cs typeface="Cordia New" panose="020B0304020202020204" pitchFamily="34" charset="-34"/>
                </a:rPr>
                <a:t>เชิงรุก</a:t>
              </a:r>
              <a:endParaRPr lang="th-TH" sz="2000" b="1" dirty="0">
                <a:solidFill>
                  <a:prstClr val="black"/>
                </a:solidFill>
                <a:latin typeface="Arial" charset="0"/>
                <a:ea typeface="Angsana New" pitchFamily="18" charset="-34"/>
                <a:cs typeface="Cordia New" panose="020B0304020202020204" pitchFamily="34" charset="-34"/>
              </a:endParaRPr>
            </a:p>
          </p:txBody>
        </p:sp>
        <p:sp>
          <p:nvSpPr>
            <p:cNvPr id="4115" name="AutoShape 27">
              <a:extLst>
                <a:ext uri="{FF2B5EF4-FFF2-40B4-BE49-F238E27FC236}">
                  <a16:creationId xmlns:a16="http://schemas.microsoft.com/office/drawing/2014/main" id="{B08EE935-587F-454F-9E0C-2120015F8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" y="1719"/>
              <a:ext cx="488" cy="112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17" name="AutoShape 29">
              <a:extLst>
                <a:ext uri="{FF2B5EF4-FFF2-40B4-BE49-F238E27FC236}">
                  <a16:creationId xmlns:a16="http://schemas.microsoft.com/office/drawing/2014/main" id="{332DA74A-0C99-4310-934B-BFA5CFBAE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" y="2696"/>
              <a:ext cx="731" cy="7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sp>
        <p:nvSpPr>
          <p:cNvPr id="27" name="AutoShape 27">
            <a:extLst>
              <a:ext uri="{FF2B5EF4-FFF2-40B4-BE49-F238E27FC236}">
                <a16:creationId xmlns:a16="http://schemas.microsoft.com/office/drawing/2014/main" id="{3FCF4798-B4DF-4054-BB0C-3C24E581C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1428750"/>
            <a:ext cx="285750" cy="357188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125" name="AutoShape 29" descr="Image result for à¸à¸±à¸">
            <a:extLst>
              <a:ext uri="{FF2B5EF4-FFF2-40B4-BE49-F238E27FC236}">
                <a16:creationId xmlns:a16="http://schemas.microsoft.com/office/drawing/2014/main" id="{84522E66-DCF6-4099-B5EB-18C0C6499D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th-TH">
              <a:solidFill>
                <a:prstClr val="black"/>
              </a:solidFill>
            </a:endParaRPr>
          </a:p>
        </p:txBody>
      </p:sp>
      <p:sp>
        <p:nvSpPr>
          <p:cNvPr id="5126" name="AutoShape 31" descr="Image result for à¸à¸±à¸">
            <a:extLst>
              <a:ext uri="{FF2B5EF4-FFF2-40B4-BE49-F238E27FC236}">
                <a16:creationId xmlns:a16="http://schemas.microsoft.com/office/drawing/2014/main" id="{F6728509-974B-45D6-B847-97A320704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th-TH">
              <a:solidFill>
                <a:prstClr val="black"/>
              </a:solidFill>
            </a:endParaRPr>
          </a:p>
        </p:txBody>
      </p:sp>
      <p:pic>
        <p:nvPicPr>
          <p:cNvPr id="5127" name="รูปภาพ 29">
            <a:extLst>
              <a:ext uri="{FF2B5EF4-FFF2-40B4-BE49-F238E27FC236}">
                <a16:creationId xmlns:a16="http://schemas.microsoft.com/office/drawing/2014/main" id="{2E3A0F3F-01CF-4B44-8826-66B1A59A4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5072064"/>
            <a:ext cx="3413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7">
            <a:extLst>
              <a:ext uri="{FF2B5EF4-FFF2-40B4-BE49-F238E27FC236}">
                <a16:creationId xmlns:a16="http://schemas.microsoft.com/office/drawing/2014/main" id="{E00F0151-8626-4D3A-9500-45D644E7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3357563"/>
            <a:ext cx="285750" cy="355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7196F96A-53D1-4370-8D9C-C05E8CAE0DAF}"/>
              </a:ext>
            </a:extLst>
          </p:cNvPr>
          <p:cNvGraphicFramePr>
            <a:graphicFrameLocks noGrp="1"/>
          </p:cNvGraphicFramePr>
          <p:nvPr/>
        </p:nvGraphicFramePr>
        <p:xfrm>
          <a:off x="1809751" y="428625"/>
          <a:ext cx="4429125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81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>
                          <a:solidFill>
                            <a:schemeClr val="tx1"/>
                          </a:solidFill>
                          <a:cs typeface="+mj-cs"/>
                        </a:rPr>
                        <a:t>สสจ.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itchFamily="34" charset="-34"/>
                        <a:cs typeface="+mj-cs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4077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ประชุมชี้แจงเพื่อถ่ายทอดนโยบายและกำหนดพื้นที่เป้าหมาย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นิเทศติดตามการดำเนินงาน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รวบรวม ตรวจสอบผลการดำเนินงาน</a:t>
                      </a:r>
                    </a:p>
                    <a:p>
                      <a:pPr marL="457200" indent="-457200">
                        <a:buAutoNum type="arabicPeriod" startAt="4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สนับสนุนครุภัณฑ์ทันตกรรมให้เพียงพอแก่ </a:t>
                      </a:r>
                      <a:r>
                        <a:rPr lang="th-TH" sz="2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รพช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  </a:t>
                      </a:r>
                    </a:p>
                    <a:p>
                      <a:pPr marL="457200" indent="-457200">
                        <a:buNone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รพ.สต</a:t>
                      </a:r>
                      <a:endParaRPr lang="th-TH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14350" indent="-514350">
                        <a:buAutoNum type="arabicPeriod"/>
                      </a:pPr>
                      <a:endParaRPr lang="th-TH" sz="2400" b="1" dirty="0">
                        <a:latin typeface="TH SarabunPSK" pitchFamily="34" charset="-34"/>
                        <a:cs typeface="+mj-cs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4EB114FB-64DB-44EC-91F2-E61863ECC6F4}"/>
              </a:ext>
            </a:extLst>
          </p:cNvPr>
          <p:cNvGraphicFramePr>
            <a:graphicFrameLocks noGrp="1"/>
          </p:cNvGraphicFramePr>
          <p:nvPr/>
        </p:nvGraphicFramePr>
        <p:xfrm>
          <a:off x="6596064" y="500064"/>
          <a:ext cx="3786187" cy="23574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27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>
                          <a:solidFill>
                            <a:schemeClr val="tx1"/>
                          </a:solidFill>
                        </a:rPr>
                        <a:t>สสอ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3159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ถ่ายทอดนโยบายและร่วมกำหนดพื้นที่เป้าหมาย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นิเทศติดตามการดำเนินงาน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สนับสนุนครุภัณฑ์ทันตก</a:t>
                      </a:r>
                      <a:r>
                        <a:rPr lang="th-TH" sz="2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รรม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ให้เพียงพอแก่ </a:t>
                      </a:r>
                      <a:r>
                        <a:rPr lang="th-TH" sz="2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รพช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/รพ.สต</a:t>
                      </a:r>
                      <a:r>
                        <a:rPr lang="th-TH" sz="2000" dirty="0"/>
                        <a:t>.</a:t>
                      </a:r>
                      <a:endParaRPr lang="th-TH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ตาราง 6">
            <a:extLst>
              <a:ext uri="{FF2B5EF4-FFF2-40B4-BE49-F238E27FC236}">
                <a16:creationId xmlns:a16="http://schemas.microsoft.com/office/drawing/2014/main" id="{E2281102-9075-4737-80F3-5C45813F94C1}"/>
              </a:ext>
            </a:extLst>
          </p:cNvPr>
          <p:cNvGraphicFramePr>
            <a:graphicFrameLocks noGrp="1"/>
          </p:cNvGraphicFramePr>
          <p:nvPr/>
        </p:nvGraphicFramePr>
        <p:xfrm>
          <a:off x="6453189" y="4714876"/>
          <a:ext cx="4071937" cy="20732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1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3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>
                          <a:solidFill>
                            <a:schemeClr val="tx1"/>
                          </a:solidFill>
                        </a:rPr>
                        <a:t>รพท</a:t>
                      </a:r>
                      <a:r>
                        <a:rPr lang="th-TH" sz="2400" baseline="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h-TH" sz="2400" baseline="0" dirty="0" err="1">
                          <a:solidFill>
                            <a:schemeClr val="tx1"/>
                          </a:solidFill>
                        </a:rPr>
                        <a:t>รพช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935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ประสานและจัดทำแผนออกปฏิบัติงาน</a:t>
                      </a:r>
                    </a:p>
                    <a:p>
                      <a:pPr marL="514350" marR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สนับสนุนวัสดุทันตก</a:t>
                      </a:r>
                      <a:r>
                        <a:rPr lang="th-TH" sz="2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รรม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แก่ รพ.สต</a:t>
                      </a:r>
                    </a:p>
                    <a:p>
                      <a:pPr marL="514350" marR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ติดตามการดำเนินงานทันตก</a:t>
                      </a:r>
                      <a:r>
                        <a:rPr lang="th-TH" sz="2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รรม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ใน รพ.สต</a:t>
                      </a:r>
                    </a:p>
                    <a:p>
                      <a:pPr marL="514350" marR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บันทึกผลการดำเนินงานในโปรแกรม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E-claim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และ</a:t>
                      </a: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HDC 43 </a:t>
                      </a: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แฟ้ม</a:t>
                      </a:r>
                      <a:endParaRPr lang="th-TH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8EE94ADB-CF52-45F1-8EDE-6E434EFED6F6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5089526"/>
          <a:ext cx="4429125" cy="17684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2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36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</a:rPr>
                        <a:t>รพ.สต.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111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th-TH" sz="2000" b="1" dirty="0">
                          <a:cs typeface="+mn-cs"/>
                        </a:rPr>
                        <a:t>ดำเนินการจัดบริการส่งเสริมป้องกันในกลุ่มเป้าหมาย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บันทึกผลการดำเนินงานในโปรแกรม</a:t>
                      </a: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HDC 43 </a:t>
                      </a: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แฟ้ม</a:t>
                      </a:r>
                      <a:endParaRPr lang="th-TH" sz="20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กล่องข้อความ 2">
            <a:extLst>
              <a:ext uri="{FF2B5EF4-FFF2-40B4-BE49-F238E27FC236}">
                <a16:creationId xmlns:a16="http://schemas.microsoft.com/office/drawing/2014/main" id="{D4DD80FE-656F-419B-884B-C2E99A13A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0"/>
            <a:ext cx="6072187" cy="357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th-TH" sz="2400" b="1" dirty="0"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กิจกรรมการดำเนินงานของหน่วยงานที่เกี่ยวข้อง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ลูกศรขึ้น 13">
            <a:extLst>
              <a:ext uri="{FF2B5EF4-FFF2-40B4-BE49-F238E27FC236}">
                <a16:creationId xmlns:a16="http://schemas.microsoft.com/office/drawing/2014/main" id="{46481BBB-1993-4ED6-BC60-07428E5F3CBD}"/>
              </a:ext>
            </a:extLst>
          </p:cNvPr>
          <p:cNvSpPr/>
          <p:nvPr/>
        </p:nvSpPr>
        <p:spPr>
          <a:xfrm rot="1389791">
            <a:off x="7105651" y="2927351"/>
            <a:ext cx="454025" cy="5000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/>
          </a:p>
        </p:txBody>
      </p:sp>
      <p:sp>
        <p:nvSpPr>
          <p:cNvPr id="15" name="ลูกศรขึ้น 14">
            <a:extLst>
              <a:ext uri="{FF2B5EF4-FFF2-40B4-BE49-F238E27FC236}">
                <a16:creationId xmlns:a16="http://schemas.microsoft.com/office/drawing/2014/main" id="{EFE8875D-3588-4CF3-9D2A-37F0BB230D25}"/>
              </a:ext>
            </a:extLst>
          </p:cNvPr>
          <p:cNvSpPr/>
          <p:nvPr/>
        </p:nvSpPr>
        <p:spPr>
          <a:xfrm rot="19493994">
            <a:off x="3946525" y="3217864"/>
            <a:ext cx="642938" cy="42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" name="ลูกศรขึ้น 17">
            <a:extLst>
              <a:ext uri="{FF2B5EF4-FFF2-40B4-BE49-F238E27FC236}">
                <a16:creationId xmlns:a16="http://schemas.microsoft.com/office/drawing/2014/main" id="{7F609EA1-12C4-4713-8582-087D8B07C45F}"/>
              </a:ext>
            </a:extLst>
          </p:cNvPr>
          <p:cNvSpPr/>
          <p:nvPr/>
        </p:nvSpPr>
        <p:spPr>
          <a:xfrm rot="11700753">
            <a:off x="4140200" y="4576764"/>
            <a:ext cx="642938" cy="42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ลูกศรขึ้น 18">
            <a:extLst>
              <a:ext uri="{FF2B5EF4-FFF2-40B4-BE49-F238E27FC236}">
                <a16:creationId xmlns:a16="http://schemas.microsoft.com/office/drawing/2014/main" id="{27187A24-A944-472B-A58F-A179CD51C4CA}"/>
              </a:ext>
            </a:extLst>
          </p:cNvPr>
          <p:cNvSpPr/>
          <p:nvPr/>
        </p:nvSpPr>
        <p:spPr>
          <a:xfrm rot="6794350">
            <a:off x="7241383" y="4166395"/>
            <a:ext cx="642937" cy="42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0" name="สี่เหลี่ยมผืนผ้ามุมมน 3">
            <a:extLst>
              <a:ext uri="{FF2B5EF4-FFF2-40B4-BE49-F238E27FC236}">
                <a16:creationId xmlns:a16="http://schemas.microsoft.com/office/drawing/2014/main" id="{388BB113-66A7-4A57-85DE-B35875B764F4}"/>
              </a:ext>
            </a:extLst>
          </p:cNvPr>
          <p:cNvSpPr/>
          <p:nvPr/>
        </p:nvSpPr>
        <p:spPr>
          <a:xfrm>
            <a:off x="4524376" y="3500438"/>
            <a:ext cx="2714625" cy="10715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กลยุทธ์พัฒนาการจัดบริการ</a:t>
            </a:r>
          </a:p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ทันตก</a:t>
            </a:r>
            <a:r>
              <a:rPr lang="th-TH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รรม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เชิงรุก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16A899-B8CF-41A4-8604-C59F50A2E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74" y="2218533"/>
            <a:ext cx="8800651" cy="2420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C0F9B1-4B3E-4662-85AC-062937E42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65877-908D-4E17-9210-1BA4DFBBB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108201"/>
            <a:ext cx="10345303" cy="3747315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126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0DA7-2434-43F6-BA31-7586F78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80135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</a:rPr>
              <a:t>ร้อยละ รพ.สต./</a:t>
            </a:r>
            <a:r>
              <a:rPr lang="th-TH" sz="3200" b="1" dirty="0" err="1">
                <a:solidFill>
                  <a:schemeClr val="accent1">
                    <a:lumMod val="50000"/>
                  </a:schemeClr>
                </a:solidFill>
              </a:rPr>
              <a:t>ศส</a:t>
            </a:r>
            <a:r>
              <a:rPr lang="th-TH" sz="3200" b="1" dirty="0">
                <a:solidFill>
                  <a:schemeClr val="accent1">
                    <a:lumMod val="50000"/>
                  </a:schemeClr>
                </a:solidFill>
              </a:rPr>
              <a:t>ม. ผ่านเกณฑ์ จัดบริการสุขภาพช่องปาก 6 กลุ่มเป้าหมาย 14 กิจกรรมและจัดบริการสุขภาพช่องปาก 200 คนต่อ 1000 ประชากร  ปีงบประมาณ 2562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352FD7-525C-4652-8507-4B0744B0F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339" y="1895912"/>
            <a:ext cx="10939243" cy="437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5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EBF7-1C56-46E3-862D-2AA98085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2963B1-0EE2-4FFB-B2E7-58982DCF1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07" y="362581"/>
            <a:ext cx="10706273" cy="57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4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2AF6-40C2-454E-8D94-9071DF5F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1BA26A-0DCF-4CA3-9639-B1B5E54EE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84480"/>
            <a:ext cx="10058400" cy="27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90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2850F-4B92-4A02-888C-34B4081B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52" y="315713"/>
            <a:ext cx="11239967" cy="64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84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50BC-A4EC-4BED-9E72-424BAC4F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7C27-DA71-4068-8A6D-A28C4675A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CA58D-B767-4518-BF64-9A00778B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035"/>
            <a:ext cx="12192000" cy="61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9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69EF-60F9-4ABD-8286-5F7C7F7F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155A33-7590-4151-8AD1-AF483E2AD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739" y="2108200"/>
            <a:ext cx="7256847" cy="376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E4B46-667F-4196-AD8D-CE928132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809"/>
            <a:ext cx="12192000" cy="63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5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7D09-7BEF-49AB-BE54-EF65292C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00855-0A05-48CA-A5B3-B8CA9350E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D4DD8-C714-48AD-869C-819764E9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270"/>
            <a:ext cx="12192000" cy="50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3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003F-EE23-4CC2-B568-8D4F500BA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82137-2B75-47A5-B795-016E92B21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EBF92-E616-4757-B3F0-C67B561C3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511"/>
            <a:ext cx="12192000" cy="64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004E-9F0F-45E8-96CB-D67E198C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E008-9C10-457E-A535-296945210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09FFB-9581-4578-B1C1-C5D987C0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030"/>
            <a:ext cx="12192000" cy="6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8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E86E-25D6-4E3C-BE45-5106C679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0F32-8856-4EF9-BC5A-E9AFCF31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08BE7-FA92-4A4A-94EB-AE043BFA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02"/>
            <a:ext cx="12192000" cy="65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2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219C-EB5A-4B7B-A9FF-51FCAE4E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481CD-1F07-4116-A3D0-FBD404B3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674A1-8049-40FB-9348-87C05E60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036"/>
            <a:ext cx="12192000" cy="62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5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14F8-AB7B-4E03-B145-1530E1D4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900" b="1" dirty="0">
                <a:solidFill>
                  <a:srgbClr val="92A1C4">
                    <a:lumMod val="50000"/>
                  </a:srgbClr>
                </a:solidFill>
              </a:rPr>
              <a:t>ร้อยละ รพ.สต./</a:t>
            </a:r>
            <a:r>
              <a:rPr lang="th-TH" sz="2900" b="1" dirty="0" err="1">
                <a:solidFill>
                  <a:srgbClr val="92A1C4">
                    <a:lumMod val="50000"/>
                  </a:srgbClr>
                </a:solidFill>
              </a:rPr>
              <a:t>ศส</a:t>
            </a:r>
            <a:r>
              <a:rPr lang="th-TH" sz="2900" b="1" dirty="0">
                <a:solidFill>
                  <a:srgbClr val="92A1C4">
                    <a:lumMod val="50000"/>
                  </a:srgbClr>
                </a:solidFill>
              </a:rPr>
              <a:t>ม. ผ่านเกณฑ์ จัดบริการสุขภาพช่องปาก 6 กลุ่มเป้าหมาย 14 กิจกรรมและจัดบริการสุขภาพช่องปาก 200 คนต่อ 1000 ประชากร  ปีงบประมาณ 2562</a:t>
            </a:r>
            <a:endParaRPr lang="th-T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B7C1EF-4E1D-42A4-9F52-A4DEA92D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04" y="2857267"/>
            <a:ext cx="3040875" cy="571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A706E5-2CE4-41AB-BF34-8130F22F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8" y="1895912"/>
            <a:ext cx="6757128" cy="43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07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E0C15-8D56-4C72-A5D3-9BE87F12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6ECF29-F9E8-417F-8612-16621D51C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71" y="112183"/>
            <a:ext cx="11633015" cy="63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57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EB37-A292-4456-8DB8-947F3A24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F0367-7BDD-40B2-95B0-E088722B5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30937-C82A-431E-92FD-196E4C21E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222"/>
            <a:ext cx="12192000" cy="47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8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ED611-CD88-4632-946B-D750E8A7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AE723-6721-453B-B1F8-5E3131C1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117D1-E70F-493D-94C4-E6B56F34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054"/>
            <a:ext cx="12192000" cy="63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2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0748-20E8-49DC-ABB4-473A4F5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6CBAA-70EC-4C9A-8657-2CA04036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76BDB-80B6-4429-AE80-AD2D4CED3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91"/>
            <a:ext cx="12192000" cy="63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41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FD172-1A8D-44A9-8BEF-6AF894AA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EE6FB-E5D5-4FDC-AAE4-A5F585F2F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2E302-12CF-4750-97E0-DB91FA82D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461"/>
            <a:ext cx="12192000" cy="60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5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4AB2-ACCC-449A-94E9-D79DDEF7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D714A-2006-4EFE-8ADF-2BFB8AB9B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FBA9-7CB5-4016-AE2A-3A0850B9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4" y="0"/>
            <a:ext cx="11997567" cy="68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12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018F-2455-4FDD-938A-265BF8A6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746"/>
            <a:ext cx="12192000" cy="41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9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2288-AF6E-4661-98E3-E66DB802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76940-CDB6-46DD-9899-638AC06B4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0241B-42D7-4F33-A3A4-F2A6B9427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43" y="0"/>
            <a:ext cx="11695657" cy="67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97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D35B-FB91-4A31-AAAD-016F3001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CAFB0-8E20-4124-A1F6-D85FFAE7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FAA65-17F0-4D65-899B-8846DA07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0" y="0"/>
            <a:ext cx="12038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9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43827-2D80-42DC-9DD8-1C7D7673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8FE51-4EB0-446C-923C-84BF93F1F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DAE93-C934-4043-A50D-2A14ABD6B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00"/>
            <a:ext cx="12192000" cy="67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F56E-CD88-4124-9140-E2C935B5D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51" y="664108"/>
            <a:ext cx="11367083" cy="1022080"/>
          </a:xfrm>
        </p:spPr>
        <p:txBody>
          <a:bodyPr>
            <a:norm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</a:rPr>
              <a:t>อัตรา (ร้อยละ) การใช้บริการทันตกรรมรวมทุกสิทธิ เฉพาะเขตรับผิดชอบ (คน) (ใช้แบบความครอบคลุม) จังหวัดอ่างทอง ปี 2562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F22FC-7DA8-4ED7-B673-B62996C83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951" y="1903296"/>
            <a:ext cx="3081601" cy="3291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7EB39-CBA1-40BA-9C52-97A19986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472" y="1903296"/>
            <a:ext cx="3598013" cy="3291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4D660-0CB4-4219-B8BF-FBFC69495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81" y="2782407"/>
            <a:ext cx="2953522" cy="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9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0588C-D461-4708-862C-9508AFB5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8BC9-1FDF-4A20-B146-C3F4030C2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6DCB2-ACD9-47E5-8268-252230F7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27"/>
            <a:ext cx="12192000" cy="68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87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DC1E-3773-41F5-A7C5-F2D01D76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15CE5-CE3C-4643-B2A2-147620BB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DFD75-8F3B-4087-A379-85013623A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05"/>
            <a:ext cx="12192000" cy="66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3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56F4-EFA4-4D38-B11B-9FBE3611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EBCE2-754B-4694-A318-3223889EF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AB5E6-0430-4F97-9B00-3FEECEDE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05"/>
            <a:ext cx="12192000" cy="657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33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3BAF-FD80-4B4B-99EB-4EDA74AC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59E4E-070A-40FA-9F22-19E5BE48C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3BA16-DBFB-46DD-8698-34DEB9AC7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75"/>
            <a:ext cx="12192000" cy="63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02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17E6-6D21-4F2C-9734-4E465A89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E2C6E-946B-4A1C-934C-54D47192D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D8F6C-B421-45C1-B072-80E70009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9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AE3A-28F4-4FB0-9140-8F611B73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07B9B-D7B1-4EBB-B35B-6CFA3676C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A9706-AC5F-4514-BB67-181249BD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38"/>
            <a:ext cx="12192000" cy="66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01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54B9-3FE1-47B3-A2A1-DA54C3F4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A482C2-3EAE-4417-A681-BA88C620A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8048B0-DED4-4E1F-9988-CBF0EE3A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19316A-230B-4B16-8A2E-139864D4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112" y="3420066"/>
            <a:ext cx="35775" cy="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12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C69D-246A-4A94-A8B6-67992B14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9853-EC0E-426F-8A08-A6748159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https://spd.moph.go.th/healthdata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6890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1D27-6167-47BB-8A15-C37C4E0D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841A8-FA87-4FD5-8E48-58CFBBA81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3E315-80C5-4922-9C12-02295D86B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85"/>
            <a:ext cx="12192000" cy="68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16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34E3-08FF-4DFC-9685-194B652B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2E73-982D-4837-9061-DEFD7E3BF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86780-1005-47F4-9500-54C782D3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" y="0"/>
            <a:ext cx="12179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0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961AA-1CD5-457D-8A4F-F7DF482F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45" y="488672"/>
            <a:ext cx="11224470" cy="1450757"/>
          </a:xfrm>
        </p:spPr>
        <p:txBody>
          <a:bodyPr>
            <a:noAutofit/>
          </a:bodyPr>
          <a:lstStyle/>
          <a:p>
            <a:r>
              <a:rPr lang="th-TH" sz="4000" dirty="0"/>
              <a:t>ร้อยละเด็กกลุ่มอายุ 12 ปี  </a:t>
            </a:r>
            <a:r>
              <a:rPr lang="en-US" sz="4000" dirty="0"/>
              <a:t>caries free</a:t>
            </a:r>
            <a:r>
              <a:rPr lang="th-TH" sz="4000" dirty="0"/>
              <a:t>  จังหวัดอ่างทอง ปีงบประมาณ 2562</a:t>
            </a:r>
            <a:br>
              <a:rPr lang="th-TH" sz="4400" dirty="0"/>
            </a:br>
            <a:endParaRPr lang="th-TH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729C0-BF4B-42D1-92D2-8235A15C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35" y="1879134"/>
            <a:ext cx="5570365" cy="344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E15AB-0E10-4057-8A7C-8EA362C0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14" y="1879134"/>
            <a:ext cx="4570257" cy="334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83F9C-ECAA-489B-B6F0-AB648C46E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161" y="5575940"/>
            <a:ext cx="2915663" cy="5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5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C7B3-2E80-4A65-BCF1-1EF03016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71D6-FF66-44C0-BED2-F249477AA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34C29-82C3-4A33-9248-969BEDF0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799"/>
            <a:ext cx="12192000" cy="62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67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77FF-7E2B-458E-B1D7-5B0C9614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E93DAC-2B07-4313-8F76-2F43AF300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81" y="286603"/>
            <a:ext cx="5698255" cy="4187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47007-CB79-4A7B-9D9F-A1993620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79" y="286602"/>
            <a:ext cx="5483883" cy="614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A46E-23D8-4C62-ABD5-4078FEF4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86F602-7E9F-442C-AB2D-4994DB4D9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57" y="190126"/>
            <a:ext cx="11610575" cy="61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187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7C16-DCBD-44EF-A809-EF9C55DA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EF26-9ED3-46D6-8BE6-DE74B74B4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CF4C5-F764-4352-98E4-E9F5B1587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422"/>
            <a:ext cx="12192000" cy="5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4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1291-A17F-4056-9210-2EBB01E7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53C2F-7727-4E04-A411-5A376263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DAAB5-C185-44F0-99A3-1E7FC697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989"/>
            <a:ext cx="12192000" cy="63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2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2BDE-ED7F-4948-B536-7426B03D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FD414-0F05-4A28-B0D6-57EA4B97A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5F0CA-C791-40FA-9BA5-855DB6A9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2"/>
            <a:ext cx="12192000" cy="66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12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A61F1-7D39-474E-891E-C0A5ABE4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BB119C-F358-4C73-A1A0-1BD6F14A8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689" y="286603"/>
            <a:ext cx="10529838" cy="52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6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936C-E941-4048-B822-E7168DC3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5A4FC-D496-4E02-BE63-F506B3C1B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CA1A6-A35F-4BC6-9E6B-E9D08DE9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135"/>
            <a:ext cx="12192000" cy="61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05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B3C8-EF7D-4E99-A3F9-F338630B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AF023-4F14-4C7C-951E-A86F4F37F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37179-ACDC-4177-ACF5-189AA0252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3" y="0"/>
            <a:ext cx="12084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2ED42-52F2-4B8A-80B3-FFDF54B7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6D3FA-145C-481C-A0C0-2866E4152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4BF10-AE35-4877-94F9-F25CEB5F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0" y="0"/>
            <a:ext cx="12138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4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485B-DC27-43DF-BA37-E745E063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9" y="796954"/>
            <a:ext cx="11031521" cy="990740"/>
          </a:xfrm>
        </p:spPr>
        <p:txBody>
          <a:bodyPr>
            <a:normAutofit fontScale="90000"/>
          </a:bodyPr>
          <a:lstStyle/>
          <a:p>
            <a:r>
              <a:rPr lang="th-TH" dirty="0"/>
              <a:t> </a:t>
            </a:r>
            <a:r>
              <a:rPr lang="th-TH" sz="4400" dirty="0"/>
              <a:t>ร้อยละของเด็กอายุ 12 ปี มีฟันดีไม่มีผุ (</a:t>
            </a:r>
            <a:r>
              <a:rPr lang="en-US" sz="4400" dirty="0"/>
              <a:t>Cavity Free) (</a:t>
            </a:r>
            <a:r>
              <a:rPr lang="th-TH" sz="4400" dirty="0"/>
              <a:t>คน) ปีงบประมาณ 2562</a:t>
            </a:r>
            <a:br>
              <a:rPr lang="th-TH" sz="4400" dirty="0"/>
            </a:br>
            <a:endParaRPr lang="th-TH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060757-A7F0-4832-BD96-C251477F9BD8}"/>
              </a:ext>
            </a:extLst>
          </p:cNvPr>
          <p:cNvGraphicFramePr>
            <a:graphicFrameLocks noGrp="1"/>
          </p:cNvGraphicFramePr>
          <p:nvPr/>
        </p:nvGraphicFramePr>
        <p:xfrm>
          <a:off x="125355" y="1919450"/>
          <a:ext cx="5156200" cy="3383280"/>
        </p:xfrm>
        <a:graphic>
          <a:graphicData uri="http://schemas.openxmlformats.org/drawingml/2006/table">
            <a:tbl>
              <a:tblPr/>
              <a:tblGrid>
                <a:gridCol w="966788">
                  <a:extLst>
                    <a:ext uri="{9D8B030D-6E8A-4147-A177-3AD203B41FA5}">
                      <a16:colId xmlns:a16="http://schemas.microsoft.com/office/drawing/2014/main" val="3497672468"/>
                    </a:ext>
                  </a:extLst>
                </a:gridCol>
                <a:gridCol w="1213855">
                  <a:extLst>
                    <a:ext uri="{9D8B030D-6E8A-4147-A177-3AD203B41FA5}">
                      <a16:colId xmlns:a16="http://schemas.microsoft.com/office/drawing/2014/main" val="3531472617"/>
                    </a:ext>
                  </a:extLst>
                </a:gridCol>
                <a:gridCol w="1213855">
                  <a:extLst>
                    <a:ext uri="{9D8B030D-6E8A-4147-A177-3AD203B41FA5}">
                      <a16:colId xmlns:a16="http://schemas.microsoft.com/office/drawing/2014/main" val="3793209833"/>
                    </a:ext>
                  </a:extLst>
                </a:gridCol>
                <a:gridCol w="880851">
                  <a:extLst>
                    <a:ext uri="{9D8B030D-6E8A-4147-A177-3AD203B41FA5}">
                      <a16:colId xmlns:a16="http://schemas.microsoft.com/office/drawing/2014/main" val="345925503"/>
                    </a:ext>
                  </a:extLst>
                </a:gridCol>
                <a:gridCol w="880851">
                  <a:extLst>
                    <a:ext uri="{9D8B030D-6E8A-4147-A177-3AD203B41FA5}">
                      <a16:colId xmlns:a16="http://schemas.microsoft.com/office/drawing/2014/main" val="3676540107"/>
                    </a:ext>
                  </a:extLst>
                </a:gridCol>
              </a:tblGrid>
              <a:tr h="3619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อำเภอ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เด็กกลุ่มอายุ 12 ปีในเขตรับผิดชอบ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433792"/>
                  </a:ext>
                </a:extLst>
              </a:tr>
              <a:tr h="4953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ทั้งหมด(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ได้รับการตรวจสุขภาพช่องปาก (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B)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ฟันดีไม่มีผุ(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อัตรา(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A/B)*100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48152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เมืองอ่างทอง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79.25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3377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ไชโย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85.91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40808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ป่าโมก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78.46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54373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โพธิ์ทอง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87.25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1548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แสวงหา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75.91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53839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วิเศษชัยชาญ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82.79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229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สามโก้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94.17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066084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h-TH" sz="1600" b="1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3,002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h-TH" sz="1600" b="1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1,207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h-TH" sz="1600" b="1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1,004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h-TH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83.18 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49085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6F7EC71-DDF2-421E-A6D1-F249642A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680" y="1919450"/>
            <a:ext cx="4767019" cy="3412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51C8D-6AE3-4412-8B04-E88C48CD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323" y="5643052"/>
            <a:ext cx="3058763" cy="5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4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3271-B639-4C6C-B838-8995ED42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16A04-122D-4D0C-8013-F2532FDA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B30CD-62BF-4988-83B7-FA823D88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357"/>
            <a:ext cx="12192000" cy="62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5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F693-51DF-4480-A551-E9B80F317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29E6D-C979-4902-84CA-F457F3078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565F0-7861-4920-B95C-FEA405360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2" y="0"/>
            <a:ext cx="1210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82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54924-09B2-41C2-BEEB-D7D85BF3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DE25-38C1-4205-AB63-183CF43A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2C4E1-D56F-48A1-8EC3-9B95AC54A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16"/>
            <a:ext cx="12192000" cy="68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5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2D94-5BD7-4CCD-9378-2383D0AB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2AF6-B464-47BE-BBC5-ECF018CA6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58FB9-B80E-4161-A672-89C14899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08"/>
            <a:ext cx="12192000" cy="67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4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79A9-15F7-44BC-8639-FA2C41506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5D05F-8812-4341-9672-FFBBF7A06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AC58A-6BC0-4CA0-B594-C31A46C88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97"/>
            <a:ext cx="12192000" cy="67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3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BB626-DFFB-4085-9886-275B333F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F69B-E684-499D-998B-B83C3B335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76AD3-F194-438F-9099-44BD48D2A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77"/>
            <a:ext cx="12192000" cy="67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545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A6A7-998F-4936-9715-F39B797E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ประเด็นหารือ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A9FFF-F26A-4EE3-B104-CAF11CBD1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 การเลือกรร. 2 โรงรี</a:t>
            </a:r>
            <a:r>
              <a:rPr lang="th-TH" sz="2800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ยน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ขนาดกลาง-ใหญ่ มีนักเรียน ป.5-ป.6  จำนวน 200-300  คน </a:t>
            </a:r>
          </a:p>
          <a:p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2. </a:t>
            </a:r>
            <a:r>
              <a:rPr lang="th-TH" sz="2800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รร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. นั้นมีการจัดกิจกรรมส่งแสริมทันตสุขภาพหรือผ่านเกณฑ์เด็กไทยฟันดี</a:t>
            </a:r>
          </a:p>
          <a:p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3. ประเมินความรอบรู้ด้านสุขภาพช่องปากเด็กวัยเรียน </a:t>
            </a:r>
            <a:r>
              <a:rPr lang="en-US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HL  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ใน นร.ชั้น ป5-ป.6</a:t>
            </a:r>
            <a:endParaRPr lang="en-US" sz="28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en-US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4. 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สุ่ม </a:t>
            </a:r>
            <a:r>
              <a:rPr lang="en-US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sealant</a:t>
            </a:r>
          </a:p>
          <a:p>
            <a:r>
              <a:rPr lang="en-US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5. 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งบประมาณ 30000  บาท</a:t>
            </a:r>
            <a:r>
              <a:rPr lang="en-US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0313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1855-27A4-4760-B8CB-9D30470F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FC6F-86ED-46F8-B5A9-3E5974641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F2982-D1B9-4593-8625-1648F148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9" y="-570452"/>
            <a:ext cx="11407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58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ผลการค้นหารูปภาพสำหรับ thank you">
            <a:extLst>
              <a:ext uri="{FF2B5EF4-FFF2-40B4-BE49-F238E27FC236}">
                <a16:creationId xmlns:a16="http://schemas.microsoft.com/office/drawing/2014/main" id="{34C1D362-A00B-432A-803F-E9239F4613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05"/>
            <a:ext cx="12192000" cy="6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7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595E-8B18-4254-94EB-329B2FD3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53" y="286603"/>
            <a:ext cx="10872132" cy="1450757"/>
          </a:xfrm>
        </p:spPr>
        <p:txBody>
          <a:bodyPr>
            <a:normAutofit/>
          </a:bodyPr>
          <a:lstStyle/>
          <a:p>
            <a:r>
              <a:rPr lang="th-TH" sz="3200" dirty="0"/>
              <a:t>สรุปผลการจัดซื้อเวชภัณฑ์ที่มิใช่ยา ประเภท วัสดุทันตกรรม จังหวัดอ่างทอง</a:t>
            </a:r>
            <a:br>
              <a:rPr lang="th-TH" sz="3200" dirty="0"/>
            </a:br>
            <a:r>
              <a:rPr lang="th-TH" sz="3200" dirty="0"/>
              <a:t>ปีงบประมาณ 2562</a:t>
            </a:r>
            <a:br>
              <a:rPr lang="th-TH" sz="3200" dirty="0"/>
            </a:br>
            <a:endParaRPr lang="th-TH" sz="32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1E64398-1C25-40BE-8760-6771A9E3F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619800"/>
              </p:ext>
            </p:extLst>
          </p:nvPr>
        </p:nvGraphicFramePr>
        <p:xfrm>
          <a:off x="933497" y="1343161"/>
          <a:ext cx="10193126" cy="342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4226">
                  <a:extLst>
                    <a:ext uri="{9D8B030D-6E8A-4147-A177-3AD203B41FA5}">
                      <a16:colId xmlns:a16="http://schemas.microsoft.com/office/drawing/2014/main" val="168389125"/>
                    </a:ext>
                  </a:extLst>
                </a:gridCol>
                <a:gridCol w="1186269">
                  <a:extLst>
                    <a:ext uri="{9D8B030D-6E8A-4147-A177-3AD203B41FA5}">
                      <a16:colId xmlns:a16="http://schemas.microsoft.com/office/drawing/2014/main" val="2293500479"/>
                    </a:ext>
                  </a:extLst>
                </a:gridCol>
                <a:gridCol w="1129671">
                  <a:extLst>
                    <a:ext uri="{9D8B030D-6E8A-4147-A177-3AD203B41FA5}">
                      <a16:colId xmlns:a16="http://schemas.microsoft.com/office/drawing/2014/main" val="282186003"/>
                    </a:ext>
                  </a:extLst>
                </a:gridCol>
                <a:gridCol w="1129671">
                  <a:extLst>
                    <a:ext uri="{9D8B030D-6E8A-4147-A177-3AD203B41FA5}">
                      <a16:colId xmlns:a16="http://schemas.microsoft.com/office/drawing/2014/main" val="1924140236"/>
                    </a:ext>
                  </a:extLst>
                </a:gridCol>
                <a:gridCol w="1129671">
                  <a:extLst>
                    <a:ext uri="{9D8B030D-6E8A-4147-A177-3AD203B41FA5}">
                      <a16:colId xmlns:a16="http://schemas.microsoft.com/office/drawing/2014/main" val="296046616"/>
                    </a:ext>
                  </a:extLst>
                </a:gridCol>
                <a:gridCol w="1130396">
                  <a:extLst>
                    <a:ext uri="{9D8B030D-6E8A-4147-A177-3AD203B41FA5}">
                      <a16:colId xmlns:a16="http://schemas.microsoft.com/office/drawing/2014/main" val="2757013587"/>
                    </a:ext>
                  </a:extLst>
                </a:gridCol>
                <a:gridCol w="1130396">
                  <a:extLst>
                    <a:ext uri="{9D8B030D-6E8A-4147-A177-3AD203B41FA5}">
                      <a16:colId xmlns:a16="http://schemas.microsoft.com/office/drawing/2014/main" val="2099330917"/>
                    </a:ext>
                  </a:extLst>
                </a:gridCol>
                <a:gridCol w="1051413">
                  <a:extLst>
                    <a:ext uri="{9D8B030D-6E8A-4147-A177-3AD203B41FA5}">
                      <a16:colId xmlns:a16="http://schemas.microsoft.com/office/drawing/2014/main" val="4195520738"/>
                    </a:ext>
                  </a:extLst>
                </a:gridCol>
                <a:gridCol w="1051413">
                  <a:extLst>
                    <a:ext uri="{9D8B030D-6E8A-4147-A177-3AD203B41FA5}">
                      <a16:colId xmlns:a16="http://schemas.microsoft.com/office/drawing/2014/main" val="932707805"/>
                    </a:ext>
                  </a:extLst>
                </a:gridCol>
              </a:tblGrid>
              <a:tr h="3113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หน่วยบริการ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ไตรมาสที่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ไตรมาสที่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ไตรมาสที่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ไตรมาสที่ 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596643"/>
                  </a:ext>
                </a:extLst>
              </a:tr>
              <a:tr h="62279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มูลค่าจัดซื้อทั้งหมด (บาท)</a:t>
                      </a:r>
                      <a:endParaRPr lang="en-US" sz="1600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มูลค่าจัดซื้อร่วมเขต (บาท)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มูลค่าจัดซื้อทั้งหมด (บาท)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มูลค่าจัดซื้อร่วมเขต (บาท)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มูลค่าจัดซื้อทั้งหมด (บาท)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มูลค่าจัดซื้อร่วมเขต (บาท)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มูลค่าจัดซื้อทั้งหมด (บาท)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มูลค่าจัดซื้อร่วมเขต (บาท)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4242105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รพ.อ่างทอง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238</a:t>
                      </a: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,490.00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146,166.00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128,286.80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65,842.58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89,480.00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35,000.00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422,154.28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231,540.00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189681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รพ.ไชโย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69,865.00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26,395.00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60,907.46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39,647.00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37,080.00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16,640.00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52,969.89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9,365.00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1950892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รพ.ป่าโมก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103,554.00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44,950.00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122,471.00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41,130.00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121,818.00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45,120.00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93,465.00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25,980.00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853097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รพ.โพธิ์ทอง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214,370.10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33,660.86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26,256.25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422,014.12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159,042.50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163,837.13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26,890.00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614382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รพ.แสวงหา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27,430.00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13,790.00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28,580.00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13,260.00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45,330.00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29,230.00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9,820.00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2,000.00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227239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รพ.วิเศษชัยชาญ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207,063.82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99,328.22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112,958.00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20,800.00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111,536.55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39,715.00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186,521.00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63,045.50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339627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รพ.สามโก้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64,062.42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19,482.62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49,257.00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4,300.00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74,978.00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16,500.00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34,315.00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8,500.00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7224506"/>
                  </a:ext>
                </a:extLst>
              </a:tr>
              <a:tr h="31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รวม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924,835.34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383,772.70</a:t>
                      </a:r>
                      <a:endParaRPr lang="en-US" sz="1600" b="1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528,716.51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184,979.58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902,236.67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341,247.50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963,082.30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367,320.50</a:t>
                      </a:r>
                      <a:endParaRPr lang="en-US" sz="1600" b="1" dirty="0"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83646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0E702E6-F624-418F-BF7F-AFFFB994D3BF}"/>
              </a:ext>
            </a:extLst>
          </p:cNvPr>
          <p:cNvSpPr/>
          <p:nvPr/>
        </p:nvSpPr>
        <p:spPr>
          <a:xfrm>
            <a:off x="561172" y="5111922"/>
            <a:ext cx="9745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รวมมูลค่าจัดซื้อวัสดุทันตกรรมจังหวัดอ่างทองปีงบประมาณ 2562 ทั้งหมด 3,318,870.82 บาท</a:t>
            </a:r>
          </a:p>
          <a:p>
            <a:r>
              <a:rPr lang="th-TH" sz="2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รวมมูลค่าจัดซื้อร่วมวัสดุทันตกรรมจังหวัดอ่างทองปีงบประมาณ 2562 ทั้งหมด 1,277,320.28 บาท</a:t>
            </a:r>
          </a:p>
          <a:p>
            <a:r>
              <a:rPr lang="th-TH" sz="2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ร้อยละการจัดซื้อวัสดุทันตกรรมร่วมจังหวัดอ่างทอง คือ 38.49</a:t>
            </a:r>
          </a:p>
        </p:txBody>
      </p:sp>
    </p:spTree>
    <p:extLst>
      <p:ext uri="{BB962C8B-B14F-4D97-AF65-F5344CB8AC3E}">
        <p14:creationId xmlns:p14="http://schemas.microsoft.com/office/powerpoint/2010/main" val="119966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D1D3-E597-4D17-8DC0-4123C3E6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46665-B044-4C8A-8710-AA2EE3006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54897-6AA4-47C6-B27C-4F3995A5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89"/>
            <a:ext cx="12192000" cy="655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BF1F-042E-478E-8310-365FBF30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1801-D72B-421B-B41E-5AF44BE2F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479DD-817B-4DD7-B9F9-9D1C115B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50"/>
            <a:ext cx="12192000" cy="66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313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3E3823"/>
      </a:dk2>
      <a:lt2>
        <a:srgbClr val="E8E6E2"/>
      </a:lt2>
      <a:accent1>
        <a:srgbClr val="92A1C4"/>
      </a:accent1>
      <a:accent2>
        <a:srgbClr val="7FA9BA"/>
      </a:accent2>
      <a:accent3>
        <a:srgbClr val="82ACA6"/>
      </a:accent3>
      <a:accent4>
        <a:srgbClr val="77AE90"/>
      </a:accent4>
      <a:accent5>
        <a:srgbClr val="81AC82"/>
      </a:accent5>
      <a:accent6>
        <a:srgbClr val="8AAB75"/>
      </a:accent6>
      <a:hlink>
        <a:srgbClr val="928158"/>
      </a:hlink>
      <a:folHlink>
        <a:srgbClr val="82828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718</Words>
  <Application>Microsoft Office PowerPoint</Application>
  <PresentationFormat>Widescreen</PresentationFormat>
  <Paragraphs>190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AngsanaUPC</vt:lpstr>
      <vt:lpstr>Arial</vt:lpstr>
      <vt:lpstr>Browallia New</vt:lpstr>
      <vt:lpstr>Calibri</vt:lpstr>
      <vt:lpstr>Garamond</vt:lpstr>
      <vt:lpstr>TH SarabunIT๙</vt:lpstr>
      <vt:lpstr>TH SarabunPSK</vt:lpstr>
      <vt:lpstr>RetrospectVTI</vt:lpstr>
      <vt:lpstr>ชุดรูปแบบของ Office</vt:lpstr>
      <vt:lpstr>ประชุม คณะกรรมการพัฒนาระบบบริการสุขภาพ  สาขาสุขภาพช่องปาก ครั้งที่ ๑  ประจำปีงบประมาณ ๒๕๖๓ วันที่ ๒๒ ตุลาคม ๒๕๖๒  </vt:lpstr>
      <vt:lpstr>ร้อยละ รพ.สต./ศสม. ผ่านเกณฑ์ จัดบริการสุขภาพช่องปาก 6 กลุ่มเป้าหมาย 14 กิจกรรมและจัดบริการสุขภาพช่องปาก 200 คนต่อ 1000 ประชากร  ปีงบประมาณ 2562</vt:lpstr>
      <vt:lpstr>ร้อยละ รพ.สต./ศสม. ผ่านเกณฑ์ จัดบริการสุขภาพช่องปาก 6 กลุ่มเป้าหมาย 14 กิจกรรมและจัดบริการสุขภาพช่องปาก 200 คนต่อ 1000 ประชากร  ปีงบประมาณ 2562</vt:lpstr>
      <vt:lpstr>อัตรา (ร้อยละ) การใช้บริการทันตกรรมรวมทุกสิทธิ เฉพาะเขตรับผิดชอบ (คน) (ใช้แบบความครอบคลุม) จังหวัดอ่างทอง ปี 2562 </vt:lpstr>
      <vt:lpstr>ร้อยละเด็กกลุ่มอายุ 12 ปี  caries free  จังหวัดอ่างทอง ปีงบประมาณ 2562 </vt:lpstr>
      <vt:lpstr> ร้อยละของเด็กอายุ 12 ปี มีฟันดีไม่มีผุ (Cavity Free) (คน) ปีงบประมาณ 2562 </vt:lpstr>
      <vt:lpstr>สรุปผลการจัดซื้อเวชภัณฑ์ที่มิใช่ยา ประเภท วัสดุทันตกรรม จังหวัดอ่างทอง ปีงบประมาณ 2562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ประเด็นหารือ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</cp:revision>
  <cp:lastPrinted>2019-10-21T10:16:43Z</cp:lastPrinted>
  <dcterms:created xsi:type="dcterms:W3CDTF">2019-10-21T03:00:13Z</dcterms:created>
  <dcterms:modified xsi:type="dcterms:W3CDTF">2019-10-22T03:07:54Z</dcterms:modified>
</cp:coreProperties>
</file>