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BCC7"/>
    <a:srgbClr val="EA9CEB"/>
    <a:srgbClr val="E9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67"/>
    <p:restoredTop sz="94640"/>
  </p:normalViewPr>
  <p:slideViewPr>
    <p:cSldViewPr snapToGrid="0" showGuides="1">
      <p:cViewPr>
        <p:scale>
          <a:sx n="64" d="100"/>
          <a:sy n="64" d="100"/>
        </p:scale>
        <p:origin x="904" y="109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D50D6-0DC9-9943-B9AD-0C5B6D27BC24}" type="datetimeFigureOut">
              <a:rPr lang="en-TH" smtClean="0"/>
              <a:t>12/8/2024 R</a:t>
            </a:fld>
            <a:endParaRPr lang="en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C96BA-191D-2F46-84C0-11826977276F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814033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DC96BA-191D-2F46-84C0-11826977276F}" type="slidenum">
              <a:rPr lang="en-TH" smtClean="0"/>
              <a:t>3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2928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99086-6A1A-EBD1-FC6C-98F346878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E492E-C7AB-E2B4-81CC-66760BF9B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290E0-62B0-3DED-950B-FFC41BF6D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16F4-FE2D-C24C-9BF6-A65AEE41B52A}" type="datetimeFigureOut">
              <a:rPr lang="en-TH" smtClean="0"/>
              <a:t>12/8/2024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AC12B-FD09-A047-3FC4-4DFDC89F0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4CF76-BAD3-C6D8-BF18-763DCB5AD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997B-4BCB-9140-AEE8-2250308FBF6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52519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2F9DF-5DDC-5093-12EA-8C8F393DF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DAA424-2A8B-9889-5E06-17F0C674E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14E51-45B2-6062-9DAD-10FF013CF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16F4-FE2D-C24C-9BF6-A65AEE41B52A}" type="datetimeFigureOut">
              <a:rPr lang="en-TH" smtClean="0"/>
              <a:t>12/8/2024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7DD24-D28F-1927-E9D4-F0F9B207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254B7-0C1E-C5EB-DBBF-12F23E40F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997B-4BCB-9140-AEE8-2250308FBF6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78198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B1D18F-9CA8-E4FB-7E57-77F5FF1287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E732CC-3D17-E03A-9F49-B01C2B52B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D94D2-BC51-E3F7-1F29-B3A61A220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16F4-FE2D-C24C-9BF6-A65AEE41B52A}" type="datetimeFigureOut">
              <a:rPr lang="en-TH" smtClean="0"/>
              <a:t>12/8/2024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C4AA2-18D2-A2B0-D97F-B64E344C0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A81C8-2115-38A2-0755-B9BD1BA89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997B-4BCB-9140-AEE8-2250308FBF6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406075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D6837-E284-1C44-578D-F74AB5290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A6C59-7500-88F6-D154-ADD971F6C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DEA18-119A-C8D6-F85B-666C7A58E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16F4-FE2D-C24C-9BF6-A65AEE41B52A}" type="datetimeFigureOut">
              <a:rPr lang="en-TH" smtClean="0"/>
              <a:t>12/8/2024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4AAF9-9A28-926F-07E2-286FF565D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098E2-31D6-08BD-6B79-F7159A514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997B-4BCB-9140-AEE8-2250308FBF6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79543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C3274-A73E-B1FB-E238-29DECF32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481F4C-2ADE-FBFA-79CB-F88A5B3EA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90CA4-B190-52B5-15B7-222F70DF3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16F4-FE2D-C24C-9BF6-A65AEE41B52A}" type="datetimeFigureOut">
              <a:rPr lang="en-TH" smtClean="0"/>
              <a:t>12/8/2024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F6C52-DB47-3CF0-1F62-691412DAF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6415A-D5F2-E533-55BB-24385DBD9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997B-4BCB-9140-AEE8-2250308FBF6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81553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1E8FE-C831-7A2F-4859-C71722268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55027-EA0C-5FA1-D731-F7B4D64B9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5ECAA-7FD3-4A21-EC11-C0E961C2D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41A8B-A7FF-A2FA-D35A-6AEBAE939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16F4-FE2D-C24C-9BF6-A65AEE41B52A}" type="datetimeFigureOut">
              <a:rPr lang="en-TH" smtClean="0"/>
              <a:t>12/8/2024 R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CB3B0-8114-8507-F2A0-E63ED023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91C9D2-BCBE-5E44-142B-EF13373D0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997B-4BCB-9140-AEE8-2250308FBF6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54416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21D03-BBAB-3CD2-1D19-F44D68154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B9F97-AEF8-70DA-0B29-003B848EC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7181CF-142B-7E3A-2BED-84F3633FE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703715-3E38-272F-962F-2191196524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F5A3A1-0D5A-1F09-1F7B-658F88B31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31166-9BC2-824B-1A34-3A1F6FD3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16F4-FE2D-C24C-9BF6-A65AEE41B52A}" type="datetimeFigureOut">
              <a:rPr lang="en-TH" smtClean="0"/>
              <a:t>12/8/2024 R</a:t>
            </a:fld>
            <a:endParaRPr lang="en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EAFA66-5A5F-4CF3-607E-DFED21EC5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830FE-D0BD-2A34-B38E-2A0869A2A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997B-4BCB-9140-AEE8-2250308FBF6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14317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DB193-3519-DF80-1676-9EAA524AD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926F04-75EE-2C2F-AA38-487830B97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16F4-FE2D-C24C-9BF6-A65AEE41B52A}" type="datetimeFigureOut">
              <a:rPr lang="en-TH" smtClean="0"/>
              <a:t>12/8/2024 R</a:t>
            </a:fld>
            <a:endParaRPr lang="en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C181F8-DA80-BC31-D64F-D0C5620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83C01D-D5F0-81D2-B709-DF9724D61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997B-4BCB-9140-AEE8-2250308FBF6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27692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9B3744-DC37-8823-B751-DDAB650C2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16F4-FE2D-C24C-9BF6-A65AEE41B52A}" type="datetimeFigureOut">
              <a:rPr lang="en-TH" smtClean="0"/>
              <a:t>12/8/2024 R</a:t>
            </a:fld>
            <a:endParaRPr lang="en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BAE090-2651-93C1-17AA-9A50BD7BE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421DC-4337-44A3-2FC4-D43920717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997B-4BCB-9140-AEE8-2250308FBF6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695208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8AC7A-FFD0-71DA-26C5-E38E4D1F6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37977-18B1-F4D0-5CD3-0A37E0D36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3AF5FD-3C51-1A99-DFA9-C7FD492DC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833C9-75C3-37C1-5B28-3786EA421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16F4-FE2D-C24C-9BF6-A65AEE41B52A}" type="datetimeFigureOut">
              <a:rPr lang="en-TH" smtClean="0"/>
              <a:t>12/8/2024 R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A84630-A55F-077A-C351-07A02663F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2C1369-4345-545D-CF6E-554905997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997B-4BCB-9140-AEE8-2250308FBF6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70989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3E1E3-4D45-E90E-71E1-689DE1DE7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F24D49-B43E-B4B0-0A86-29B1616355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8DC10-575C-E481-1D27-D2D97735D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D0F47-4F57-8860-80A5-5B4A6EE82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16F4-FE2D-C24C-9BF6-A65AEE41B52A}" type="datetimeFigureOut">
              <a:rPr lang="en-TH" smtClean="0"/>
              <a:t>12/8/2024 R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83195-0CB7-59F6-7373-C89E22403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2D8E2-4993-B15D-45BE-F9D817E53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997B-4BCB-9140-AEE8-2250308FBF6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2987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DAC780-1818-C129-8BE7-54599449A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E2CFF-4319-8A85-861A-41EF728E3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A084E-13B2-4573-4749-5C3D45C17F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A16F4-FE2D-C24C-9BF6-A65AEE41B52A}" type="datetimeFigureOut">
              <a:rPr lang="en-TH" smtClean="0"/>
              <a:t>12/8/2024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45D65-F6E5-D66D-A5E3-D81E4CB391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3187F-3A37-62D4-AD42-DBDB47E33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B997B-4BCB-9140-AEE8-2250308FBF6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8254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AFF404-5122-C60C-FBBE-984DEDAA9365}"/>
              </a:ext>
            </a:extLst>
          </p:cNvPr>
          <p:cNvSpPr/>
          <p:nvPr/>
        </p:nvSpPr>
        <p:spPr>
          <a:xfrm>
            <a:off x="0" y="0"/>
            <a:ext cx="12192000" cy="1073426"/>
          </a:xfrm>
          <a:prstGeom prst="rect">
            <a:avLst/>
          </a:prstGeom>
          <a:solidFill>
            <a:srgbClr val="ECBCC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A879765-AFEE-6104-0934-9B1956D2D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257721"/>
              </p:ext>
            </p:extLst>
          </p:nvPr>
        </p:nvGraphicFramePr>
        <p:xfrm>
          <a:off x="314325" y="908360"/>
          <a:ext cx="11587865" cy="54924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4267">
                  <a:extLst>
                    <a:ext uri="{9D8B030D-6E8A-4147-A177-3AD203B41FA5}">
                      <a16:colId xmlns:a16="http://schemas.microsoft.com/office/drawing/2014/main" val="814278577"/>
                    </a:ext>
                  </a:extLst>
                </a:gridCol>
                <a:gridCol w="1072248">
                  <a:extLst>
                    <a:ext uri="{9D8B030D-6E8A-4147-A177-3AD203B41FA5}">
                      <a16:colId xmlns:a16="http://schemas.microsoft.com/office/drawing/2014/main" val="3136632385"/>
                    </a:ext>
                  </a:extLst>
                </a:gridCol>
                <a:gridCol w="1204960">
                  <a:extLst>
                    <a:ext uri="{9D8B030D-6E8A-4147-A177-3AD203B41FA5}">
                      <a16:colId xmlns:a16="http://schemas.microsoft.com/office/drawing/2014/main" val="851064183"/>
                    </a:ext>
                  </a:extLst>
                </a:gridCol>
                <a:gridCol w="5982325">
                  <a:extLst>
                    <a:ext uri="{9D8B030D-6E8A-4147-A177-3AD203B41FA5}">
                      <a16:colId xmlns:a16="http://schemas.microsoft.com/office/drawing/2014/main" val="676530328"/>
                    </a:ext>
                  </a:extLst>
                </a:gridCol>
                <a:gridCol w="1424065">
                  <a:extLst>
                    <a:ext uri="{9D8B030D-6E8A-4147-A177-3AD203B41FA5}">
                      <a16:colId xmlns:a16="http://schemas.microsoft.com/office/drawing/2014/main" val="3106501912"/>
                    </a:ext>
                  </a:extLst>
                </a:gridCol>
              </a:tblGrid>
              <a:tr h="42820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</a:t>
                      </a:r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en-US" sz="2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</a:t>
                      </a:r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กุล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จังหวัด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ผลงานวิชาการ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สาขา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103490"/>
                  </a:ext>
                </a:extLst>
              </a:tr>
              <a:tr h="63639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นางสาวแพร  บางสุวรรณ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รพ.พระพุทธบาท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สระบุรี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"กรณีศึกษาการรักษากระดูกเบ้าฟันหัก"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ศัลยศาสตร์ช่องปาก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266213"/>
                  </a:ext>
                </a:extLst>
              </a:tr>
              <a:tr h="63639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นายอธิเดช  บรรหารวุฒิไกร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รพ.สระบุรี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สระบุรี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กรณีศึกษา : การบูรณะฟันหลังรักษาคลองรากฟันด้วยเดือยฟันสำเร็จรูปชนิดคอมโพ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สิต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เสริมเส้นใยและครอบฟันเซรามิก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รักษารากฟัน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639348"/>
                  </a:ext>
                </a:extLst>
              </a:tr>
              <a:tr h="63639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นางนฤพร  ทาไทย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รพ.หนองแค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การรักษาคลองรากฟันในฟันตัดบนแท้ที่ตายจากอุบัติเหตุและยังเจริญไม่เต็มที่ที่มีการอักเสบ</a:t>
                      </a:r>
                    </a:p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ของอวัยวะปริทันต์รอบปลายรากฟัน : กรณีศึกษา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รักษารากฟัน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731471"/>
                  </a:ext>
                </a:extLst>
              </a:tr>
              <a:tr h="323870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นายพง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ษ์ป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วีร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์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หิรัญเจริญนนท์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รพ.บางบัวทอง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นนทบุรี</a:t>
                      </a:r>
                    </a:p>
                  </a:txBody>
                  <a:tcPr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รายงานผู้ป่วย : การฟื้นฟูสภาพช่องปากโดยการเพิ่มมิติแนวดิ่ง ด้วยครอบฟันถาวรร่วมกับฟันเทียมบางส่วนถอดได้</a:t>
                      </a: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กรรมประดิษฐ์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212402"/>
                  </a:ext>
                </a:extLst>
              </a:tr>
              <a:tr h="63639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นางสาวสุหัชชา เมธีวรกุล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รพ.ไทรน้อย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นนทบุรี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การรักษาทางทัน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กรรมจัดฟันในผู้ป่วยที่มีการหายของฟันเขี้ยวบนทั้งสองข้าง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กรรมจัดฟัน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900685"/>
                  </a:ext>
                </a:extLst>
              </a:tr>
              <a:tr h="56731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นางสาวรวี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วรร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ณ  วงษ์เพชร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รพ.บ้านนา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นครนายก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การจัดฟันแก้ไขฟันหน้าล่างสบคร่อมด้วยเครื่องมือทัน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กรรมจัดฟันแบบถอดได้ </a:t>
                      </a:r>
                    </a:p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Correction of lower anterior teeth crossbite with removable orthodontic appliance)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กรรมจัดฟัน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260697"/>
                  </a:ext>
                </a:extLst>
              </a:tr>
              <a:tr h="63639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นางสาวเมสิณ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ี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อุปนิสา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รพ.อินทร์บุรี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สิงห์บุรี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การรักษาผู้ป่วยที่ฟันมีรอยโรคร่วมระหว่างโรคเนื้อเยื่อในและโรคปริทันต์ 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Endodontic-Periodontal lesion)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ประเภทที่มีสาเหตุมาจากโรคเนื้อเยื่อในเพียงอย่างเดียว 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primary endodontic lesion) : 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กรณีศึกษา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รักษารากฟัน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189542"/>
                  </a:ext>
                </a:extLst>
              </a:tr>
              <a:tr h="63639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นางสาวกอบสุข เลิศกนกกุล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รพ.ปทุมธานี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ปทุมธานี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การรักษาทัน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กรรมพร้อมมูลในผู้ป่วยเด็ก ด้วยวิธีการจัดการพฤติกรรมโดยไม่ใช้ยา (กรณีศึกษา)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กรรมเด็ก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BC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562484"/>
                  </a:ext>
                </a:extLst>
              </a:tr>
              <a:tr h="35467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นางสาวชมพูนุท  โลหิตโยธิน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รพ.เสนา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อยุธยา</a:t>
                      </a:r>
                      <a:r>
                        <a:rPr lang="th-TH" sz="2000" b="1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ฯ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"การวางแผนการรักษาทางทัน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กรรมพร้อมมูลในผู้ป่วยโรค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ธาลัสซี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เมีย 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Thalassemia) : 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รายงานผู้ป่วย 1 ราย"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กรรมผู้สูงอายุ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7064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7553C04-937E-5CBF-F9D1-51BDD354BC0D}"/>
              </a:ext>
            </a:extLst>
          </p:cNvPr>
          <p:cNvSpPr txBox="1"/>
          <p:nvPr/>
        </p:nvSpPr>
        <p:spPr>
          <a:xfrm>
            <a:off x="185386" y="251753"/>
            <a:ext cx="79172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r>
              <a:rPr lang="en-TH" sz="36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2566 </a:t>
            </a:r>
            <a:r>
              <a:rPr lang="en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ตำแหน่งทันตแพทย์ชำนาญการพิ</a:t>
            </a:r>
            <a:r>
              <a:rPr lang="th-TH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</a:t>
            </a:r>
            <a:r>
              <a:rPr lang="en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ศษ (ด้านทันตกรรม)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9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คน </a:t>
            </a:r>
            <a:endParaRPr lang="en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4915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15FA999-ADE3-F3C1-7BDA-DC015D3B4959}"/>
              </a:ext>
            </a:extLst>
          </p:cNvPr>
          <p:cNvSpPr/>
          <p:nvPr/>
        </p:nvSpPr>
        <p:spPr>
          <a:xfrm>
            <a:off x="0" y="0"/>
            <a:ext cx="12192000" cy="10734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A879765-AFEE-6104-0934-9B1956D2D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605712"/>
              </p:ext>
            </p:extLst>
          </p:nvPr>
        </p:nvGraphicFramePr>
        <p:xfrm>
          <a:off x="271124" y="1440012"/>
          <a:ext cx="11722777" cy="4802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0522">
                  <a:extLst>
                    <a:ext uri="{9D8B030D-6E8A-4147-A177-3AD203B41FA5}">
                      <a16:colId xmlns:a16="http://schemas.microsoft.com/office/drawing/2014/main" val="814278577"/>
                    </a:ext>
                  </a:extLst>
                </a:gridCol>
                <a:gridCol w="1397764">
                  <a:extLst>
                    <a:ext uri="{9D8B030D-6E8A-4147-A177-3AD203B41FA5}">
                      <a16:colId xmlns:a16="http://schemas.microsoft.com/office/drawing/2014/main" val="3136632385"/>
                    </a:ext>
                  </a:extLst>
                </a:gridCol>
                <a:gridCol w="910840">
                  <a:extLst>
                    <a:ext uri="{9D8B030D-6E8A-4147-A177-3AD203B41FA5}">
                      <a16:colId xmlns:a16="http://schemas.microsoft.com/office/drawing/2014/main" val="851064183"/>
                    </a:ext>
                  </a:extLst>
                </a:gridCol>
                <a:gridCol w="5939665">
                  <a:extLst>
                    <a:ext uri="{9D8B030D-6E8A-4147-A177-3AD203B41FA5}">
                      <a16:colId xmlns:a16="http://schemas.microsoft.com/office/drawing/2014/main" val="676530328"/>
                    </a:ext>
                  </a:extLst>
                </a:gridCol>
                <a:gridCol w="1543986">
                  <a:extLst>
                    <a:ext uri="{9D8B030D-6E8A-4147-A177-3AD203B41FA5}">
                      <a16:colId xmlns:a16="http://schemas.microsoft.com/office/drawing/2014/main" val="3106501912"/>
                    </a:ext>
                  </a:extLst>
                </a:gridCol>
              </a:tblGrid>
              <a:tr h="295209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</a:t>
                      </a:r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en-US" sz="2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</a:t>
                      </a:r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กุล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จังหวัด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ผลงานวิชาการ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สาขา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103490"/>
                  </a:ext>
                </a:extLst>
              </a:tr>
              <a:tr h="43892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นายสมยศ  สมประสงค์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รพ.โคกเจริญ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ลพบุรี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การผ่าตัดฟันคุดกรามล่างซี่ที่ 3 ที่เอียงตัวไปทางด้านใกล้ลิ้น กรณีศึกษา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ศัลยศาสตร์ช่องปาก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639348"/>
                  </a:ext>
                </a:extLst>
              </a:tr>
              <a:tr h="223210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นายอธิพงศ์  วงษ์อยู่น้อย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รพ.พระนารายณ์มหาราช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"ภาวะกระดูกขากรรไกรตายเนื่องจากยา 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MRONJ)"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ศัลยศาสตร์ช่องปาก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468790"/>
                  </a:ext>
                </a:extLst>
              </a:tr>
              <a:tr h="43892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นายพร้อมรบ  นิลกำแหง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รพ.หนองม่วง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การฟื้นฟูการทำงานของช่องปากที่บกพร่องในผู้สูงอายุที่เป็นเบาหวานกลุ่มสันเหงือกไร้ฟัน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กรรมผู้สูงอายุ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731471"/>
                  </a:ext>
                </a:extLst>
              </a:tr>
              <a:tr h="223210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นางสาวบงกช ก้องสุทธิกุล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รพ.เสาไห้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ฯ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สระบุรี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"การผ่าตัดปุ่มกระดูกเพดานปากเพื่อการใส่ฟันเทียมชนิดถอดได้ : รายงานผู้ป่วย 1 ราย"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ศัลยศาสตร์ช่องปาก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76844"/>
                  </a:ext>
                </a:extLst>
              </a:tr>
              <a:tr h="43892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นางสาววัลย์ลิกา เกษร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รพ.สระบุรี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นนทบุรี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กรณีศึกษา : รายงานผู้ป่วย เรื่อง การผ่าตัดนำรากฟันออกจากโพรงอากาศขากรรไกรบน </a:t>
                      </a:r>
                      <a:b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และการปิดรูทะลุระหว่างโพรงอากาศขากรรไกรบนและช่องปาก จำนวน 2 ราย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ศัลยศาสตร์ช่องปาก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900685"/>
                  </a:ext>
                </a:extLst>
              </a:tr>
              <a:tr h="223210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นางสาวแกมแก้ว  แสนภักดี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รพ.บางระจัน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สิงห์บุรี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"กรณีศึกษา : การผ่าตัดปุ่มกระดูกเพดานปาก"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ศัลยศาสตร์ช่องปาก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960646"/>
                  </a:ext>
                </a:extLst>
              </a:tr>
              <a:tr h="43892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นางสาวรัชกร  วรรณตระกูล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รพ.สิงห์บุรี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สิงห์บุรี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"โรคถุงน้ำปลายรากฟันในกระดูกขากรรไกรบน : รายงานผู้ป่วย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 Radicular Cyst of Maxilla : A case report"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วช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ศาสตร์ช่องปาก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189542"/>
                  </a:ext>
                </a:extLst>
              </a:tr>
              <a:tr h="43892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นางสาวการณ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ิกศา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อัครอัปสร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รพ.อุทัย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อยุธยา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"การผ่าตัดนำรากฟันกรามบนออกจากโพรงอากาศ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แม็กซิล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ลา และการผ่าตัดปิดรูทะลุระหว่างโพรงอากาศ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แม็กซิล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ลาและช่องปาก : รายงานผู้ป่วย 1 ราย"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ศัลยศาสตร์ช่องปาก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342467"/>
                  </a:ext>
                </a:extLst>
              </a:tr>
              <a:tr h="43892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นางสาวมนต์ทิพย์  มนต์สถาพร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รพ.เสนา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นนทบุรี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"การฟื้นฟูสภาพช่องปากร่วมกับการเพิ่มมิติแนวดิ่งขณะสบด้วยฟันเทียมชนิดติดแน่นและฟันเทียมบางส่วนถอดได้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กรรมประดิษฐ์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562484"/>
                  </a:ext>
                </a:extLst>
              </a:tr>
              <a:tr h="244518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รีมาย ไชยปัญหา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รพ.โพธิ์ทอง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อ่างทอง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"การจัดการฟันเดน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ส์อีแวจิเนตัสข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องฟันกรามน้อยล่างขวาแท้ซี่ที่ 2 ที่รากฟันสร้างไม่สมบูรณ์ด้วย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วีธี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รีเจเนอ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เร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ฟ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เอ็นโดดอนติ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กส์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รักษารากฟัน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7064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7553C04-937E-5CBF-F9D1-51BDD354BC0D}"/>
              </a:ext>
            </a:extLst>
          </p:cNvPr>
          <p:cNvSpPr txBox="1"/>
          <p:nvPr/>
        </p:nvSpPr>
        <p:spPr>
          <a:xfrm>
            <a:off x="185386" y="251753"/>
            <a:ext cx="94545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r>
              <a:rPr lang="en-TH" sz="36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2567 </a:t>
            </a:r>
            <a:r>
              <a:rPr lang="en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ตำแหน่งทันตแพทย์ชำนาญการพิ</a:t>
            </a:r>
            <a:r>
              <a:rPr lang="th-TH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</a:t>
            </a:r>
            <a:r>
              <a:rPr lang="en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ศษ (ด้านทันตกรรม</a:t>
            </a:r>
            <a:r>
              <a:rPr lang="en-TH" sz="2800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2800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มติผ่าน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คน </a:t>
            </a:r>
            <a:endParaRPr lang="en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0818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78004D-9F7F-BB43-FFD7-A8EF0BB2E000}"/>
              </a:ext>
            </a:extLst>
          </p:cNvPr>
          <p:cNvSpPr/>
          <p:nvPr/>
        </p:nvSpPr>
        <p:spPr>
          <a:xfrm>
            <a:off x="0" y="0"/>
            <a:ext cx="12192000" cy="8746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A879765-AFEE-6104-0934-9B1956D2D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441554"/>
              </p:ext>
            </p:extLst>
          </p:nvPr>
        </p:nvGraphicFramePr>
        <p:xfrm>
          <a:off x="227116" y="960143"/>
          <a:ext cx="11737767" cy="56055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9014">
                  <a:extLst>
                    <a:ext uri="{9D8B030D-6E8A-4147-A177-3AD203B41FA5}">
                      <a16:colId xmlns:a16="http://schemas.microsoft.com/office/drawing/2014/main" val="814278577"/>
                    </a:ext>
                  </a:extLst>
                </a:gridCol>
                <a:gridCol w="1436322">
                  <a:extLst>
                    <a:ext uri="{9D8B030D-6E8A-4147-A177-3AD203B41FA5}">
                      <a16:colId xmlns:a16="http://schemas.microsoft.com/office/drawing/2014/main" val="3136632385"/>
                    </a:ext>
                  </a:extLst>
                </a:gridCol>
                <a:gridCol w="899410">
                  <a:extLst>
                    <a:ext uri="{9D8B030D-6E8A-4147-A177-3AD203B41FA5}">
                      <a16:colId xmlns:a16="http://schemas.microsoft.com/office/drawing/2014/main" val="851064183"/>
                    </a:ext>
                  </a:extLst>
                </a:gridCol>
                <a:gridCol w="5686279">
                  <a:extLst>
                    <a:ext uri="{9D8B030D-6E8A-4147-A177-3AD203B41FA5}">
                      <a16:colId xmlns:a16="http://schemas.microsoft.com/office/drawing/2014/main" val="676530328"/>
                    </a:ext>
                  </a:extLst>
                </a:gridCol>
                <a:gridCol w="1496742">
                  <a:extLst>
                    <a:ext uri="{9D8B030D-6E8A-4147-A177-3AD203B41FA5}">
                      <a16:colId xmlns:a16="http://schemas.microsoft.com/office/drawing/2014/main" val="3106501912"/>
                    </a:ext>
                  </a:extLst>
                </a:gridCol>
              </a:tblGrid>
              <a:tr h="4153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</a:t>
                      </a:r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en-US" sz="2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</a:t>
                      </a:r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กุล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จังหวัด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ผลงานวิชาการ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สาขา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103490"/>
                  </a:ext>
                </a:extLst>
              </a:tr>
              <a:tr h="61043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ปิยธิ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ดา สายตามน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รพ.พระนารายณ์มหาราช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ลพบุรี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การบูรณะฟันด้วยเซรามิควีเนียร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์แ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ละครอบฟันในผู้ป่วยที่มีขนาดฟันหน้าไม่เท่ากัน : รายงานผู้ป่วย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กรรมหัตถการ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639348"/>
                  </a:ext>
                </a:extLst>
              </a:tr>
              <a:tr h="347908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นายพิชญะ พิมลวง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ษาภ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รณ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์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รพ.พัฒนานิคม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การรักษาทางทัน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กรรมประดิษฐ์ชนิดดั้งเดิมในผู้ป่วยคอมบิเนชั่นซินโดรม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กรรมประดิษฐ์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468790"/>
                  </a:ext>
                </a:extLst>
              </a:tr>
              <a:tr h="347908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นางสาวอรวี ดำรงค์วานิช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รพ.สระโบสถ์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การผ่าตัดปุ่มกระดูกขนาดใหญ่บริเวณเพดานปาก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ศัลยศาสตร์ช่องปาก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731471"/>
                  </a:ext>
                </a:extLst>
              </a:tr>
              <a:tr h="347908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นางสาวหยาดเพชร ภู่พวงไพโรจน์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รพ.ลำสนธิ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h-TH" sz="2000" b="1" u="none" strike="noStrike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การทำ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ฟันเทียมทั้งปากในผู้ป่วยที่มีสันเหงือกขากรรไกรล่างคร่อมสันเหงือกขากรรไกรบน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ศัลยศาสตร์ช่องปาก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754703"/>
                  </a:ext>
                </a:extLst>
              </a:tr>
              <a:tr h="347908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นางสาวชลลิณ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ี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นันทวง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ค์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รพ.ลาดบัวหลวง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อยุธยา</a:t>
                      </a:r>
                      <a:r>
                        <a:rPr lang="th-TH" sz="2000" b="1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ฯ</a:t>
                      </a:r>
                      <a:endParaRPr lang="th-TH" sz="2000" b="1" u="none" strike="noStrike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การผ่าตัดปุ่มกระดูกเพดานปาก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ศัลยศาสตร์ช่องปาก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242781"/>
                  </a:ext>
                </a:extLst>
              </a:tr>
              <a:tr h="55032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นางสาวอภินันท์ จารุพินิจกุล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รพ.พระนครศรีอยุธยา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h-TH" sz="2000" b="1" u="none" strike="noStrike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การปิดเหงือกร่นด้วยวิธีการปลูกถ่ายเหงือกด้วยเนื้อเยื่อยึดต่อใต้เยื่อบุผิว </a:t>
                      </a:r>
                    </a:p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Root coverage with subepithelial connective tissue graft)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ันต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กรรมปริทันต์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281569"/>
                  </a:ext>
                </a:extLst>
              </a:tr>
              <a:tr h="347908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นางสาวปรารถนา นิยมไทย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รพ.พระนครศรีอยุธยา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นนทบุรี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การรักษากระดูกขากรรไกรล่างหักในเด็ก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กรรมเด็ก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BC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76844"/>
                  </a:ext>
                </a:extLst>
              </a:tr>
              <a:tr h="347908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นางสาวนัดดา ขจรไชยวุฒิ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รพ.พระนครศรีอยุธยา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นนทบุรี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การรักษาทัน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กรรมพร้อมมูลในผู้ป่วยเด็กด้วยวิธีจัดการพฤติกรรมโดยไม่ใช้ยา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กรรมเด็ก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BC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900685"/>
                  </a:ext>
                </a:extLst>
              </a:tr>
              <a:tr h="347908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นางสาวพลอยชมพู ขุมทรัพย์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รพ.ปากเกร็ด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นนทบุรี</a:t>
                      </a: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"การรักษาทัน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กรรมพร้อมมูลในผู้ป่วยเด็ก ด้วยวิธีการจัดการพฤติกรรมโดยไม่ใช้ยา"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กรรมเด็ก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BC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717266"/>
                  </a:ext>
                </a:extLst>
              </a:tr>
              <a:tr h="347908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นางสาวศิรดา 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นั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นท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พัฒน์พิท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ยา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รพ.ไทรน้อย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การรักษาฟันสบคร่อมด้านหน้าในผู้ป่วยเด็ก โดยการใช้เครื่องมือจัดฟันชนิดถอดได้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ันต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กรรมจัดฟัน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167302"/>
                  </a:ext>
                </a:extLst>
              </a:tr>
              <a:tr h="55032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นางสาวหทัยรัต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อ่องศรี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รพ.พระนั่งเกล้า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ปทุมธานี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"การสร้างฟันเทียมทั้งปากที่มีการสบฟันแบบลิงก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วลไลซ์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Lingualized occlusion) 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ในผู้ป่วยที่มีสันเหงือกแบนราบ (กรณีศึกษา)"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กรรมประดิษฐ์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960646"/>
                  </a:ext>
                </a:extLst>
              </a:tr>
              <a:tr h="347908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นางสาวจุฑาทิพย์ คำพาน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ิ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ชย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์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รพ.สิงห์บุรี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สิงห์บุรี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การฟื้นฟูสภาพช่องปากโดยการบูรณะด้วยครอบฟันและฟันเทียมบางส่วนถอดได้ : รายงานผู้ป่วย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กรรมประดิษฐ์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382946"/>
                  </a:ext>
                </a:extLst>
              </a:tr>
              <a:tr h="347908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นายวิเชษฐ์ ผดุงมัน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รพ.ค่ายบางระจัน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73" marR="2873" marT="28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สิงห์บุรี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การดูแลสุขภาวะช่องปากผู้ป่วยติดเตียง โรงพยาบาลค่ายบางระจัน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ทัน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กรรมผู้สูงอายุ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18954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7553C04-937E-5CBF-F9D1-51BDD354BC0D}"/>
              </a:ext>
            </a:extLst>
          </p:cNvPr>
          <p:cNvSpPr txBox="1"/>
          <p:nvPr/>
        </p:nvSpPr>
        <p:spPr>
          <a:xfrm>
            <a:off x="185386" y="251753"/>
            <a:ext cx="116268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r>
              <a:rPr lang="en-TH" sz="36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2567 </a:t>
            </a:r>
            <a:r>
              <a:rPr lang="en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ตำแหน่งทันตแพทย์ชำนาญการพิ</a:t>
            </a:r>
            <a:r>
              <a:rPr lang="th-TH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</a:t>
            </a:r>
            <a:r>
              <a:rPr lang="en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ศษ (ด้านทันตกรรม)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อยู่ระหว่างดำเนินการ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13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คน </a:t>
            </a:r>
            <a:endParaRPr lang="en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1084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132064-4838-E12E-F2B1-E7F25E097B81}"/>
              </a:ext>
            </a:extLst>
          </p:cNvPr>
          <p:cNvSpPr/>
          <p:nvPr/>
        </p:nvSpPr>
        <p:spPr>
          <a:xfrm>
            <a:off x="0" y="0"/>
            <a:ext cx="12192000" cy="10734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87684F-A56D-045C-2CDC-4C8F129C4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860" y="2167502"/>
            <a:ext cx="10442279" cy="32724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BFCC0B7-51D5-BB93-382A-4EA7D190A9E2}"/>
              </a:ext>
            </a:extLst>
          </p:cNvPr>
          <p:cNvSpPr txBox="1"/>
          <p:nvPr/>
        </p:nvSpPr>
        <p:spPr>
          <a:xfrm>
            <a:off x="185386" y="251753"/>
            <a:ext cx="116268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r>
              <a:rPr lang="en-TH" sz="36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2567 </a:t>
            </a:r>
            <a:r>
              <a:rPr lang="en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ตำแหน่งทันตแพทย์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เชี่ยวชาญ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สมัครครบทุกจังหวัด </a:t>
            </a:r>
            <a:r>
              <a:rPr lang="th-TH" sz="28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รพ.บางกรวย มีสมัคร </a:t>
            </a:r>
            <a:r>
              <a:rPr lang="en-US" sz="28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sz="28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</a:t>
            </a:r>
            <a:endParaRPr lang="en-TH" sz="28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2559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D81F35-D297-496B-EBF5-5186EA7CA23F}"/>
              </a:ext>
            </a:extLst>
          </p:cNvPr>
          <p:cNvSpPr/>
          <p:nvPr/>
        </p:nvSpPr>
        <p:spPr>
          <a:xfrm>
            <a:off x="0" y="0"/>
            <a:ext cx="12192000" cy="854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9C682-1B2B-4571-5C25-C1589FB49A1F}"/>
              </a:ext>
            </a:extLst>
          </p:cNvPr>
          <p:cNvSpPr txBox="1"/>
          <p:nvPr/>
        </p:nvSpPr>
        <p:spPr>
          <a:xfrm>
            <a:off x="0" y="159027"/>
            <a:ext cx="1162686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44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r>
              <a:rPr lang="en-TH" sz="44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2567 </a:t>
            </a:r>
            <a:r>
              <a:rPr lang="th-TH" sz="44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รายชื่อคณะกรรมการ </a:t>
            </a:r>
            <a:r>
              <a:rPr lang="en-US" sz="44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OHSP </a:t>
            </a:r>
            <a:endParaRPr lang="en-TH" sz="36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CC624B-D166-D079-2C27-8EBAD6F7F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3140"/>
            <a:ext cx="5887588" cy="53432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25AC7EA-94CF-90FE-4F54-69826F2FC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9904" y="1166417"/>
            <a:ext cx="6192096" cy="511444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2AA9E0-0EE3-DBBE-9DE3-CFEDC705757D}"/>
              </a:ext>
            </a:extLst>
          </p:cNvPr>
          <p:cNvSpPr txBox="1"/>
          <p:nvPr/>
        </p:nvSpPr>
        <p:spPr>
          <a:xfrm>
            <a:off x="282568" y="6334780"/>
            <a:ext cx="116268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28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ทีมจังหวัดสระบุรีเป็นผู้รวบรวม หากมีการเปลี่ยนแปลงโปรดแจ้ง</a:t>
            </a:r>
            <a:endParaRPr lang="en-TH" sz="28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04025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3785</TotalTime>
  <Words>1204</Words>
  <Application>Microsoft Macintosh PowerPoint</Application>
  <PresentationFormat>Widescreen</PresentationFormat>
  <Paragraphs>170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TH SarabunPSK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</cp:revision>
  <dcterms:created xsi:type="dcterms:W3CDTF">2024-08-05T06:45:14Z</dcterms:created>
  <dcterms:modified xsi:type="dcterms:W3CDTF">2024-08-12T10:18:46Z</dcterms:modified>
</cp:coreProperties>
</file>