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18"/>
  </p:notesMasterIdLst>
  <p:sldIdLst>
    <p:sldId id="276" r:id="rId2"/>
    <p:sldId id="395" r:id="rId3"/>
    <p:sldId id="396" r:id="rId4"/>
    <p:sldId id="401" r:id="rId5"/>
    <p:sldId id="328" r:id="rId6"/>
    <p:sldId id="327" r:id="rId7"/>
    <p:sldId id="322" r:id="rId8"/>
    <p:sldId id="402" r:id="rId9"/>
    <p:sldId id="332" r:id="rId10"/>
    <p:sldId id="334" r:id="rId11"/>
    <p:sldId id="338" r:id="rId12"/>
    <p:sldId id="399" r:id="rId13"/>
    <p:sldId id="392" r:id="rId14"/>
    <p:sldId id="400" r:id="rId15"/>
    <p:sldId id="398" r:id="rId16"/>
    <p:sldId id="295" r:id="rId17"/>
  </p:sldIdLst>
  <p:sldSz cx="12192000" cy="6858000"/>
  <p:notesSz cx="6797675" cy="9926638"/>
  <p:embeddedFontLst>
    <p:embeddedFont>
      <p:font typeface="Leelawadee" panose="020B0502040204020203" pitchFamily="34" charset="-34"/>
      <p:regular r:id="rId19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Gabriola" panose="04040605051002020D02" pitchFamily="82" charset="0"/>
      <p:regular r:id="rId25"/>
    </p:embeddedFont>
    <p:embeddedFont>
      <p:font typeface="Wingdings 3" panose="05040102010807070707" pitchFamily="18" charset="2"/>
      <p:regular r:id="rId26"/>
    </p:embeddedFont>
    <p:embeddedFont>
      <p:font typeface="JasmineUPC" panose="02020603050405020304" pitchFamily="18" charset="-34"/>
      <p:regular r:id="rId27"/>
      <p:bold r:id="rId28"/>
      <p:italic r:id="rId29"/>
      <p:boldItalic r:id="rId30"/>
    </p:embeddedFont>
    <p:embeddedFont>
      <p:font typeface="Algerian" panose="04020705040A02060702" pitchFamily="82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IrisUPC" panose="020B0604020202020204" pitchFamily="34" charset="-34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763"/>
    <a:srgbClr val="CC0000"/>
    <a:srgbClr val="0099FF"/>
    <a:srgbClr val="0000FF"/>
    <a:srgbClr val="FF9999"/>
    <a:srgbClr val="FF7C80"/>
    <a:srgbClr val="FF6699"/>
    <a:srgbClr val="FF0000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สไตล์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สไตล์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สไตล์สีเข้ม 2 - เน้น 3/เน้น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9" autoAdjust="0"/>
    <p:restoredTop sz="95414" autoAdjust="0"/>
  </p:normalViewPr>
  <p:slideViewPr>
    <p:cSldViewPr snapToGrid="0">
      <p:cViewPr varScale="1">
        <p:scale>
          <a:sx n="85" d="100"/>
          <a:sy n="85" d="100"/>
        </p:scale>
        <p:origin x="446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is%20PC\Desktop\&#3591;&#3634;&#3609;&#3627;&#3617;&#3629;&#3623;&#3636;&#3623;&#3633;&#3602;&#3609;&#3660;\export65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dirty="0"/>
              <a:t>ร้อยละผู้รับบริการแยกตามช่วงอายุ</a:t>
            </a:r>
            <a:r>
              <a:rPr lang="th-TH" baseline="0" dirty="0"/>
              <a:t> (ครั้ง)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66272A1-9549-95D1-C8E2-4623A91D6F7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981200" y="-1340769"/>
          <a:ext cx="8229600" cy="478539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FD0A-870A-4B19-A5EC-966DCB63A528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C857D-FA1B-42DA-B8D7-BCE85F6B50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43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C857D-FA1B-42DA-B8D7-BCE85F6B502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575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C857D-FA1B-42DA-B8D7-BCE85F6B5022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73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C857D-FA1B-42DA-B8D7-BCE85F6B5022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957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566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299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68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37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38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689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1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0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17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563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35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36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34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03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17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816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F457-0239-4171-A75A-807D7D0EFB65}" type="datetimeFigureOut">
              <a:rPr lang="th-TH" smtClean="0"/>
              <a:t>23/09/67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4EE686-3686-44ED-86A0-F22708AC340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36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32E9A6F-A85A-9760-6048-56A606D8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42900"/>
            <a:ext cx="12368463" cy="775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9" name="รูปภาพ 598">
            <a:extLst>
              <a:ext uri="{FF2B5EF4-FFF2-40B4-BE49-F238E27FC236}">
                <a16:creationId xmlns:a16="http://schemas.microsoft.com/office/drawing/2014/main" id="{A0FE5F4B-20DC-43FE-A3AB-9F1956188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306" y="-102636"/>
            <a:ext cx="4038008" cy="69606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89" name="กล่องข้อความ 688">
            <a:extLst>
              <a:ext uri="{FF2B5EF4-FFF2-40B4-BE49-F238E27FC236}">
                <a16:creationId xmlns:a16="http://schemas.microsoft.com/office/drawing/2014/main" id="{37C3C963-6675-4A13-8E4E-50459EE56233}"/>
              </a:ext>
            </a:extLst>
          </p:cNvPr>
          <p:cNvSpPr txBox="1"/>
          <p:nvPr/>
        </p:nvSpPr>
        <p:spPr>
          <a:xfrm>
            <a:off x="2171607" y="3079773"/>
            <a:ext cx="6833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78" name="กล่องข้อความ 577">
            <a:extLst>
              <a:ext uri="{FF2B5EF4-FFF2-40B4-BE49-F238E27FC236}">
                <a16:creationId xmlns:a16="http://schemas.microsoft.com/office/drawing/2014/main" id="{A106FC2C-B95C-4CC9-BBE0-84582A1A9C2D}"/>
              </a:ext>
            </a:extLst>
          </p:cNvPr>
          <p:cNvSpPr txBox="1"/>
          <p:nvPr/>
        </p:nvSpPr>
        <p:spPr>
          <a:xfrm>
            <a:off x="1404409" y="743734"/>
            <a:ext cx="9129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JasmineUPC" panose="02020603050405020304" pitchFamily="18" charset="-34"/>
              </a:rPr>
              <a:t>โรงพยาบาลทันตกรรมในมุมมองผู้บริหารรพ.</a:t>
            </a:r>
          </a:p>
        </p:txBody>
      </p:sp>
      <p:pic>
        <p:nvPicPr>
          <p:cNvPr id="2052" name="Picture 4" descr="ศูนย์ทันตกรรม | โรงพยาบาลศูนย์บริการการแพทย์นนทบุรี">
            <a:extLst>
              <a:ext uri="{FF2B5EF4-FFF2-40B4-BE49-F238E27FC236}">
                <a16:creationId xmlns:a16="http://schemas.microsoft.com/office/drawing/2014/main" id="{4EE20FAA-B4D6-7ECD-3A79-8455077D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07" y="2197330"/>
            <a:ext cx="7551881" cy="39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577">
            <a:extLst>
              <a:ext uri="{FF2B5EF4-FFF2-40B4-BE49-F238E27FC236}">
                <a16:creationId xmlns:a16="http://schemas.microsoft.com/office/drawing/2014/main" id="{C1B50B1E-B520-13B1-385A-B89EAA52C334}"/>
              </a:ext>
            </a:extLst>
          </p:cNvPr>
          <p:cNvSpPr txBox="1"/>
          <p:nvPr/>
        </p:nvSpPr>
        <p:spPr>
          <a:xfrm>
            <a:off x="2994166" y="5333071"/>
            <a:ext cx="9374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Tahoma" panose="020B0604030504040204" pitchFamily="34" charset="0"/>
                <a:cs typeface="JasmineUPC" panose="02020603050405020304" pitchFamily="18" charset="-34"/>
              </a:rPr>
              <a:t>ทพ.วิวัฒน์  ธาราสมบัติ</a:t>
            </a:r>
          </a:p>
        </p:txBody>
      </p:sp>
    </p:spTree>
    <p:extLst>
      <p:ext uri="{BB962C8B-B14F-4D97-AF65-F5344CB8AC3E}">
        <p14:creationId xmlns:p14="http://schemas.microsoft.com/office/powerpoint/2010/main" val="32558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C157-866D-5CAC-A984-D394D7BD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81" y="361025"/>
            <a:ext cx="9454801" cy="624396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0000FF"/>
                </a:solidFill>
              </a:rPr>
              <a:t>คลินิกพิเศษเฉพาะทางนอกเวลาราชการ </a:t>
            </a:r>
            <a:r>
              <a:rPr lang="en-US" b="1" dirty="0">
                <a:solidFill>
                  <a:srgbClr val="0000FF"/>
                </a:solidFill>
              </a:rPr>
              <a:t>(SMC)</a:t>
            </a:r>
            <a:endParaRPr lang="th-TH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C6554-A590-966A-843C-44B350F49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63" y="1127466"/>
            <a:ext cx="9536770" cy="52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00" y="717176"/>
            <a:ext cx="9895416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766762"/>
            <a:ext cx="98488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ACDE-F21A-58E7-7A6C-02D278B9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485472"/>
            <a:ext cx="9184354" cy="318868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Calibri" panose="020F0502020204030204" pitchFamily="34" charset="0"/>
                <a:ea typeface="Calibri" panose="020F0502020204030204" pitchFamily="34" charset="0"/>
              </a:rPr>
              <a:t>การบริหารโรงพยาบาลทันตกรรมที่ควรพิจารณาในมุมมองของผู้บริหาร</a:t>
            </a:r>
            <a:endParaRPr lang="th-TH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FDAD-CD20-B33D-BD07-EE6A3C645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02659"/>
            <a:ext cx="10842314" cy="53544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 </a:t>
            </a:r>
            <a:r>
              <a:rPr lang="en-US" sz="2400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**</a:t>
            </a:r>
            <a:r>
              <a:rPr lang="th-TH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คุณภาพการบริการ</a:t>
            </a:r>
            <a:r>
              <a:rPr lang="th-TH" sz="2400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**: </a:t>
            </a: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มีมาตรฐานสูง ดูแลความสะอาดและความปลอดภัยเพื่อป้องกันการติดเชื้อ รวมถึงการใช้เทคโนโลยีทางการแพทย์ที่ทันสมัย.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2. </a:t>
            </a:r>
            <a:r>
              <a:rPr lang="en-US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**</a:t>
            </a:r>
            <a:r>
              <a:rPr lang="th-TH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การจัดการบุคลากร**: </a:t>
            </a: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การมีทีมทันตแพทย์และเจ้าหน้าที่ที่มีความสามารถและมีประสบการณ์เป็นสิ่งสำคัญ ผู้บริหารควรสร้างบรรยากาศการทำงานที่ดีและสนับสนุนการฝึกอบรมต่อเนื่อง.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3. </a:t>
            </a:r>
            <a:r>
              <a:rPr lang="en-US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**</a:t>
            </a:r>
            <a:r>
              <a:rPr lang="th-TH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การวางแผนทางการเงิน**: </a:t>
            </a: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การจัดการงบประมาณและต้นทุนให้เหมาะสม ทั้งในด้านการลงทุนเครื่องมือและอุปกรณ์ทันตกรรม รวมถึงค่าบริการ ต้องมีการบริหารจัดการการเงินอย่างรอบคอบ และทำให้แน่ใจว่าจะมีรายได้ที่ยั่งยืน.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4. </a:t>
            </a:r>
            <a:r>
              <a:rPr lang="en-US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**</a:t>
            </a:r>
            <a:r>
              <a:rPr lang="th-TH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การตลาดและการสร้างความรู้จัก**: </a:t>
            </a: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ผู้บริหารควรมีแผนการตลาดที่ชัดเจนเพื่อสร้างการรับรู้ของผู้ป่วยต่อบริการของโรงพยาบาล กระตุ้นให้ผู้ป่วยมาใช้บริการ และรักษาฐานลูกค้าเดิม.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5. </a:t>
            </a:r>
            <a:r>
              <a:rPr lang="en-US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**</a:t>
            </a:r>
            <a:r>
              <a:rPr lang="th-TH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การพัฒนาบริการใหม่**: </a:t>
            </a: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ควรมีการศึกษาความต้องการของผู้ป่วยและแนวโน้มในอุตสาหกรรมทันตกรรมเพื่อนำเสนอการบริการใหม่ ๆ ที่ตอบโจทย์ความต้องการของตลาด.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6. </a:t>
            </a:r>
            <a:r>
              <a:rPr lang="en-US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**</a:t>
            </a:r>
            <a:r>
              <a:rPr lang="th-TH" sz="2400" b="1" dirty="0">
                <a:solidFill>
                  <a:srgbClr val="F05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การวิเคราะห์ข้อมูลและการปรับปรุง**: </a:t>
            </a:r>
            <a:r>
              <a:rPr lang="th-T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การใช้ข้อมูลในการวิเคราะห์ผลการดำเนินงานของโรงพยาบาลเป็นกุญแจสำคัญในการปรับปรุงบริการ สามารถใช้ความคิดเห็นจากผู้ป่วยและการสำรวจเพื่อนำมาปรับปรุงคุณภาพการบริการ.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63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41" y="779931"/>
            <a:ext cx="4545106" cy="53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3432" y="1664804"/>
            <a:ext cx="7056784" cy="936104"/>
          </a:xfrm>
        </p:spPr>
        <p:txBody>
          <a:bodyPr rtlCol="0">
            <a:normAutofit fontScale="90000"/>
          </a:bodyPr>
          <a:lstStyle/>
          <a:p>
            <a:r>
              <a:rPr lang="th-TH" sz="7300" b="1" dirty="0">
                <a:solidFill>
                  <a:srgbClr val="7030A0"/>
                </a:solidFill>
              </a:rPr>
              <a:t>อายุราชการ มีวันเกษียณ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19198" y="3717032"/>
            <a:ext cx="7200800" cy="1858392"/>
          </a:xfrm>
        </p:spPr>
        <p:txBody>
          <a:bodyPr rtlCol="0">
            <a:normAutofit/>
          </a:bodyPr>
          <a:lstStyle/>
          <a:p>
            <a:pPr rtl="0"/>
            <a:r>
              <a:rPr lang="th-TH" dirty="0"/>
              <a:t>           </a:t>
            </a:r>
            <a:r>
              <a:rPr lang="th-TH" sz="3200" b="1" dirty="0">
                <a:solidFill>
                  <a:srgbClr val="FF0000"/>
                </a:solidFill>
                <a:cs typeface="+mj-cs"/>
              </a:rPr>
              <a:t>ขอให้ทุกคนโชคดี  มีความก้าวหน้าในหน้าที่การงาน </a:t>
            </a:r>
          </a:p>
          <a:p>
            <a:pPr rtl="0"/>
            <a:r>
              <a:rPr lang="th-TH" sz="3200" b="1" dirty="0">
                <a:solidFill>
                  <a:srgbClr val="FF0000"/>
                </a:solidFill>
                <a:latin typeface="Leelawadee" panose="020B0502040204020203" pitchFamily="34" charset="-34"/>
                <a:cs typeface="+mj-cs"/>
              </a:rPr>
              <a:t>และประสบความสำเร็จในชีวิตตลอดไป</a:t>
            </a:r>
          </a:p>
          <a:p>
            <a:pPr rtl="0"/>
            <a:r>
              <a:rPr lang="th-TH" dirty="0">
                <a:solidFill>
                  <a:srgbClr val="0070C0"/>
                </a:solidFill>
                <a:cs typeface="+mj-cs"/>
              </a:rPr>
              <a:t>                                                                                                         </a:t>
            </a:r>
            <a:r>
              <a:rPr lang="th-TH" sz="2800" dirty="0">
                <a:solidFill>
                  <a:srgbClr val="0070C0"/>
                </a:solidFill>
                <a:cs typeface="+mj-cs"/>
              </a:rPr>
              <a:t>พี่วิวัฒน์ ธาราสมบัติ</a:t>
            </a:r>
            <a:endParaRPr lang="en-US" sz="28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39416" y="1916832"/>
            <a:ext cx="7200800" cy="1368152"/>
          </a:xfrm>
          <a:prstGeom prst="rect">
            <a:avLst/>
          </a:prstGeom>
        </p:spPr>
        <p:txBody>
          <a:bodyPr vert="horz" lIns="121899" tIns="60949" rIns="121899" bIns="60949" rtlCol="0" anchor="t">
            <a:normAutofit fontScale="300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th-TH" sz="22000" b="1" dirty="0">
                <a:solidFill>
                  <a:srgbClr val="00B050"/>
                </a:solidFill>
                <a:cs typeface="+mj-cs"/>
              </a:rPr>
              <a:t>แต่มิตรภาพ ไม่มีวันเกษียณ</a:t>
            </a:r>
            <a:r>
              <a:rPr lang="en-US" sz="10700" dirty="0"/>
              <a:t/>
            </a:r>
            <a:br>
              <a:rPr lang="en-US" sz="10700" dirty="0"/>
            </a:br>
            <a:endParaRPr lang="en-US" sz="10700" dirty="0"/>
          </a:p>
        </p:txBody>
      </p:sp>
    </p:spTree>
    <p:extLst>
      <p:ext uri="{BB962C8B-B14F-4D97-AF65-F5344CB8AC3E}">
        <p14:creationId xmlns:p14="http://schemas.microsoft.com/office/powerpoint/2010/main" val="6569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70000">
              <a:schemeClr val="bg1">
                <a:lumMod val="75000"/>
              </a:schemeClr>
            </a:gs>
            <a:gs pos="34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แผนผังลําดับงาน: กระบวนการ 32">
            <a:extLst>
              <a:ext uri="{FF2B5EF4-FFF2-40B4-BE49-F238E27FC236}">
                <a16:creationId xmlns:a16="http://schemas.microsoft.com/office/drawing/2014/main" id="{0120F34C-D289-C730-B9FE-94F9D7B9BE8B}"/>
              </a:ext>
            </a:extLst>
          </p:cNvPr>
          <p:cNvSpPr/>
          <p:nvPr/>
        </p:nvSpPr>
        <p:spPr>
          <a:xfrm>
            <a:off x="1" y="0"/>
            <a:ext cx="12192000" cy="159067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 descr="ศูนย์ทันตกรรม | โรงพยาบาลศูนย์บริการการแพทย์นนทบุรี">
            <a:extLst>
              <a:ext uri="{FF2B5EF4-FFF2-40B4-BE49-F238E27FC236}">
                <a16:creationId xmlns:a16="http://schemas.microsoft.com/office/drawing/2014/main" id="{41E23D5E-FB61-5602-2B84-D51A2238F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9700"/>
            <a:ext cx="9144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แผนผังลําดับงาน: กระบวนการ 27">
            <a:extLst>
              <a:ext uri="{FF2B5EF4-FFF2-40B4-BE49-F238E27FC236}">
                <a16:creationId xmlns:a16="http://schemas.microsoft.com/office/drawing/2014/main" id="{E38791A4-83B2-65A0-A472-FA42F8E448EB}"/>
              </a:ext>
            </a:extLst>
          </p:cNvPr>
          <p:cNvSpPr/>
          <p:nvPr/>
        </p:nvSpPr>
        <p:spPr>
          <a:xfrm>
            <a:off x="2886103" y="390525"/>
            <a:ext cx="9144000" cy="1332391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5050"/>
                </a:solidFill>
                <a:latin typeface="Gabriola" panose="04040605051002020D02" pitchFamily="82" charset="0"/>
              </a:rPr>
              <a:t>Thank You</a:t>
            </a:r>
            <a:endParaRPr lang="th-TH" sz="13800" b="1" dirty="0">
              <a:solidFill>
                <a:srgbClr val="FF505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A55F-6E84-C7EB-BBB7-EA32A1F2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5CDE-67E8-4647-E838-D86C7421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6B248-7B4E-48BD-A569-97017ABE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3C8A7-4C41-AFBF-CC1B-BCD3461C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" y="0"/>
            <a:ext cx="12177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5CC0-79F2-CD99-B73B-C10978FD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โรงพยาบาลศูนย์บริการการแพทย์นนทบุรี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6D0C-D2BF-7CA1-0760-1B76D956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91176"/>
            <a:ext cx="6356512" cy="4550186"/>
          </a:xfrm>
        </p:spPr>
        <p:txBody>
          <a:bodyPr/>
          <a:lstStyle/>
          <a:p>
            <a:r>
              <a:rPr lang="th-TH" sz="2800" dirty="0">
                <a:cs typeface="+mj-cs"/>
              </a:rPr>
              <a:t>ที่ดินบริจาค 2 ไร่ 3 งาน 66 ตร.วา</a:t>
            </a:r>
          </a:p>
          <a:p>
            <a:r>
              <a:rPr lang="th-TH" sz="2800" dirty="0">
                <a:cs typeface="+mj-cs"/>
              </a:rPr>
              <a:t>งบประมาณก่อสร้าง 360 ล้านบาท (ปี2561)</a:t>
            </a:r>
          </a:p>
          <a:p>
            <a:r>
              <a:rPr lang="th-TH" sz="2800" dirty="0">
                <a:cs typeface="+mj-cs"/>
              </a:rPr>
              <a:t>โรงพยาบาลบางกรวย 2 (ปี2562)</a:t>
            </a:r>
          </a:p>
          <a:p>
            <a:r>
              <a:rPr lang="th-TH" sz="2800" dirty="0">
                <a:cs typeface="+mj-cs"/>
              </a:rPr>
              <a:t>ไม่มีพื้นที่รับผิดชอบ (</a:t>
            </a:r>
            <a:r>
              <a:rPr lang="en-US" sz="2800" dirty="0">
                <a:cs typeface="+mj-cs"/>
              </a:rPr>
              <a:t>No Casement Area)</a:t>
            </a:r>
          </a:p>
          <a:p>
            <a:r>
              <a:rPr lang="th-TH" sz="2800" dirty="0">
                <a:cs typeface="+mj-cs"/>
              </a:rPr>
              <a:t>เงินบำรุงตั้งต้นจำกัด (20 ล้านบาท)</a:t>
            </a:r>
          </a:p>
          <a:p>
            <a:r>
              <a:rPr lang="th-TH" sz="2800" dirty="0">
                <a:cs typeface="+mj-cs"/>
              </a:rPr>
              <a:t>ประชากรสิทธิประกันสุขภาพถ้วนหน้า</a:t>
            </a:r>
            <a:r>
              <a:rPr lang="en-US" sz="2800" dirty="0">
                <a:cs typeface="+mj-cs"/>
              </a:rPr>
              <a:t>(UC) &lt;1000 </a:t>
            </a:r>
            <a:r>
              <a:rPr lang="th-TH" sz="2800" dirty="0">
                <a:cs typeface="+mj-cs"/>
              </a:rPr>
              <a:t>คน</a:t>
            </a:r>
          </a:p>
          <a:p>
            <a:r>
              <a:rPr lang="th-TH" sz="2800" dirty="0">
                <a:cs typeface="+mj-cs"/>
              </a:rPr>
              <a:t>บุคลากรทางการแพทย์มีน้อย </a:t>
            </a:r>
          </a:p>
          <a:p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6DD8E1-9374-F707-8877-E76B52A0A8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2232" y="890173"/>
            <a:ext cx="3683539" cy="4877582"/>
          </a:xfrm>
        </p:spPr>
      </p:pic>
    </p:spTree>
    <p:extLst>
      <p:ext uri="{BB962C8B-B14F-4D97-AF65-F5344CB8AC3E}">
        <p14:creationId xmlns:p14="http://schemas.microsoft.com/office/powerpoint/2010/main" val="4063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79DB7C-9ADE-0E28-F0F7-12D0AACA8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757869"/>
              </p:ext>
            </p:extLst>
          </p:nvPr>
        </p:nvGraphicFramePr>
        <p:xfrm>
          <a:off x="1603717" y="914401"/>
          <a:ext cx="9242474" cy="505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5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CAF15-9279-2A37-4F32-859717D26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390" y="960120"/>
            <a:ext cx="9397220" cy="4937760"/>
          </a:xfrm>
        </p:spPr>
      </p:pic>
    </p:spTree>
    <p:extLst>
      <p:ext uri="{BB962C8B-B14F-4D97-AF65-F5344CB8AC3E}">
        <p14:creationId xmlns:p14="http://schemas.microsoft.com/office/powerpoint/2010/main" val="24928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4381-81E9-ECA9-00E8-0797AA6F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 descr="ศูนย์ทันตกรรม | โรงพยาบาลศูนย์บริการการแพทย์นนทบุรี">
            <a:extLst>
              <a:ext uri="{FF2B5EF4-FFF2-40B4-BE49-F238E27FC236}">
                <a16:creationId xmlns:a16="http://schemas.microsoft.com/office/drawing/2014/main" id="{76F3439B-C27E-4ED6-7226-990B30A69D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2" y="571407"/>
            <a:ext cx="4447116" cy="57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ศูนย์ทันตกรรม | โรงพยาบาลศูนย์บริการการแพทย์นนทบุรี">
            <a:extLst>
              <a:ext uri="{FF2B5EF4-FFF2-40B4-BE49-F238E27FC236}">
                <a16:creationId xmlns:a16="http://schemas.microsoft.com/office/drawing/2014/main" id="{E553B7D7-9A76-7FC8-E28E-A36CFA44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31" y="2724150"/>
            <a:ext cx="57340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E56E-650B-A626-252B-3F9B9438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5" y="370041"/>
            <a:ext cx="8596668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00B0F0"/>
                </a:solidFill>
              </a:rPr>
              <a:t>ระบบการทำงาน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D283E-811E-706D-3CD1-5B336CF1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045" y="888084"/>
            <a:ext cx="4185623" cy="576262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0000FF"/>
                </a:solidFill>
              </a:rPr>
              <a:t>แบบเดิม (รักษาตามอาการ)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F3482-30FD-DD92-DA74-4D028CEF5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2939" y="1500962"/>
            <a:ext cx="3674448" cy="4631481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th-TH" sz="2000" dirty="0"/>
              <a:t>กรณีคนไข้ต้องอุดฟัน 3 ซี่และขูดหินน้ำลาย</a:t>
            </a:r>
          </a:p>
          <a:p>
            <a:pPr marL="0" indent="0">
              <a:buNone/>
            </a:pPr>
            <a:r>
              <a:rPr lang="th-TH" sz="2000" dirty="0"/>
              <a:t>       ต้องมารักษาทั้งหมด 4 ครั้ง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183C1-BBE3-E6C0-A624-5488BE869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3783" y="897731"/>
            <a:ext cx="3247503" cy="576262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0000FF"/>
                </a:solidFill>
              </a:rPr>
              <a:t>แบบใหม่ (ตรวจวางแผนและนัดหมาย)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5BA28-AF2A-AD75-5067-C9D3557D9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8116" y="1507665"/>
            <a:ext cx="4165517" cy="5161492"/>
          </a:xfrm>
        </p:spPr>
        <p:txBody>
          <a:bodyPr>
            <a:normAutofit lnSpcReduction="10000"/>
          </a:bodyPr>
          <a:lstStyle/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  <a:p>
            <a:r>
              <a:rPr lang="th-TH" dirty="0"/>
              <a:t>กรณีคนไข้ต้องอุดฟัน 3 ซี่และขูดหินน้ำลาย</a:t>
            </a:r>
          </a:p>
          <a:p>
            <a:pPr marL="0" indent="0">
              <a:buNone/>
            </a:pPr>
            <a:r>
              <a:rPr lang="th-TH" dirty="0"/>
              <a:t>       มาทั้งหมด 2 ครั้งคือ ตรวจวางแผน 1 ครั้งและรักษา 1 ครั้ง</a:t>
            </a:r>
          </a:p>
          <a:p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5D4231-EB53-4996-9DCD-33FFC092FC21}"/>
              </a:ext>
            </a:extLst>
          </p:cNvPr>
          <p:cNvSpPr/>
          <p:nvPr/>
        </p:nvSpPr>
        <p:spPr>
          <a:xfrm>
            <a:off x="2126610" y="1701683"/>
            <a:ext cx="1400961" cy="49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คนไข้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D2A7BB-F667-564B-298A-40B12FEAE42F}"/>
              </a:ext>
            </a:extLst>
          </p:cNvPr>
          <p:cNvCxnSpPr/>
          <p:nvPr/>
        </p:nvCxnSpPr>
        <p:spPr>
          <a:xfrm>
            <a:off x="2421309" y="2196633"/>
            <a:ext cx="0" cy="527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77CD8D-D0BA-1EAF-1ADD-1EC69F0AC086}"/>
              </a:ext>
            </a:extLst>
          </p:cNvPr>
          <p:cNvCxnSpPr/>
          <p:nvPr/>
        </p:nvCxnSpPr>
        <p:spPr>
          <a:xfrm>
            <a:off x="2695167" y="2196633"/>
            <a:ext cx="0" cy="527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5418CC-6441-99D7-0D64-A8C12D45F381}"/>
              </a:ext>
            </a:extLst>
          </p:cNvPr>
          <p:cNvCxnSpPr/>
          <p:nvPr/>
        </p:nvCxnSpPr>
        <p:spPr>
          <a:xfrm>
            <a:off x="3026564" y="2205292"/>
            <a:ext cx="0" cy="527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6351A2-387E-4BCF-6B7C-5CA30E6B04D3}"/>
              </a:ext>
            </a:extLst>
          </p:cNvPr>
          <p:cNvCxnSpPr/>
          <p:nvPr/>
        </p:nvCxnSpPr>
        <p:spPr>
          <a:xfrm>
            <a:off x="3275892" y="2205292"/>
            <a:ext cx="0" cy="527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3A8D82-20B9-3C08-5C64-6DC924E160C3}"/>
              </a:ext>
            </a:extLst>
          </p:cNvPr>
          <p:cNvSpPr/>
          <p:nvPr/>
        </p:nvSpPr>
        <p:spPr>
          <a:xfrm>
            <a:off x="1476779" y="2736685"/>
            <a:ext cx="2818700" cy="70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รักษาตามอาการหรือความต้องการ 1 อย่าง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207ADB-B593-2C59-1BA0-DC71698CBE17}"/>
              </a:ext>
            </a:extLst>
          </p:cNvPr>
          <p:cNvCxnSpPr>
            <a:cxnSpLocks/>
          </p:cNvCxnSpPr>
          <p:nvPr/>
        </p:nvCxnSpPr>
        <p:spPr>
          <a:xfrm>
            <a:off x="2846341" y="3442649"/>
            <a:ext cx="0" cy="52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2A30F4-1544-774D-7A11-4DB65C347D53}"/>
              </a:ext>
            </a:extLst>
          </p:cNvPr>
          <p:cNvSpPr/>
          <p:nvPr/>
        </p:nvSpPr>
        <p:spPr>
          <a:xfrm>
            <a:off x="1476779" y="3968704"/>
            <a:ext cx="260699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 Case</a:t>
            </a:r>
            <a:endParaRPr lang="th-T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80FF21-1C5D-49A4-74D9-4A76E7BFA3C0}"/>
              </a:ext>
            </a:extLst>
          </p:cNvPr>
          <p:cNvSpPr/>
          <p:nvPr/>
        </p:nvSpPr>
        <p:spPr>
          <a:xfrm>
            <a:off x="6747293" y="1693506"/>
            <a:ext cx="1400961" cy="494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คนไข้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EC39A6-54B1-2D9E-19EE-97A66681AAF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7447775" y="2205292"/>
            <a:ext cx="1" cy="43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63EC848-BAB3-822E-27B0-3D6B340696DF}"/>
              </a:ext>
            </a:extLst>
          </p:cNvPr>
          <p:cNvSpPr/>
          <p:nvPr/>
        </p:nvSpPr>
        <p:spPr>
          <a:xfrm>
            <a:off x="6281705" y="2642294"/>
            <a:ext cx="2332139" cy="70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วางแผนการรักษาทั้งหมด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92655F-C0C5-69D7-648E-318701D73EA1}"/>
              </a:ext>
            </a:extLst>
          </p:cNvPr>
          <p:cNvSpPr/>
          <p:nvPr/>
        </p:nvSpPr>
        <p:spPr>
          <a:xfrm>
            <a:off x="6211982" y="4750904"/>
            <a:ext cx="2517842" cy="69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 Case</a:t>
            </a:r>
            <a:endParaRPr lang="th-TH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97056DD-66D0-BA86-2923-15568CD11621}"/>
              </a:ext>
            </a:extLst>
          </p:cNvPr>
          <p:cNvSpPr/>
          <p:nvPr/>
        </p:nvSpPr>
        <p:spPr>
          <a:xfrm>
            <a:off x="6159256" y="3705282"/>
            <a:ext cx="2737587" cy="70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นัดหมายรักษาตามแผนการรักษาทั้งหมด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2E052B-F0B7-807A-AD75-870CA19CEA24}"/>
              </a:ext>
            </a:extLst>
          </p:cNvPr>
          <p:cNvCxnSpPr>
            <a:cxnSpLocks/>
          </p:cNvCxnSpPr>
          <p:nvPr/>
        </p:nvCxnSpPr>
        <p:spPr>
          <a:xfrm>
            <a:off x="7470903" y="4444918"/>
            <a:ext cx="0" cy="30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52BD2BA-7319-3DE1-1C28-6BD5A78343D9}"/>
              </a:ext>
            </a:extLst>
          </p:cNvPr>
          <p:cNvCxnSpPr>
            <a:cxnSpLocks/>
          </p:cNvCxnSpPr>
          <p:nvPr/>
        </p:nvCxnSpPr>
        <p:spPr>
          <a:xfrm flipH="1">
            <a:off x="7447775" y="3260910"/>
            <a:ext cx="1" cy="442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82259" y="2255245"/>
            <a:ext cx="188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เปิดรับคนไข้นอก 60 คน/วัน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37534" y="2249606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เปิดรับคนไข้นอก 20 คน/วัน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E56E-650B-A626-252B-3F9B9438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5" y="143916"/>
            <a:ext cx="8596668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rgbClr val="00B0F0"/>
                </a:solidFill>
              </a:rPr>
              <a:t>ข้อดี - ข้อเสีย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D283E-811E-706D-3CD1-5B336CF1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775" y="622898"/>
            <a:ext cx="4185623" cy="576262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0000FF"/>
                </a:solidFill>
              </a:rPr>
              <a:t>แบบเดิม (รักษาตามอาการ)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F3482-30FD-DD92-DA74-4D028CEF5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199160"/>
            <a:ext cx="4487925" cy="5130619"/>
          </a:xfrm>
        </p:spPr>
        <p:txBody>
          <a:bodyPr>
            <a:normAutofit/>
          </a:bodyPr>
          <a:lstStyle/>
          <a:p>
            <a:r>
              <a:rPr lang="th-TH" sz="2400" b="1" u="sng" dirty="0">
                <a:solidFill>
                  <a:srgbClr val="00B050"/>
                </a:solidFill>
              </a:rPr>
              <a:t>ข้อดี</a:t>
            </a:r>
          </a:p>
          <a:p>
            <a:r>
              <a:rPr lang="th-TH" sz="2400" dirty="0"/>
              <a:t> ผลงานการให้บริการมาก (จำนวนครั้งมาก)</a:t>
            </a:r>
            <a:endParaRPr lang="en-US" sz="2400" dirty="0"/>
          </a:p>
          <a:p>
            <a:r>
              <a:rPr lang="th-TH" sz="2400" dirty="0"/>
              <a:t> คนไข้พึงพอใจได้ทำการรักษาตามความต้องการ</a:t>
            </a:r>
          </a:p>
          <a:p>
            <a:r>
              <a:rPr lang="th-TH" sz="2400" dirty="0"/>
              <a:t> สามารถคุมต้นทุนการรักษาทันตกรรมได้ </a:t>
            </a:r>
            <a:r>
              <a:rPr lang="en-US" sz="2400" dirty="0"/>
              <a:t>(UC)</a:t>
            </a:r>
            <a:endParaRPr lang="th-TH" sz="2400" dirty="0"/>
          </a:p>
          <a:p>
            <a:r>
              <a:rPr lang="th-TH" sz="2400" b="1" u="sng" dirty="0">
                <a:solidFill>
                  <a:srgbClr val="FF0000"/>
                </a:solidFill>
              </a:rPr>
              <a:t>ข้อเสีย</a:t>
            </a:r>
          </a:p>
          <a:p>
            <a:r>
              <a:rPr lang="th-TH" sz="2400" dirty="0"/>
              <a:t> คนไข้ต้องมาหลายครั้งกว่าจะครบการรักษา</a:t>
            </a:r>
          </a:p>
          <a:p>
            <a:r>
              <a:rPr lang="th-TH" sz="2400" dirty="0"/>
              <a:t> คนไข้จำนวนมากต้องคอยมาแย่งคิวการรักษากัน</a:t>
            </a:r>
          </a:p>
          <a:p>
            <a:r>
              <a:rPr lang="th-TH" sz="2400" dirty="0"/>
              <a:t> สภาวะสุขภาพช่องปากของคนไข้ไม่ดี </a:t>
            </a:r>
          </a:p>
          <a:p>
            <a:r>
              <a:rPr lang="th-TH" sz="2400" dirty="0"/>
              <a:t> รายรับน้อยลง (สิทธิเบิกได้และชำระเงินเอง)</a:t>
            </a:r>
          </a:p>
          <a:p>
            <a:endParaRPr lang="th-TH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183C1-BBE3-E6C0-A624-5488BE869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8193" y="609484"/>
            <a:ext cx="4185618" cy="576262"/>
          </a:xfrm>
        </p:spPr>
        <p:txBody>
          <a:bodyPr/>
          <a:lstStyle/>
          <a:p>
            <a:pPr algn="ctr"/>
            <a:r>
              <a:rPr lang="th-TH" dirty="0">
                <a:solidFill>
                  <a:srgbClr val="0000FF"/>
                </a:solidFill>
              </a:rPr>
              <a:t>แบบใหม่ (ตรวจวางแผนและนัดหมาย)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5BA28-AF2A-AD75-5067-C9D3557D9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7494" y="1230345"/>
            <a:ext cx="6606599" cy="5099434"/>
          </a:xfrm>
        </p:spPr>
        <p:txBody>
          <a:bodyPr>
            <a:noAutofit/>
          </a:bodyPr>
          <a:lstStyle/>
          <a:p>
            <a:r>
              <a:rPr lang="th-TH" sz="2400" b="1" u="sng" dirty="0">
                <a:solidFill>
                  <a:srgbClr val="00B050"/>
                </a:solidFill>
              </a:rPr>
              <a:t>ข้อดี</a:t>
            </a:r>
          </a:p>
          <a:p>
            <a:r>
              <a:rPr lang="th-TH" sz="2400" dirty="0"/>
              <a:t>คนไข้มา 2-3ครั้ง สามารถทำการรักษางานทั่วไปจนครบ 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Complete Case</a:t>
            </a:r>
            <a:r>
              <a:rPr lang="th-TH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th-TH" sz="2400" dirty="0"/>
              <a:t>คนไข้มาแย่งคิวการรักษาน้อยลง เข้าสู่ระบบนัดหมาย</a:t>
            </a:r>
          </a:p>
          <a:p>
            <a:r>
              <a:rPr lang="th-TH" sz="2400" dirty="0"/>
              <a:t>สภาวะช่องปากของคนไข้ดีขึ้น จากหมอรักษาคนไข้จนครบตามแผนการรักษา</a:t>
            </a:r>
          </a:p>
          <a:p>
            <a:r>
              <a:rPr lang="th-TH" sz="2400" dirty="0"/>
              <a:t>คนไข้พึงพอใจมาก สามารถได้รับการรักษาหลายอย่างเสร็จภายในครั้งเดียว</a:t>
            </a:r>
          </a:p>
          <a:p>
            <a:r>
              <a:rPr lang="th-TH" sz="2400" dirty="0"/>
              <a:t>รายรับเงินบำรุงโรงพยาบาลมากขึ้น </a:t>
            </a:r>
          </a:p>
          <a:p>
            <a:r>
              <a:rPr lang="th-TH" sz="2400" b="1" u="sng" dirty="0">
                <a:solidFill>
                  <a:srgbClr val="FF0000"/>
                </a:solidFill>
              </a:rPr>
              <a:t>ข้อเสีย</a:t>
            </a:r>
          </a:p>
          <a:p>
            <a:r>
              <a:rPr lang="th-TH" sz="2400" dirty="0"/>
              <a:t>ผลงานการให้บริการน้อย ถ้าพิจารณาจากจำนวนคนไข้ (ครั้ง) </a:t>
            </a:r>
          </a:p>
          <a:p>
            <a:r>
              <a:rPr lang="th-TH" sz="2400" dirty="0"/>
              <a:t>คนไข้มีการนัดหมายในระยะเวลานานประมาณ 2 เดือน (กรณีไม่ฉุกเฉิน)</a:t>
            </a:r>
          </a:p>
        </p:txBody>
      </p:sp>
    </p:spTree>
    <p:extLst>
      <p:ext uri="{BB962C8B-B14F-4D97-AF65-F5344CB8AC3E}">
        <p14:creationId xmlns:p14="http://schemas.microsoft.com/office/powerpoint/2010/main" val="33007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8552</TotalTime>
  <Words>463</Words>
  <Application>Microsoft Office PowerPoint</Application>
  <PresentationFormat>Widescreen</PresentationFormat>
  <Paragraphs>85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Leelawadee</vt:lpstr>
      <vt:lpstr>Trebuchet MS</vt:lpstr>
      <vt:lpstr>Gabriola</vt:lpstr>
      <vt:lpstr>Wingdings 3</vt:lpstr>
      <vt:lpstr>JasmineUPC</vt:lpstr>
      <vt:lpstr>Algerian</vt:lpstr>
      <vt:lpstr>Tahoma</vt:lpstr>
      <vt:lpstr>Cordia New</vt:lpstr>
      <vt:lpstr>Calibri</vt:lpstr>
      <vt:lpstr>IrisUPC</vt:lpstr>
      <vt:lpstr>Arial</vt:lpstr>
      <vt:lpstr>เหลี่ยมเพชร</vt:lpstr>
      <vt:lpstr>PowerPoint Presentation</vt:lpstr>
      <vt:lpstr>PowerPoint Presentation</vt:lpstr>
      <vt:lpstr>PowerPoint Presentation</vt:lpstr>
      <vt:lpstr>โรงพยาบาลศูนย์บริการการแพทย์นนทบุรี</vt:lpstr>
      <vt:lpstr>PowerPoint Presentation</vt:lpstr>
      <vt:lpstr>PowerPoint Presentation</vt:lpstr>
      <vt:lpstr>PowerPoint Presentation</vt:lpstr>
      <vt:lpstr>ระบบการทำงาน</vt:lpstr>
      <vt:lpstr>ข้อดี - ข้อเสีย</vt:lpstr>
      <vt:lpstr>คลินิกพิเศษเฉพาะทางนอกเวลาราชการ (SMC)</vt:lpstr>
      <vt:lpstr>PowerPoint Presentation</vt:lpstr>
      <vt:lpstr>PowerPoint Presentation</vt:lpstr>
      <vt:lpstr>การบริหารโรงพยาบาลทันตกรรมที่ควรพิจารณาในมุมมองของผู้บริหาร</vt:lpstr>
      <vt:lpstr>PowerPoint Presentation</vt:lpstr>
      <vt:lpstr>อายุราชการ มีวันเกษียณ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อัญฌิรา ผลนิมิตรสกุล</dc:creator>
  <cp:lastModifiedBy>Wiwat</cp:lastModifiedBy>
  <cp:revision>217</cp:revision>
  <cp:lastPrinted>2022-09-18T02:10:12Z</cp:lastPrinted>
  <dcterms:created xsi:type="dcterms:W3CDTF">2020-09-24T13:43:20Z</dcterms:created>
  <dcterms:modified xsi:type="dcterms:W3CDTF">2024-09-23T13:35:14Z</dcterms:modified>
</cp:coreProperties>
</file>