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66" r:id="rId5"/>
    <p:sldId id="382" r:id="rId6"/>
    <p:sldId id="308" r:id="rId7"/>
    <p:sldId id="264" r:id="rId8"/>
    <p:sldId id="26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309" r:id="rId17"/>
    <p:sldId id="387" r:id="rId18"/>
    <p:sldId id="384" r:id="rId19"/>
    <p:sldId id="385" r:id="rId20"/>
    <p:sldId id="386" r:id="rId21"/>
    <p:sldId id="279" r:id="rId22"/>
    <p:sldId id="3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7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ข้อมูลรายจังหวัด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แผนพัฒนา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โรงพยาบาลทันตกรรม</a:t>
          </a:r>
        </a:p>
        <a:p>
          <a:pPr>
            <a:lnSpc>
              <a:spcPct val="100000"/>
            </a:lnSpc>
            <a:defRPr cap="all"/>
          </a:pP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 custLinFactNeighborX="-4280" custLinFactNeighborY="-8631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 custScaleY="66643" custLinFactNeighborX="1205" custLinFactNeighborY="-28058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667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230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0" y="2663546"/>
          <a:ext cx="2981250" cy="71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ข้อมูลรายจังหวัด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63546"/>
        <a:ext cx="2981250" cy="719744"/>
      </dsp:txXfrm>
    </dsp:sp>
    <dsp:sp modelId="{543C18BC-1989-44B2-9862-C670C61D3452}">
      <dsp:nvSpPr>
        <dsp:cNvPr id="0" name=""/>
        <dsp:cNvSpPr/>
      </dsp:nvSpPr>
      <dsp:spPr>
        <a:xfrm>
          <a:off x="4119918" y="340667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230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667"/>
          <a:ext cx="2981250" cy="71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โรงพยาบาลทันตกรรม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8574" y="2725667"/>
        <a:ext cx="2981250" cy="719744"/>
      </dsp:txXfrm>
    </dsp:sp>
    <dsp:sp modelId="{5BDDFF18-9AEC-4E5E-B9AA-33D86F01A63E}">
      <dsp:nvSpPr>
        <dsp:cNvPr id="0" name=""/>
        <dsp:cNvSpPr/>
      </dsp:nvSpPr>
      <dsp:spPr>
        <a:xfrm>
          <a:off x="7622887" y="40068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88251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77149" y="2703785"/>
          <a:ext cx="2981250" cy="47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แผนพัฒนา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7149" y="2703785"/>
        <a:ext cx="2981250" cy="47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D828D-B474-4802-943E-DD53ECB92D78}" type="datetimeFigureOut">
              <a:rPr lang="en-US" smtClean="0"/>
              <a:t>10-Aug-23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79E61-C8C2-4009-B416-81A3EA46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C4887-1C39-46A1-BA57-98C298F8BA2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1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727" y="1048643"/>
            <a:ext cx="6340548" cy="2933215"/>
          </a:xfrm>
        </p:spPr>
        <p:txBody>
          <a:bodyPr>
            <a:normAutofit/>
          </a:bodyPr>
          <a:lstStyle/>
          <a:p>
            <a:r>
              <a:rPr lang="th-TH" b="1" dirty="0"/>
              <a:t>โรงพยาบาลทันตกรรมเขตสุขภาพที่ ๔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7929" y="4445548"/>
            <a:ext cx="5316689" cy="1238616"/>
          </a:xfrm>
        </p:spPr>
        <p:txBody>
          <a:bodyPr>
            <a:normAutofit fontScale="92500"/>
          </a:bodyPr>
          <a:lstStyle/>
          <a:p>
            <a:r>
              <a:rPr lang="th-TH" b="1" dirty="0"/>
              <a:t>ทพญ.วังจันทร์ กิตติภาดากุล</a:t>
            </a:r>
          </a:p>
          <a:p>
            <a:r>
              <a:rPr lang="th-TH" b="1" dirty="0"/>
              <a:t>ประธาน</a:t>
            </a:r>
            <a:r>
              <a:rPr lang="en-US" b="1" dirty="0"/>
              <a:t>Service Plan</a:t>
            </a:r>
            <a:r>
              <a:rPr lang="th-TH" b="1" dirty="0"/>
              <a:t>สาขาสุขภาพช่องปาก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5973726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DCA7A70-BC8A-9E5D-872A-160A4868ACE5}"/>
              </a:ext>
            </a:extLst>
          </p:cNvPr>
          <p:cNvSpPr txBox="1"/>
          <p:nvPr/>
        </p:nvSpPr>
        <p:spPr>
          <a:xfrm>
            <a:off x="10130092" y="615450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22 </a:t>
            </a:r>
            <a:r>
              <a:rPr lang="th-TH" b="1" dirty="0"/>
              <a:t>สิงหาคม </a:t>
            </a:r>
            <a:r>
              <a:rPr lang="en-US" b="1" dirty="0"/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741E59-B102-43E2-9267-2C47650B07D8}"/>
              </a:ext>
            </a:extLst>
          </p:cNvPr>
          <p:cNvGrpSpPr/>
          <p:nvPr/>
        </p:nvGrpSpPr>
        <p:grpSpPr>
          <a:xfrm>
            <a:off x="3012141" y="363071"/>
            <a:ext cx="6360459" cy="702394"/>
            <a:chOff x="3012141" y="363071"/>
            <a:chExt cx="6360459" cy="7023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4B0C71-9A3D-4D47-8CCB-7AFF151AD14B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F7F9E7-6E75-4398-A809-781B6834965F}"/>
                </a:ext>
              </a:extLst>
            </p:cNvPr>
            <p:cNvSpPr txBox="1"/>
            <p:nvPr/>
          </p:nvSpPr>
          <p:spPr>
            <a:xfrm>
              <a:off x="5400073" y="419134"/>
              <a:ext cx="2137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จังหวัดสิงห์บุรี</a:t>
              </a:r>
              <a:endPara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848F7F5-55F7-4D55-9A63-E2B48E66391E}"/>
              </a:ext>
            </a:extLst>
          </p:cNvPr>
          <p:cNvGrpSpPr/>
          <p:nvPr/>
        </p:nvGrpSpPr>
        <p:grpSpPr>
          <a:xfrm>
            <a:off x="3342202" y="1381760"/>
            <a:ext cx="5121078" cy="4886960"/>
            <a:chOff x="3342202" y="1086304"/>
            <a:chExt cx="4982300" cy="55739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FD7C5F-41AF-4A11-8CFC-858329C79B1F}"/>
                </a:ext>
              </a:extLst>
            </p:cNvPr>
            <p:cNvGrpSpPr/>
            <p:nvPr/>
          </p:nvGrpSpPr>
          <p:grpSpPr>
            <a:xfrm>
              <a:off x="3342202" y="1086304"/>
              <a:ext cx="4982300" cy="5573948"/>
              <a:chOff x="3342202" y="1086304"/>
              <a:chExt cx="4982300" cy="557394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9E5A649-2C25-464B-8B8D-279B6A0ED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235" b="96536" l="10000" r="95000">
                            <a14:foregroundMark x1="18375" y1="40782" x2="26625" y2="42570"/>
                            <a14:foregroundMark x1="29750" y1="42793" x2="31875" y2="43017"/>
                            <a14:foregroundMark x1="17375" y1="41006" x2="16875" y2="42793"/>
                            <a14:foregroundMark x1="12250" y1="45810" x2="12750" y2="48603"/>
                            <a14:foregroundMark x1="13750" y1="51732" x2="15625" y2="52291"/>
                            <a14:foregroundMark x1="18500" y1="54190" x2="19625" y2="57095"/>
                            <a14:foregroundMark x1="23250" y1="57765" x2="21250" y2="60000"/>
                            <a14:foregroundMark x1="22500" y1="61341" x2="22250" y2="62235"/>
                            <a14:foregroundMark x1="21500" y1="62905" x2="21625" y2="65363"/>
                            <a14:foregroundMark x1="19750" y1="67821" x2="19125" y2="70726"/>
                            <a14:foregroundMark x1="19000" y1="71732" x2="18125" y2="74078"/>
                            <a14:foregroundMark x1="17875" y1="73966" x2="17875" y2="73966"/>
                            <a14:foregroundMark x1="18125" y1="73855" x2="20500" y2="74749"/>
                            <a14:foregroundMark x1="22250" y1="76760" x2="26750" y2="76425"/>
                            <a14:foregroundMark x1="27375" y1="76648" x2="32125" y2="76983"/>
                            <a14:foregroundMark x1="71875" y1="90056" x2="72625" y2="91397"/>
                            <a14:foregroundMark x1="76875" y1="92961" x2="82875" y2="93520"/>
                            <a14:foregroundMark x1="83375" y1="93743" x2="85250" y2="94525"/>
                            <a14:foregroundMark x1="84875" y1="94525" x2="85000" y2="95866"/>
                            <a14:foregroundMark x1="85250" y1="95642" x2="85875" y2="95754"/>
                            <a14:foregroundMark x1="85875" y1="95754" x2="87000" y2="94525"/>
                            <a14:foregroundMark x1="87750" y1="94190" x2="87250" y2="91844"/>
                            <a14:foregroundMark x1="87375" y1="92291" x2="87875" y2="91955"/>
                            <a14:foregroundMark x1="88250" y1="91620" x2="88250" y2="90615"/>
                            <a14:foregroundMark x1="88375" y1="90391" x2="89625" y2="90391"/>
                            <a14:foregroundMark x1="85125" y1="70168" x2="85875" y2="73184"/>
                            <a14:foregroundMark x1="87250" y1="81676" x2="86500" y2="83799"/>
                            <a14:foregroundMark x1="87500" y1="85587" x2="90000" y2="85922"/>
                            <a14:foregroundMark x1="78750" y1="57654" x2="78250" y2="59553"/>
                            <a14:foregroundMark x1="82250" y1="62793" x2="83125" y2="63128"/>
                            <a14:foregroundMark x1="80875" y1="44693" x2="81000" y2="39441"/>
                            <a14:foregroundMark x1="81500" y1="36648" x2="81375" y2="34190"/>
                            <a14:foregroundMark x1="86000" y1="23464" x2="86125" y2="24581"/>
                            <a14:foregroundMark x1="40250" y1="11844" x2="41625" y2="10168"/>
                            <a14:foregroundMark x1="26125" y1="23352" x2="30375" y2="20223"/>
                            <a14:foregroundMark x1="31125" y1="19330" x2="32125" y2="18659"/>
                            <a14:foregroundMark x1="25750" y1="23799" x2="25625" y2="24581"/>
                            <a14:foregroundMark x1="34625" y1="28268" x2="34750" y2="29497"/>
                            <a14:foregroundMark x1="34000" y1="30838" x2="32250" y2="31732"/>
                            <a14:foregroundMark x1="35250" y1="35531" x2="36500" y2="37654"/>
                            <a14:foregroundMark x1="36125" y1="37654" x2="37250" y2="39553"/>
                            <a14:foregroundMark x1="33000" y1="41788" x2="35375" y2="41676"/>
                            <a14:foregroundMark x1="35750" y1="41117" x2="35875" y2="39888"/>
                            <a14:foregroundMark x1="14625" y1="44358" x2="15750" y2="44469"/>
                            <a14:foregroundMark x1="16250" y1="44358" x2="17125" y2="425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202" y="1086304"/>
                <a:ext cx="4982300" cy="5573948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82C96A2-F8B0-4332-9ED2-2BAE2FCC1C24}"/>
                  </a:ext>
                </a:extLst>
              </p:cNvPr>
              <p:cNvSpPr/>
              <p:nvPr/>
            </p:nvSpPr>
            <p:spPr>
              <a:xfrm>
                <a:off x="5998385" y="2149814"/>
                <a:ext cx="629056" cy="719846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32A17CC-40D2-42DA-B98B-395FF80DC16B}"/>
                  </a:ext>
                </a:extLst>
              </p:cNvPr>
              <p:cNvSpPr/>
              <p:nvPr/>
            </p:nvSpPr>
            <p:spPr>
              <a:xfrm>
                <a:off x="4607330" y="3725695"/>
                <a:ext cx="629056" cy="719846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8F6679-4099-40D0-808A-34D0705EB72B}"/>
                  </a:ext>
                </a:extLst>
              </p:cNvPr>
              <p:cNvSpPr/>
              <p:nvPr/>
            </p:nvSpPr>
            <p:spPr>
              <a:xfrm>
                <a:off x="6627441" y="3429000"/>
                <a:ext cx="439636" cy="45872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43453AF-1DB3-4968-B0B0-86F72C25ABC5}"/>
                  </a:ext>
                </a:extLst>
              </p:cNvPr>
              <p:cNvSpPr/>
              <p:nvPr/>
            </p:nvSpPr>
            <p:spPr>
              <a:xfrm>
                <a:off x="6383911" y="5351878"/>
                <a:ext cx="253257" cy="45872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BE1953C-9636-400A-A93F-18AD380F117F}"/>
                  </a:ext>
                </a:extLst>
              </p:cNvPr>
              <p:cNvSpPr/>
              <p:nvPr/>
            </p:nvSpPr>
            <p:spPr>
              <a:xfrm>
                <a:off x="4848293" y="4758492"/>
                <a:ext cx="439636" cy="45872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578CE3-95C4-4EA5-A64A-3AF282A25C4B}"/>
                  </a:ext>
                </a:extLst>
              </p:cNvPr>
              <p:cNvSpPr/>
              <p:nvPr/>
            </p:nvSpPr>
            <p:spPr>
              <a:xfrm>
                <a:off x="7349342" y="5449155"/>
                <a:ext cx="253257" cy="45872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A0CBB1-CC59-4DCC-A9CF-21523489B632}"/>
                </a:ext>
              </a:extLst>
            </p:cNvPr>
            <p:cNvSpPr txBox="1"/>
            <p:nvPr/>
          </p:nvSpPr>
          <p:spPr>
            <a:xfrm>
              <a:off x="6318855" y="5432540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ท่าช้าง</a:t>
              </a:r>
              <a:endParaRPr lang="en-US" sz="1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0526D9-9C5E-4894-BBF9-E9D16B363763}"/>
                </a:ext>
              </a:extLst>
            </p:cNvPr>
            <p:cNvSpPr txBox="1"/>
            <p:nvPr/>
          </p:nvSpPr>
          <p:spPr>
            <a:xfrm>
              <a:off x="5998385" y="2339236"/>
              <a:ext cx="827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อินทร์บุรี</a:t>
              </a:r>
              <a:endParaRPr lang="en-US" sz="1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1C4B6C-CEFB-4766-94FC-E3512F636A4C}"/>
                </a:ext>
              </a:extLst>
            </p:cNvPr>
            <p:cNvSpPr txBox="1"/>
            <p:nvPr/>
          </p:nvSpPr>
          <p:spPr>
            <a:xfrm>
              <a:off x="6910744" y="5223751"/>
              <a:ext cx="830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พรหมบุรี</a:t>
              </a:r>
              <a:endParaRPr lang="en-US" sz="1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9832BE-D12D-4F77-AF59-96987F65688C}"/>
                </a:ext>
              </a:extLst>
            </p:cNvPr>
            <p:cNvSpPr txBox="1"/>
            <p:nvPr/>
          </p:nvSpPr>
          <p:spPr>
            <a:xfrm>
              <a:off x="4776180" y="3974099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บางระจัน</a:t>
              </a:r>
              <a:endParaRPr lang="en-US" sz="1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70F50C-BAFB-40EF-BC0C-5B5DC13F97ED}"/>
                </a:ext>
              </a:extLst>
            </p:cNvPr>
            <p:cNvSpPr txBox="1"/>
            <p:nvPr/>
          </p:nvSpPr>
          <p:spPr>
            <a:xfrm>
              <a:off x="4479648" y="4968891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ค่ายบางระจัน</a:t>
              </a:r>
              <a:endParaRPr lang="en-US" sz="1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472AD1-3CD0-4399-9924-141BA9AF59E6}"/>
                </a:ext>
              </a:extLst>
            </p:cNvPr>
            <p:cNvSpPr txBox="1"/>
            <p:nvPr/>
          </p:nvSpPr>
          <p:spPr>
            <a:xfrm>
              <a:off x="6076712" y="3700057"/>
              <a:ext cx="1051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เมืองสิงห์บุรี</a:t>
              </a:r>
              <a:endParaRPr lang="en-US" sz="1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01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741E59-B102-43E2-9267-2C47650B07D8}"/>
              </a:ext>
            </a:extLst>
          </p:cNvPr>
          <p:cNvGrpSpPr/>
          <p:nvPr/>
        </p:nvGrpSpPr>
        <p:grpSpPr>
          <a:xfrm>
            <a:off x="3012141" y="363071"/>
            <a:ext cx="6360459" cy="703735"/>
            <a:chOff x="3012141" y="363071"/>
            <a:chExt cx="6360459" cy="70373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4B0C71-9A3D-4D47-8CCB-7AFF151AD14B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F7F9E7-6E75-4398-A809-781B6834965F}"/>
                </a:ext>
              </a:extLst>
            </p:cNvPr>
            <p:cNvSpPr txBox="1"/>
            <p:nvPr/>
          </p:nvSpPr>
          <p:spPr>
            <a:xfrm>
              <a:off x="5280475" y="420475"/>
              <a:ext cx="2092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จังหวัดสระบุรี</a:t>
              </a:r>
              <a:endPara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8B3D3B9-9838-41BB-8F0D-4F9DCF82503D}"/>
              </a:ext>
            </a:extLst>
          </p:cNvPr>
          <p:cNvGrpSpPr/>
          <p:nvPr/>
        </p:nvGrpSpPr>
        <p:grpSpPr>
          <a:xfrm>
            <a:off x="7013359" y="705344"/>
            <a:ext cx="5023971" cy="4621258"/>
            <a:chOff x="2819400" y="999206"/>
            <a:chExt cx="6062292" cy="55709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5BFC12-EB4D-41E8-A44D-FCA7295FDB69}"/>
                </a:ext>
              </a:extLst>
            </p:cNvPr>
            <p:cNvGrpSpPr/>
            <p:nvPr/>
          </p:nvGrpSpPr>
          <p:grpSpPr>
            <a:xfrm>
              <a:off x="2819400" y="999206"/>
              <a:ext cx="6062292" cy="5570918"/>
              <a:chOff x="4645296" y="2582094"/>
              <a:chExt cx="4137496" cy="380213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D59F15B-D488-475A-8E8A-F67E25C9C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338" b="97875" l="0" r="100000">
                            <a14:foregroundMark x1="3613" y1="53135" x2="5176" y2="49734"/>
                            <a14:foregroundMark x1="5566" y1="58874" x2="9473" y2="60255"/>
                            <a14:foregroundMark x1="29004" y1="86716" x2="29297" y2="96387"/>
                            <a14:foregroundMark x1="29004" y1="96281" x2="36914" y2="92242"/>
                            <a14:foregroundMark x1="37012" y1="92774" x2="36621" y2="96174"/>
                            <a14:foregroundMark x1="79004" y1="39851" x2="79883" y2="39001"/>
                            <a14:foregroundMark x1="36426" y1="96174" x2="42676" y2="93092"/>
                            <a14:foregroundMark x1="36816" y1="96174" x2="42676" y2="93411"/>
                            <a14:backgroundMark x1="36328" y1="96387" x2="42578" y2="93199"/>
                            <a14:backgroundMark x1="54395" y1="34963" x2="54980" y2="36238"/>
                            <a14:backgroundMark x1="26172" y1="40383" x2="27051" y2="42189"/>
                            <a14:backgroundMark x1="34863" y1="42933" x2="34961" y2="46440"/>
                            <a14:backgroundMark x1="39355" y1="47078" x2="39844" y2="43889"/>
                            <a14:backgroundMark x1="52930" y1="54198" x2="54785" y2="56961"/>
                            <a14:backgroundMark x1="61426" y1="26461" x2="61133" y2="29012"/>
                            <a14:backgroundMark x1="65039" y1="26993" x2="66895" y2="28268"/>
                            <a14:backgroundMark x1="78906" y1="23379" x2="80273" y2="26780"/>
                            <a14:backgroundMark x1="79297" y1="22529" x2="79297" y2="23061"/>
                            <a14:backgroundMark x1="83691" y1="23167" x2="84180" y2="27205"/>
                            <a14:backgroundMark x1="32910" y1="57279" x2="32910" y2="59617"/>
                            <a14:backgroundMark x1="29980" y1="56536" x2="29980" y2="60361"/>
                            <a14:backgroundMark x1="26855" y1="66950" x2="26855" y2="68863"/>
                            <a14:backgroundMark x1="40332" y1="63868" x2="40137" y2="67375"/>
                            <a14:backgroundMark x1="20215" y1="52391" x2="19824" y2="56004"/>
                            <a14:backgroundMark x1="13965" y1="43146" x2="13965" y2="46334"/>
                            <a14:backgroundMark x1="9863" y1="52285" x2="8008" y2="56961"/>
                            <a14:backgroundMark x1="34473" y1="80871" x2="35742" y2="79384"/>
                            <a14:backgroundMark x1="45605" y1="82253" x2="47852" y2="78533"/>
                            <a14:backgroundMark x1="41602" y1="94687" x2="42090" y2="94049"/>
                            <a14:backgroundMark x1="42383" y1="93836" x2="42773" y2="938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296" y="2582094"/>
                <a:ext cx="4137496" cy="380213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474BD1-5B30-483C-9B92-4FB972F6A5DD}"/>
                  </a:ext>
                </a:extLst>
              </p:cNvPr>
              <p:cNvSpPr/>
              <p:nvPr/>
            </p:nvSpPr>
            <p:spPr>
              <a:xfrm>
                <a:off x="5646745" y="4017294"/>
                <a:ext cx="277354" cy="325023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7C44F4-FD3B-457D-A301-5ED5ABC63D70}"/>
                  </a:ext>
                </a:extLst>
              </p:cNvPr>
              <p:cNvSpPr/>
              <p:nvPr/>
            </p:nvSpPr>
            <p:spPr>
              <a:xfrm>
                <a:off x="5132633" y="4147951"/>
                <a:ext cx="234017" cy="28168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D7F398-C4F6-486E-B432-A407083F19DC}"/>
                  </a:ext>
                </a:extLst>
              </p:cNvPr>
              <p:cNvSpPr/>
              <p:nvPr/>
            </p:nvSpPr>
            <p:spPr>
              <a:xfrm>
                <a:off x="4871264" y="4517203"/>
                <a:ext cx="234017" cy="28168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25E9DFE-AE5C-4ADD-98E7-228819036640}"/>
                  </a:ext>
                </a:extLst>
              </p:cNvPr>
              <p:cNvSpPr/>
              <p:nvPr/>
            </p:nvSpPr>
            <p:spPr>
              <a:xfrm>
                <a:off x="5684600" y="5081148"/>
                <a:ext cx="234017" cy="28168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302D806-39F4-46A1-8172-11939CA9B68C}"/>
                  </a:ext>
                </a:extLst>
              </p:cNvPr>
              <p:cNvSpPr/>
              <p:nvPr/>
            </p:nvSpPr>
            <p:spPr>
              <a:xfrm>
                <a:off x="6044668" y="4120432"/>
                <a:ext cx="323580" cy="362729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98C2B1F-E2B3-4E7F-A7B0-E5C61D99F0D7}"/>
                  </a:ext>
                </a:extLst>
              </p:cNvPr>
              <p:cNvSpPr/>
              <p:nvPr/>
            </p:nvSpPr>
            <p:spPr>
              <a:xfrm>
                <a:off x="5771273" y="4675139"/>
                <a:ext cx="369806" cy="325023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18BBBD7-C0F5-4B14-B01E-2BE1E33F6392}"/>
                  </a:ext>
                </a:extLst>
              </p:cNvPr>
              <p:cNvSpPr/>
              <p:nvPr/>
            </p:nvSpPr>
            <p:spPr>
              <a:xfrm>
                <a:off x="5412728" y="4516960"/>
                <a:ext cx="234017" cy="28168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8F35E9-8B09-4A37-8C9B-2221B0524AF0}"/>
                  </a:ext>
                </a:extLst>
              </p:cNvPr>
              <p:cNvSpPr/>
              <p:nvPr/>
            </p:nvSpPr>
            <p:spPr>
              <a:xfrm>
                <a:off x="6206458" y="4957640"/>
                <a:ext cx="234017" cy="28168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7AB6093-8340-4B02-887C-B478457567EE}"/>
                  </a:ext>
                </a:extLst>
              </p:cNvPr>
              <p:cNvSpPr/>
              <p:nvPr/>
            </p:nvSpPr>
            <p:spPr>
              <a:xfrm>
                <a:off x="6743530" y="4605801"/>
                <a:ext cx="234017" cy="28168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44E5475-A772-4F55-BD78-E7895FFC1E12}"/>
                  </a:ext>
                </a:extLst>
              </p:cNvPr>
              <p:cNvSpPr/>
              <p:nvPr/>
            </p:nvSpPr>
            <p:spPr>
              <a:xfrm>
                <a:off x="7055923" y="3429000"/>
                <a:ext cx="415290" cy="42210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80F50BD-CD2F-4D71-BA16-2A8FE290CD79}"/>
                  </a:ext>
                </a:extLst>
              </p:cNvPr>
              <p:cNvSpPr/>
              <p:nvPr/>
            </p:nvSpPr>
            <p:spPr>
              <a:xfrm>
                <a:off x="7801310" y="3316325"/>
                <a:ext cx="415290" cy="42210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4F88879-7B39-4F4C-AA39-829EE1FC5C95}"/>
                  </a:ext>
                </a:extLst>
              </p:cNvPr>
              <p:cNvSpPr/>
              <p:nvPr/>
            </p:nvSpPr>
            <p:spPr>
              <a:xfrm>
                <a:off x="5927957" y="5495829"/>
                <a:ext cx="234017" cy="28168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C3C124-622D-45DF-AD08-52DC226CD035}"/>
                  </a:ext>
                </a:extLst>
              </p:cNvPr>
              <p:cNvSpPr/>
              <p:nvPr/>
            </p:nvSpPr>
            <p:spPr>
              <a:xfrm>
                <a:off x="6480027" y="5572963"/>
                <a:ext cx="234017" cy="281688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178DE42-68B8-453B-AA37-88FE6483D643}"/>
                </a:ext>
              </a:extLst>
            </p:cNvPr>
            <p:cNvGrpSpPr/>
            <p:nvPr/>
          </p:nvGrpSpPr>
          <p:grpSpPr>
            <a:xfrm>
              <a:off x="2971515" y="2134678"/>
              <a:ext cx="5246072" cy="3654541"/>
              <a:chOff x="2971515" y="2134678"/>
              <a:chExt cx="5246072" cy="365454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6C4BA2-EF04-4FE8-9C25-EA158F78949B}"/>
                  </a:ext>
                </a:extLst>
              </p:cNvPr>
              <p:cNvSpPr txBox="1"/>
              <p:nvPr/>
            </p:nvSpPr>
            <p:spPr>
              <a:xfrm>
                <a:off x="4668858" y="3217995"/>
                <a:ext cx="1350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เฉลิมพระเกียรติ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C0D995-B877-4465-95B7-A25C72FE32AE}"/>
                  </a:ext>
                </a:extLst>
              </p:cNvPr>
              <p:cNvSpPr txBox="1"/>
              <p:nvPr/>
            </p:nvSpPr>
            <p:spPr>
              <a:xfrm>
                <a:off x="3300925" y="3452746"/>
                <a:ext cx="9044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หนองโดน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F22E6B-FC03-4604-9A20-1219F6120A3F}"/>
                  </a:ext>
                </a:extLst>
              </p:cNvPr>
              <p:cNvSpPr txBox="1"/>
              <p:nvPr/>
            </p:nvSpPr>
            <p:spPr>
              <a:xfrm>
                <a:off x="3901201" y="2969873"/>
                <a:ext cx="1152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พระพุทธบาท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D15066-3BB8-4B31-8BEA-6AD1D04541DE}"/>
                  </a:ext>
                </a:extLst>
              </p:cNvPr>
              <p:cNvSpPr txBox="1"/>
              <p:nvPr/>
            </p:nvSpPr>
            <p:spPr>
              <a:xfrm>
                <a:off x="3653956" y="3824906"/>
                <a:ext cx="838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บ้านหมอ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A132EE7-B52B-4498-81BF-442BB345E873}"/>
                  </a:ext>
                </a:extLst>
              </p:cNvPr>
              <p:cNvSpPr txBox="1"/>
              <p:nvPr/>
            </p:nvSpPr>
            <p:spPr>
              <a:xfrm>
                <a:off x="4315323" y="4131818"/>
                <a:ext cx="6094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เสาไห้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2562856-2E0B-4C6A-A131-1B2CBE96CFC8}"/>
                  </a:ext>
                </a:extLst>
              </p:cNvPr>
              <p:cNvSpPr txBox="1"/>
              <p:nvPr/>
            </p:nvSpPr>
            <p:spPr>
              <a:xfrm>
                <a:off x="6305296" y="2545383"/>
                <a:ext cx="6463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วังม่วง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1DC08DA-5D14-4440-B929-39BE09212A2C}"/>
                  </a:ext>
                </a:extLst>
              </p:cNvPr>
              <p:cNvSpPr txBox="1"/>
              <p:nvPr/>
            </p:nvSpPr>
            <p:spPr>
              <a:xfrm>
                <a:off x="5757101" y="4220604"/>
                <a:ext cx="7970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แก่งคอย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E35E6DB-43EB-445B-9C64-588EFDEDE9E8}"/>
                  </a:ext>
                </a:extLst>
              </p:cNvPr>
              <p:cNvSpPr txBox="1"/>
              <p:nvPr/>
            </p:nvSpPr>
            <p:spPr>
              <a:xfrm>
                <a:off x="4489172" y="5310887"/>
                <a:ext cx="8178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หนองแค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F7F5C8-4FAF-4D89-8B74-29B9F38DB1BC}"/>
                  </a:ext>
                </a:extLst>
              </p:cNvPr>
              <p:cNvSpPr txBox="1"/>
              <p:nvPr/>
            </p:nvSpPr>
            <p:spPr>
              <a:xfrm>
                <a:off x="5303551" y="5450665"/>
                <a:ext cx="867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วิหารแดง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8446C84-FF97-4C7F-9F62-1BF92B0CE876}"/>
                  </a:ext>
                </a:extLst>
              </p:cNvPr>
              <p:cNvSpPr txBox="1"/>
              <p:nvPr/>
            </p:nvSpPr>
            <p:spPr>
              <a:xfrm>
                <a:off x="7343630" y="2134678"/>
                <a:ext cx="873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มวกเหล็ก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9711240-F00A-4A79-890C-18E074C20989}"/>
                  </a:ext>
                </a:extLst>
              </p:cNvPr>
              <p:cNvSpPr txBox="1"/>
              <p:nvPr/>
            </p:nvSpPr>
            <p:spPr>
              <a:xfrm>
                <a:off x="2971515" y="3793264"/>
                <a:ext cx="7617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ดอนพุด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96CD775-9DF9-4B25-9AAB-C92D0BE4B5AA}"/>
                  </a:ext>
                </a:extLst>
              </p:cNvPr>
              <p:cNvSpPr txBox="1"/>
              <p:nvPr/>
            </p:nvSpPr>
            <p:spPr>
              <a:xfrm>
                <a:off x="3961819" y="4677074"/>
                <a:ext cx="9044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หนองแซง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D730055-BF0D-4455-89DD-2DB1AD1ECF8B}"/>
                  </a:ext>
                </a:extLst>
              </p:cNvPr>
              <p:cNvSpPr txBox="1"/>
              <p:nvPr/>
            </p:nvSpPr>
            <p:spPr>
              <a:xfrm>
                <a:off x="4744570" y="4753682"/>
                <a:ext cx="1048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เมืองสระบุรี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7DD0F7-FA2B-4398-8C23-EE016AA4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DD31B1-4589-4613-8A00-1C6CF51F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รพ.หนองแค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9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741E59-B102-43E2-9267-2C47650B07D8}"/>
              </a:ext>
            </a:extLst>
          </p:cNvPr>
          <p:cNvGrpSpPr/>
          <p:nvPr/>
        </p:nvGrpSpPr>
        <p:grpSpPr>
          <a:xfrm>
            <a:off x="3012141" y="363071"/>
            <a:ext cx="6360459" cy="684546"/>
            <a:chOff x="3012141" y="363071"/>
            <a:chExt cx="6360459" cy="68454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4B0C71-9A3D-4D47-8CCB-7AFF151AD14B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F7F9E7-6E75-4398-A809-781B6834965F}"/>
                </a:ext>
              </a:extLst>
            </p:cNvPr>
            <p:cNvSpPr txBox="1"/>
            <p:nvPr/>
          </p:nvSpPr>
          <p:spPr>
            <a:xfrm>
              <a:off x="4986474" y="379210"/>
              <a:ext cx="25907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จังหวัดนครนายก</a:t>
              </a:r>
              <a:endPara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043C39-6468-48C5-AA97-59EBA3973878}"/>
              </a:ext>
            </a:extLst>
          </p:cNvPr>
          <p:cNvGrpSpPr/>
          <p:nvPr/>
        </p:nvGrpSpPr>
        <p:grpSpPr>
          <a:xfrm>
            <a:off x="6826639" y="1063756"/>
            <a:ext cx="5365361" cy="4790554"/>
            <a:chOff x="3012140" y="1163206"/>
            <a:chExt cx="6000661" cy="56251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16AEA5B-FC70-41B8-B755-88991CC045D4}"/>
                </a:ext>
              </a:extLst>
            </p:cNvPr>
            <p:cNvGrpSpPr/>
            <p:nvPr/>
          </p:nvGrpSpPr>
          <p:grpSpPr>
            <a:xfrm>
              <a:off x="3012140" y="1163206"/>
              <a:ext cx="6000661" cy="5625132"/>
              <a:chOff x="3949927" y="1124519"/>
              <a:chExt cx="4040222" cy="378770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E3D143B-3C45-4A75-A1B4-8F7032D5F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292" b="100000" l="977" r="99902">
                            <a14:foregroundMark x1="3223" y1="60833" x2="3906" y2="71042"/>
                            <a14:foregroundMark x1="3613" y1="69375" x2="4199" y2="95833"/>
                            <a14:foregroundMark x1="15723" y1="95625" x2="23242" y2="95104"/>
                            <a14:foregroundMark x1="50977" y1="15833" x2="50879" y2="19792"/>
                            <a14:foregroundMark x1="41211" y1="26667" x2="42871" y2="29688"/>
                            <a14:foregroundMark x1="28711" y1="21875" x2="29688" y2="24688"/>
                            <a14:foregroundMark x1="82617" y1="21667" x2="83496" y2="22708"/>
                            <a14:foregroundMark x1="65918" y1="5417" x2="66504" y2="9375"/>
                            <a14:foregroundMark x1="56152" y1="6667" x2="56250" y2="6042"/>
                            <a14:foregroundMark x1="57129" y1="5625" x2="59766" y2="4271"/>
                            <a14:foregroundMark x1="46973" y1="88021" x2="48633" y2="87500"/>
                            <a14:foregroundMark x1="49609" y1="87813" x2="48828" y2="86146"/>
                            <a14:foregroundMark x1="49902" y1="83854" x2="49121" y2="85313"/>
                            <a14:foregroundMark x1="49707" y1="83854" x2="50391" y2="81979"/>
                            <a14:foregroundMark x1="56836" y1="80104" x2="60449" y2="79375"/>
                            <a14:foregroundMark x1="96289" y1="45208" x2="97266" y2="44063"/>
                            <a14:foregroundMark x1="97266" y1="43125" x2="97168" y2="43958"/>
                            <a14:foregroundMark x1="97461" y1="42917" x2="97461" y2="43646"/>
                            <a14:foregroundMark x1="98340" y1="36667" x2="98340" y2="37604"/>
                            <a14:foregroundMark x1="96680" y1="35625" x2="98145" y2="37188"/>
                            <a14:foregroundMark x1="97949" y1="38125" x2="97070" y2="39271"/>
                            <a14:foregroundMark x1="85449" y1="23333" x2="90527" y2="25729"/>
                            <a14:foregroundMark x1="50000" y1="20729" x2="50000" y2="22813"/>
                            <a14:foregroundMark x1="32910" y1="24688" x2="35742" y2="24688"/>
                            <a14:foregroundMark x1="20508" y1="35417" x2="23633" y2="32500"/>
                            <a14:foregroundMark x1="63574" y1="79896" x2="69238" y2="76979"/>
                            <a14:foregroundMark x1="62891" y1="80729" x2="65430" y2="78958"/>
                            <a14:foregroundMark x1="66992" y1="70104" x2="67383" y2="72813"/>
                            <a14:foregroundMark x1="63672" y1="66875" x2="64453" y2="63750"/>
                            <a14:foregroundMark x1="4297" y1="95104" x2="4004" y2="97083"/>
                            <a14:foregroundMark x1="3906" y1="93854" x2="4004" y2="97500"/>
                            <a14:foregroundMark x1="26172" y1="94167" x2="37402" y2="94688"/>
                            <a14:foregroundMark x1="9863" y1="43958" x2="13770" y2="40833"/>
                            <a14:foregroundMark x1="74219" y1="55313" x2="77441" y2="54896"/>
                            <a14:foregroundMark x1="77637" y1="54583" x2="78223" y2="53646"/>
                            <a14:foregroundMark x1="78906" y1="53125" x2="79492" y2="51146"/>
                            <a14:foregroundMark x1="79199" y1="50625" x2="78418" y2="49167"/>
                            <a14:foregroundMark x1="78223" y1="48750" x2="78809" y2="46667"/>
                            <a14:foregroundMark x1="78809" y1="46250" x2="78223" y2="46042"/>
                            <a14:foregroundMark x1="78223" y1="45833" x2="78711" y2="43646"/>
                            <a14:foregroundMark x1="83203" y1="46250" x2="83789" y2="46875"/>
                            <a14:foregroundMark x1="83887" y1="46667" x2="86328" y2="46146"/>
                            <a14:backgroundMark x1="1074" y1="77292" x2="2734" y2="72188"/>
                            <a14:backgroundMark x1="24805" y1="41771" x2="28613" y2="45625"/>
                            <a14:backgroundMark x1="53711" y1="41875" x2="54688" y2="48438"/>
                            <a14:backgroundMark x1="71875" y1="48542" x2="71094" y2="55208"/>
                            <a14:backgroundMark x1="17773" y1="74375" x2="20605" y2="80521"/>
                            <a14:backgroundMark x1="56738" y1="5729" x2="57031" y2="6354"/>
                            <a14:backgroundMark x1="48926" y1="729" x2="50000" y2="417"/>
                            <a14:backgroundMark x1="49316" y1="417" x2="52344" y2="11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9927" y="1124519"/>
                <a:ext cx="4040222" cy="3787708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7B6D754-5314-4898-823B-708AAD259ECB}"/>
                  </a:ext>
                </a:extLst>
              </p:cNvPr>
              <p:cNvSpPr/>
              <p:nvPr/>
            </p:nvSpPr>
            <p:spPr>
              <a:xfrm>
                <a:off x="6072217" y="2840017"/>
                <a:ext cx="376517" cy="398033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4C6AE27-FBCC-4395-AD1D-3FC007BC2F56}"/>
                  </a:ext>
                </a:extLst>
              </p:cNvPr>
              <p:cNvSpPr/>
              <p:nvPr/>
            </p:nvSpPr>
            <p:spPr>
              <a:xfrm>
                <a:off x="4454262" y="3879013"/>
                <a:ext cx="376517" cy="398033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81E80C0-7B6B-4EFE-8187-111C9DA36E50}"/>
                  </a:ext>
                </a:extLst>
              </p:cNvPr>
              <p:cNvSpPr/>
              <p:nvPr/>
            </p:nvSpPr>
            <p:spPr>
              <a:xfrm>
                <a:off x="6717743" y="2954495"/>
                <a:ext cx="203276" cy="336656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7AEDD10-46F5-46F8-857E-4482911E19B3}"/>
                  </a:ext>
                </a:extLst>
              </p:cNvPr>
              <p:cNvSpPr/>
              <p:nvPr/>
            </p:nvSpPr>
            <p:spPr>
              <a:xfrm>
                <a:off x="5970038" y="2671689"/>
                <a:ext cx="203276" cy="336656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F0B2B4A-FF22-4530-B743-B444C15A06A2}"/>
                  </a:ext>
                </a:extLst>
              </p:cNvPr>
              <p:cNvSpPr/>
              <p:nvPr/>
            </p:nvSpPr>
            <p:spPr>
              <a:xfrm>
                <a:off x="4949990" y="2630866"/>
                <a:ext cx="203276" cy="336656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15507E-257E-4666-A926-C4A5ACE48DC9}"/>
                </a:ext>
              </a:extLst>
            </p:cNvPr>
            <p:cNvGrpSpPr/>
            <p:nvPr/>
          </p:nvGrpSpPr>
          <p:grpSpPr>
            <a:xfrm>
              <a:off x="3633317" y="2948256"/>
              <a:ext cx="4637485" cy="2885523"/>
              <a:chOff x="3633317" y="2948256"/>
              <a:chExt cx="4637485" cy="288552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88AD90-6D3D-4160-88E1-82A5017EC0D8}"/>
                  </a:ext>
                </a:extLst>
              </p:cNvPr>
              <p:cNvSpPr txBox="1"/>
              <p:nvPr/>
            </p:nvSpPr>
            <p:spPr>
              <a:xfrm>
                <a:off x="7545924" y="2948256"/>
                <a:ext cx="7248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ปากพลี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0676F6-C93B-4CBD-8AFF-2BA52AD1D838}"/>
                  </a:ext>
                </a:extLst>
              </p:cNvPr>
              <p:cNvSpPr txBox="1"/>
              <p:nvPr/>
            </p:nvSpPr>
            <p:spPr>
              <a:xfrm>
                <a:off x="4323840" y="3424034"/>
                <a:ext cx="7168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บ้านนา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F0969C-2DC4-4F13-A308-66A380145349}"/>
                  </a:ext>
                </a:extLst>
              </p:cNvPr>
              <p:cNvSpPr txBox="1"/>
              <p:nvPr/>
            </p:nvSpPr>
            <p:spPr>
              <a:xfrm>
                <a:off x="5509855" y="3597966"/>
                <a:ext cx="12827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เมืองนครนายก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E38BDD-46FE-4A1A-BB0A-735B75114EC1}"/>
                  </a:ext>
                </a:extLst>
              </p:cNvPr>
              <p:cNvSpPr txBox="1"/>
              <p:nvPr/>
            </p:nvSpPr>
            <p:spPr>
              <a:xfrm>
                <a:off x="3633317" y="5495225"/>
                <a:ext cx="798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องค์รักษ์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F9E5F-1193-449A-B995-6DA28D5F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A32422-3FA8-4E63-9288-2977515D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ยังไม่มีรพ.ไหนเสนอรพ.ทันตกรรม</a:t>
            </a:r>
          </a:p>
          <a:p>
            <a:r>
              <a:rPr lang="th-TH" dirty="0"/>
              <a:t>รพช.ทั้ง </a:t>
            </a:r>
            <a:r>
              <a:rPr lang="en-US" dirty="0"/>
              <a:t>3 </a:t>
            </a:r>
            <a:r>
              <a:rPr lang="th-TH" dirty="0"/>
              <a:t>แห่ง เป็น </a:t>
            </a:r>
            <a:r>
              <a:rPr lang="en-US" dirty="0"/>
              <a:t>1 stop service </a:t>
            </a:r>
            <a:r>
              <a:rPr lang="th-TH" dirty="0"/>
              <a:t>ทุกแห่ง ยกเว้น รพ.นครนายก</a:t>
            </a:r>
          </a:p>
          <a:p>
            <a:r>
              <a:rPr lang="th-TH" dirty="0"/>
              <a:t>ข้อจำกัดเรื่อง จำนวนทันตแพทย์</a:t>
            </a:r>
          </a:p>
          <a:p>
            <a:r>
              <a:rPr lang="th-TH" dirty="0"/>
              <a:t>เพิ่มการเข้าถึงบริการ </a:t>
            </a:r>
            <a:r>
              <a:rPr lang="en-US" dirty="0"/>
              <a:t>: </a:t>
            </a:r>
            <a:r>
              <a:rPr lang="th-TH" dirty="0"/>
              <a:t>แยกไปทำรพ.ทันตกรรมเพิ่มอีก </a:t>
            </a:r>
            <a:r>
              <a:rPr lang="en-US" dirty="0"/>
              <a:t>1 </a:t>
            </a:r>
            <a:r>
              <a:rPr lang="th-TH" dirty="0"/>
              <a:t>แห่งจะยาก </a:t>
            </a:r>
          </a:p>
          <a:p>
            <a:r>
              <a:rPr lang="th-TH" dirty="0"/>
              <a:t>ปากพลีทำได้ดีอยู่แล้วด้วยคนเท่านี้ แต่อยากเพิ่ม </a:t>
            </a:r>
            <a:r>
              <a:rPr lang="en-US" dirty="0"/>
              <a:t>Productivity </a:t>
            </a:r>
            <a:r>
              <a:rPr lang="th-TH" dirty="0"/>
              <a:t>ก็เพิ่มคนได้</a:t>
            </a:r>
          </a:p>
          <a:p>
            <a:r>
              <a:rPr lang="en-US" dirty="0"/>
              <a:t>FTE </a:t>
            </a:r>
            <a:r>
              <a:rPr lang="th-TH" dirty="0"/>
              <a:t>นครนายกยังเพิ่มได้ เกลี่ยคนในจังหวัดได้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4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79F117-884E-B9B2-FE03-1E3C3502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6FBD171-8BA9-3DC6-8E9E-EC6C7C0C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4075E69-A8D2-F4B8-0687-2CEA1A30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4" y="0"/>
            <a:ext cx="12105652" cy="6858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E4CF96A-A334-E817-110B-4C61E1027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4876799" cy="268224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1B4440B-3341-DE41-3791-16BC3DCD4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4137849" cy="2325449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EEF2C59-C0D4-98A2-2AEC-D276DF889443}"/>
              </a:ext>
            </a:extLst>
          </p:cNvPr>
          <p:cNvSpPr txBox="1"/>
          <p:nvPr/>
        </p:nvSpPr>
        <p:spPr>
          <a:xfrm rot="20168034">
            <a:off x="2741558" y="1702281"/>
            <a:ext cx="697979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3900" dirty="0">
                <a:solidFill>
                  <a:schemeClr val="bg1"/>
                </a:solidFill>
              </a:rPr>
              <a:t>ตัวอย่าง</a:t>
            </a:r>
            <a:endParaRPr lang="en-US" sz="2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6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1B7C9C-01A6-F7C2-647C-ADCE031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2FDBDD8-0B5B-C7CB-3542-ABA5AFC68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BD44664-E505-1483-7080-F14FF1D0C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217"/>
            <a:ext cx="12192000" cy="64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3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799F1BA-5797-B0CD-79E7-AD555422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51C520F-5079-C0E5-1BF4-6EC7E85F3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8FA7224-107F-5329-5E78-81BAFF630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46"/>
            <a:ext cx="12192000" cy="65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1F36B8-AA0B-55A0-2CCE-D03C89C8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CB85D2-F7A0-D710-7097-F23AD49A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11D1FC6-DCC5-F7DF-A7BC-FD9ED9E0A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99"/>
            <a:ext cx="12192000" cy="66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F30877-5DC3-D7D1-91EB-9EB53669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A1CB85-3A6E-BCC0-C996-1F9D3E149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9A1AA5B-F9D7-9D73-2909-6183A2BEF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21"/>
            <a:ext cx="12192000" cy="67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3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CD3E87-F77B-706B-59F2-3A0CD8D0ACE8}"/>
              </a:ext>
            </a:extLst>
          </p:cNvPr>
          <p:cNvSpPr txBox="1">
            <a:spLocks/>
          </p:cNvSpPr>
          <p:nvPr/>
        </p:nvSpPr>
        <p:spPr>
          <a:xfrm>
            <a:off x="1122680" y="365760"/>
            <a:ext cx="10175240" cy="5923280"/>
          </a:xfrm>
          <a:prstGeom prst="rect">
            <a:avLst/>
          </a:prstGeom>
          <a:solidFill>
            <a:schemeClr val="bg1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th-TH" sz="2400" b="1" u="sng" dirty="0">
                <a:solidFill>
                  <a:schemeClr val="tx1"/>
                </a:solidFill>
              </a:rPr>
              <a:t>ทรัพยากรและขีดความสามารถโรงพยาบาลทันตกรรม</a:t>
            </a: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กำลังคน (ทพ./ทพ.เฉพาะทาง  ทภ. ผู้ช่วย ช่างทันตกรรม จนท.อื่นๆ) </a:t>
            </a: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ครุภัณฑ์ (ยูนิต ,</a:t>
            </a:r>
            <a:r>
              <a:rPr lang="en-US" sz="2400" b="1" dirty="0">
                <a:solidFill>
                  <a:schemeClr val="tx1"/>
                </a:solidFill>
              </a:rPr>
              <a:t>Xray</a:t>
            </a:r>
            <a:r>
              <a:rPr lang="th-TH" sz="2400" b="1" dirty="0">
                <a:solidFill>
                  <a:schemeClr val="tx1"/>
                </a:solidFill>
              </a:rPr>
              <a:t> ,</a:t>
            </a:r>
            <a:r>
              <a:rPr lang="en-US" sz="2400" b="1" dirty="0">
                <a:solidFill>
                  <a:schemeClr val="tx1"/>
                </a:solidFill>
              </a:rPr>
              <a:t>Set Implant </a:t>
            </a:r>
            <a:r>
              <a:rPr lang="th-TH" sz="2400" b="1" dirty="0">
                <a:solidFill>
                  <a:schemeClr val="tx1"/>
                </a:solidFill>
              </a:rPr>
              <a:t>,</a:t>
            </a:r>
            <a:r>
              <a:rPr lang="en-US" sz="2400" b="1" dirty="0">
                <a:solidFill>
                  <a:schemeClr val="tx1"/>
                </a:solidFill>
              </a:rPr>
              <a:t>Microscope</a:t>
            </a:r>
            <a:r>
              <a:rPr lang="th-TH" sz="2400" b="1" dirty="0">
                <a:solidFill>
                  <a:schemeClr val="tx1"/>
                </a:solidFill>
              </a:rPr>
              <a:t>ฯลฯ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th-TH" sz="2400" b="1" dirty="0">
                <a:solidFill>
                  <a:schemeClr val="tx1"/>
                </a:solidFill>
              </a:rPr>
              <a:t>)</a:t>
            </a: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ระบบระบายอากาศ</a:t>
            </a: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คิว อุด รักษารากฟันหน้า ฟันปลอมถอดได้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th-TH" sz="2400" b="1" dirty="0">
              <a:solidFill>
                <a:schemeClr val="tx1"/>
              </a:solidFill>
            </a:endParaRP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คลินิกนอกเวลาราชการ</a:t>
            </a: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รูปแบบการจัดบริการทันตกรรม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th-TH" sz="2400" b="1" dirty="0">
                <a:solidFill>
                  <a:schemeClr val="tx1"/>
                </a:solidFill>
              </a:rPr>
              <a:t>ระบบนัด </a:t>
            </a: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รพ.สต. </a:t>
            </a:r>
            <a:r>
              <a:rPr lang="en-US" sz="2400" b="1" dirty="0">
                <a:solidFill>
                  <a:schemeClr val="tx1"/>
                </a:solidFill>
              </a:rPr>
              <a:t>PCU/NPCU</a:t>
            </a:r>
            <a:endParaRPr lang="th-TH" sz="2400" b="1" dirty="0">
              <a:solidFill>
                <a:schemeClr val="tx1"/>
              </a:solidFill>
            </a:endParaRP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ผลงาน</a:t>
            </a:r>
            <a:r>
              <a:rPr lang="en-US" sz="2400" b="1" dirty="0">
                <a:solidFill>
                  <a:schemeClr val="tx1"/>
                </a:solidFill>
              </a:rPr>
              <a:t>Service</a:t>
            </a:r>
            <a:r>
              <a:rPr lang="th-TH" sz="2400" b="1" dirty="0">
                <a:solidFill>
                  <a:schemeClr val="tx1"/>
                </a:solidFill>
              </a:rPr>
              <a:t>รายหัตถการ เอาเฉพาะอุด(ซี่)  รักษารากฟันหน้า(ซี่)  ฟันปลอมถอดได้(ราย) </a:t>
            </a:r>
            <a:r>
              <a:rPr lang="en-US" sz="2400" b="1" dirty="0">
                <a:solidFill>
                  <a:schemeClr val="tx1"/>
                </a:solidFill>
              </a:rPr>
              <a:t>2566</a:t>
            </a: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ผลงานเป็น</a:t>
            </a:r>
            <a:r>
              <a:rPr lang="en-US" sz="2400" b="1" dirty="0">
                <a:solidFill>
                  <a:schemeClr val="tx1"/>
                </a:solidFill>
              </a:rPr>
              <a:t>Workload2566</a:t>
            </a:r>
          </a:p>
          <a:p>
            <a:pPr marL="36900" indent="0">
              <a:buFont typeface="Wingdings 2" charset="2"/>
              <a:buNone/>
            </a:pPr>
            <a:r>
              <a:rPr lang="th-TH" sz="2400" b="1" dirty="0">
                <a:solidFill>
                  <a:schemeClr val="tx1"/>
                </a:solidFill>
              </a:rPr>
              <a:t>ข้อเสนอเพิ่มเติมของรพ.ทันตกรรมแต่ละแห่ง เช่น อาคาร </a:t>
            </a:r>
            <a:r>
              <a:rPr lang="en-US" sz="2400" b="1" dirty="0">
                <a:solidFill>
                  <a:schemeClr val="tx1"/>
                </a:solidFill>
              </a:rPr>
              <a:t>stand alone</a:t>
            </a:r>
          </a:p>
          <a:p>
            <a:pPr marL="36900" indent="0">
              <a:buFont typeface="Wingdings 2" charset="2"/>
              <a:buNone/>
            </a:pPr>
            <a:endParaRPr lang="th-TH" sz="1000" b="1" dirty="0">
              <a:solidFill>
                <a:schemeClr val="tx1"/>
              </a:solidFill>
            </a:endParaRPr>
          </a:p>
          <a:p>
            <a:pPr marL="36900" indent="0">
              <a:buFont typeface="Wingdings 2" charset="2"/>
              <a:buNone/>
            </a:pP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6C87-BCFC-44BA-AD9C-9C4FB742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การบ้าน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2FBF-21AA-46E7-8D7F-FCA020A3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th-TH" sz="2800" dirty="0"/>
              <a:t>ส่งภายในวันที่ </a:t>
            </a:r>
            <a:r>
              <a:rPr lang="en-US" sz="2800" dirty="0"/>
              <a:t>15 </a:t>
            </a:r>
            <a:r>
              <a:rPr lang="th-TH" sz="2800" dirty="0"/>
              <a:t>สิงหาคม </a:t>
            </a:r>
            <a:r>
              <a:rPr lang="en-US" sz="2800" dirty="0"/>
              <a:t>2566 </a:t>
            </a:r>
            <a:r>
              <a:rPr lang="th-TH" sz="2800" dirty="0"/>
              <a:t>ใน </a:t>
            </a:r>
            <a:r>
              <a:rPr lang="en-US" sz="2800" dirty="0"/>
              <a:t>Line OHSP </a:t>
            </a:r>
            <a:r>
              <a:rPr lang="th-TH" sz="2800" dirty="0"/>
              <a:t>เขต </a:t>
            </a:r>
            <a:r>
              <a:rPr lang="en-US" sz="2800" dirty="0"/>
              <a:t>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th-TH" sz="2800" dirty="0"/>
              <a:t>ทุกจังหวัดช่วยส่งแผนความต้องการพัฒนาบุคลากรที่สอดคล้องกับระบบบริการสุขภาพ (</a:t>
            </a:r>
            <a:r>
              <a:rPr lang="en-US" sz="2800" dirty="0"/>
              <a:t>Service plan) </a:t>
            </a:r>
            <a:r>
              <a:rPr lang="th-TH" sz="2800" dirty="0"/>
              <a:t>ปีงบ </a:t>
            </a:r>
            <a:r>
              <a:rPr lang="en-US" sz="2800" dirty="0"/>
              <a:t>2567 </a:t>
            </a:r>
            <a:r>
              <a:rPr lang="th-TH" sz="2800" dirty="0"/>
              <a:t>น้องปิงทำ </a:t>
            </a:r>
            <a:r>
              <a:rPr lang="en-US" sz="2800" dirty="0"/>
              <a:t>google sheet </a:t>
            </a:r>
            <a:r>
              <a:rPr lang="th-TH" sz="2800" dirty="0"/>
              <a:t>ให้สสจ.กรอก ภายใน </a:t>
            </a:r>
            <a:r>
              <a:rPr lang="en-US" sz="2800" dirty="0"/>
              <a:t>15 </a:t>
            </a:r>
            <a:r>
              <a:rPr lang="th-TH" sz="2800" dirty="0"/>
              <a:t>ส.ค.</a:t>
            </a:r>
            <a:r>
              <a:rPr lang="en-US" sz="2800" dirty="0"/>
              <a:t>66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th-TH" sz="2800" dirty="0"/>
              <a:t>อยุธยา, อ่างทอง ส่งข้อมูลความต้องการทพ.ใช้ทุน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3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088A48AB-9D7A-C7C0-1BDB-CC0E3E744536}"/>
              </a:ext>
            </a:extLst>
          </p:cNvPr>
          <p:cNvCxnSpPr/>
          <p:nvPr/>
        </p:nvCxnSpPr>
        <p:spPr>
          <a:xfrm>
            <a:off x="0" y="0"/>
            <a:ext cx="6096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DD9CAFC2-DA1E-40CB-B3D0-692778EAEB2E}"/>
              </a:ext>
            </a:extLst>
          </p:cNvPr>
          <p:cNvSpPr/>
          <p:nvPr/>
        </p:nvSpPr>
        <p:spPr>
          <a:xfrm>
            <a:off x="152400" y="12429"/>
            <a:ext cx="11887200" cy="598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การจัดระบบบริการสุขภาพช่องปาก เขตสุขภาพที่ 4 ปี 2566 - 2570 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6FCBB83-DDBA-419B-A6E0-4254FE67070F}"/>
              </a:ext>
            </a:extLst>
          </p:cNvPr>
          <p:cNvSpPr/>
          <p:nvPr/>
        </p:nvSpPr>
        <p:spPr>
          <a:xfrm>
            <a:off x="0" y="6444114"/>
            <a:ext cx="11531600" cy="43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2495F5F-1CF9-4F9E-94CD-A10A2AB75FD3}"/>
              </a:ext>
            </a:extLst>
          </p:cNvPr>
          <p:cNvSpPr/>
          <p:nvPr/>
        </p:nvSpPr>
        <p:spPr>
          <a:xfrm>
            <a:off x="11633200" y="6444114"/>
            <a:ext cx="558800" cy="43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1867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7948B128-F646-4299-B963-BA3A9A90C07C}"/>
              </a:ext>
            </a:extLst>
          </p:cNvPr>
          <p:cNvGrpSpPr/>
          <p:nvPr/>
        </p:nvGrpSpPr>
        <p:grpSpPr>
          <a:xfrm>
            <a:off x="527976" y="645020"/>
            <a:ext cx="8677937" cy="6027153"/>
            <a:chOff x="-1548" y="782537"/>
            <a:chExt cx="12590115" cy="9201721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7D73008A-C6D1-459D-8CFE-BBEDFF2C4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" y="782537"/>
              <a:ext cx="12573327" cy="9070898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EDA792E6-A198-49D2-A873-D07C6C176B2F}"/>
                </a:ext>
              </a:extLst>
            </p:cNvPr>
            <p:cNvSpPr txBox="1"/>
            <p:nvPr/>
          </p:nvSpPr>
          <p:spPr>
            <a:xfrm>
              <a:off x="-1548" y="1209249"/>
              <a:ext cx="3471851" cy="79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โรงพยาบาลทันตกรรม</a:t>
              </a:r>
            </a:p>
          </p:txBody>
        </p: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E7E04A98-B162-4ACF-924C-D4A98C0BDC6F}"/>
                </a:ext>
              </a:extLst>
            </p:cNvPr>
            <p:cNvGrpSpPr/>
            <p:nvPr/>
          </p:nvGrpSpPr>
          <p:grpSpPr>
            <a:xfrm>
              <a:off x="390732" y="2585000"/>
              <a:ext cx="9232708" cy="7399258"/>
              <a:chOff x="2012245" y="1906539"/>
              <a:chExt cx="10143200" cy="8128943"/>
            </a:xfrm>
          </p:grpSpPr>
          <p:sp>
            <p:nvSpPr>
              <p:cNvPr id="102" name="TextBox 99">
                <a:extLst>
                  <a:ext uri="{FF2B5EF4-FFF2-40B4-BE49-F238E27FC236}">
                    <a16:creationId xmlns:a16="http://schemas.microsoft.com/office/drawing/2014/main" id="{C4A3484E-D4D2-4B62-8186-D3FAC80001AB}"/>
                  </a:ext>
                </a:extLst>
              </p:cNvPr>
              <p:cNvSpPr txBox="1"/>
              <p:nvPr/>
            </p:nvSpPr>
            <p:spPr>
              <a:xfrm>
                <a:off x="2736204" y="2977741"/>
                <a:ext cx="1293393" cy="521201"/>
              </a:xfrm>
              <a:prstGeom prst="rect">
                <a:avLst/>
              </a:prstGeom>
              <a:solidFill>
                <a:srgbClr val="DFE8E5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รพ.อินทร์บุรี</a:t>
                </a:r>
              </a:p>
            </p:txBody>
          </p:sp>
          <p:sp>
            <p:nvSpPr>
              <p:cNvPr id="100" name="TextBox 97">
                <a:extLst>
                  <a:ext uri="{FF2B5EF4-FFF2-40B4-BE49-F238E27FC236}">
                    <a16:creationId xmlns:a16="http://schemas.microsoft.com/office/drawing/2014/main" id="{F793BD2C-A08E-48D2-917E-8D3DB53B4DF1}"/>
                  </a:ext>
                </a:extLst>
              </p:cNvPr>
              <p:cNvSpPr txBox="1"/>
              <p:nvPr/>
            </p:nvSpPr>
            <p:spPr>
              <a:xfrm>
                <a:off x="2012245" y="3704003"/>
                <a:ext cx="1293391" cy="868669"/>
              </a:xfrm>
              <a:prstGeom prst="rect">
                <a:avLst/>
              </a:prstGeom>
              <a:solidFill>
                <a:srgbClr val="DFE8E5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รพ.บางระจัน</a:t>
                </a:r>
              </a:p>
            </p:txBody>
          </p:sp>
          <p:sp>
            <p:nvSpPr>
              <p:cNvPr id="98" name="TextBox 95">
                <a:extLst>
                  <a:ext uri="{FF2B5EF4-FFF2-40B4-BE49-F238E27FC236}">
                    <a16:creationId xmlns:a16="http://schemas.microsoft.com/office/drawing/2014/main" id="{6EE974D9-0A9F-4CE8-A941-3663323102F4}"/>
                  </a:ext>
                </a:extLst>
              </p:cNvPr>
              <p:cNvSpPr txBox="1"/>
              <p:nvPr/>
            </p:nvSpPr>
            <p:spPr>
              <a:xfrm>
                <a:off x="3186680" y="3757656"/>
                <a:ext cx="1103592" cy="868669"/>
              </a:xfrm>
              <a:prstGeom prst="rect">
                <a:avLst/>
              </a:prstGeom>
              <a:solidFill>
                <a:srgbClr val="DFE8E5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รพ.สิงห์บุรี</a:t>
                </a:r>
              </a:p>
            </p:txBody>
          </p:sp>
          <p:sp>
            <p:nvSpPr>
              <p:cNvPr id="96" name="TextBox 93">
                <a:extLst>
                  <a:ext uri="{FF2B5EF4-FFF2-40B4-BE49-F238E27FC236}">
                    <a16:creationId xmlns:a16="http://schemas.microsoft.com/office/drawing/2014/main" id="{52927C60-1117-4EC9-9197-EA2BB6A3224A}"/>
                  </a:ext>
                </a:extLst>
              </p:cNvPr>
              <p:cNvSpPr txBox="1"/>
              <p:nvPr/>
            </p:nvSpPr>
            <p:spPr>
              <a:xfrm>
                <a:off x="2294058" y="5533679"/>
                <a:ext cx="1673309" cy="521201"/>
              </a:xfrm>
              <a:prstGeom prst="rect">
                <a:avLst/>
              </a:prstGeom>
              <a:solidFill>
                <a:srgbClr val="B9EEDE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รพ.วิเศษชัยชาญ</a:t>
                </a:r>
              </a:p>
            </p:txBody>
          </p:sp>
          <p:sp>
            <p:nvSpPr>
              <p:cNvPr id="94" name="TextBox 91">
                <a:extLst>
                  <a:ext uri="{FF2B5EF4-FFF2-40B4-BE49-F238E27FC236}">
                    <a16:creationId xmlns:a16="http://schemas.microsoft.com/office/drawing/2014/main" id="{D5C3E579-5C8C-4605-826C-288FD6FC021A}"/>
                  </a:ext>
                </a:extLst>
              </p:cNvPr>
              <p:cNvSpPr txBox="1"/>
              <p:nvPr/>
            </p:nvSpPr>
            <p:spPr>
              <a:xfrm>
                <a:off x="3347736" y="6887497"/>
                <a:ext cx="820813" cy="791694"/>
              </a:xfrm>
              <a:prstGeom prst="rect">
                <a:avLst/>
              </a:prstGeom>
              <a:solidFill>
                <a:srgbClr val="87CCB9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067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รพ.เสนา</a:t>
                </a:r>
              </a:p>
            </p:txBody>
          </p:sp>
          <p:sp>
            <p:nvSpPr>
              <p:cNvPr id="90" name="TextBox 87">
                <a:extLst>
                  <a:ext uri="{FF2B5EF4-FFF2-40B4-BE49-F238E27FC236}">
                    <a16:creationId xmlns:a16="http://schemas.microsoft.com/office/drawing/2014/main" id="{9766B3C9-2637-4D73-A1E4-CB245A0BC4AB}"/>
                  </a:ext>
                </a:extLst>
              </p:cNvPr>
              <p:cNvSpPr txBox="1"/>
              <p:nvPr/>
            </p:nvSpPr>
            <p:spPr>
              <a:xfrm>
                <a:off x="6898045" y="6521329"/>
                <a:ext cx="966865" cy="945641"/>
              </a:xfrm>
              <a:prstGeom prst="rect">
                <a:avLst/>
              </a:prstGeom>
              <a:solidFill>
                <a:srgbClr val="87CCB9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333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รพ.อุทัย</a:t>
                </a:r>
              </a:p>
            </p:txBody>
          </p:sp>
          <p:sp>
            <p:nvSpPr>
              <p:cNvPr id="88" name="TextBox 85">
                <a:extLst>
                  <a:ext uri="{FF2B5EF4-FFF2-40B4-BE49-F238E27FC236}">
                    <a16:creationId xmlns:a16="http://schemas.microsoft.com/office/drawing/2014/main" id="{444C938D-E1E7-4E2A-AEC8-55868E5614D3}"/>
                  </a:ext>
                </a:extLst>
              </p:cNvPr>
              <p:cNvSpPr txBox="1"/>
              <p:nvPr/>
            </p:nvSpPr>
            <p:spPr>
              <a:xfrm>
                <a:off x="6689970" y="7119578"/>
                <a:ext cx="1039982" cy="868669"/>
              </a:xfrm>
              <a:prstGeom prst="rect">
                <a:avLst/>
              </a:prstGeom>
              <a:solidFill>
                <a:srgbClr val="87CCB9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รพ.วังน้อย</a:t>
                </a:r>
              </a:p>
            </p:txBody>
          </p:sp>
          <p:sp>
            <p:nvSpPr>
              <p:cNvPr id="86" name="TextBox 83">
                <a:extLst>
                  <a:ext uri="{FF2B5EF4-FFF2-40B4-BE49-F238E27FC236}">
                    <a16:creationId xmlns:a16="http://schemas.microsoft.com/office/drawing/2014/main" id="{A938CC44-3148-405D-B544-39AFC986552F}"/>
                  </a:ext>
                </a:extLst>
              </p:cNvPr>
              <p:cNvSpPr txBox="1"/>
              <p:nvPr/>
            </p:nvSpPr>
            <p:spPr>
              <a:xfrm>
                <a:off x="2093086" y="8081397"/>
                <a:ext cx="1188591" cy="86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รพ.ไทรน้อย</a:t>
                </a:r>
              </a:p>
            </p:txBody>
          </p:sp>
          <p:sp>
            <p:nvSpPr>
              <p:cNvPr id="84" name="TextBox 81">
                <a:extLst>
                  <a:ext uri="{FF2B5EF4-FFF2-40B4-BE49-F238E27FC236}">
                    <a16:creationId xmlns:a16="http://schemas.microsoft.com/office/drawing/2014/main" id="{405BFEC5-FDB1-4EF4-B41A-CD905140EC20}"/>
                  </a:ext>
                </a:extLst>
              </p:cNvPr>
              <p:cNvSpPr txBox="1"/>
              <p:nvPr/>
            </p:nvSpPr>
            <p:spPr>
              <a:xfrm>
                <a:off x="4334636" y="9050398"/>
                <a:ext cx="1298648" cy="86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รพ.ปากเกร็ด</a:t>
                </a:r>
              </a:p>
            </p:txBody>
          </p:sp>
          <p:sp>
            <p:nvSpPr>
              <p:cNvPr id="82" name="TextBox 79">
                <a:extLst>
                  <a:ext uri="{FF2B5EF4-FFF2-40B4-BE49-F238E27FC236}">
                    <a16:creationId xmlns:a16="http://schemas.microsoft.com/office/drawing/2014/main" id="{ADB60E1A-56E5-4A4C-AFD4-89363119D391}"/>
                  </a:ext>
                </a:extLst>
              </p:cNvPr>
              <p:cNvSpPr txBox="1"/>
              <p:nvPr/>
            </p:nvSpPr>
            <p:spPr>
              <a:xfrm>
                <a:off x="2263197" y="9166814"/>
                <a:ext cx="1429739" cy="86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รพ.บางบัวทอง</a:t>
                </a:r>
              </a:p>
            </p:txBody>
          </p:sp>
          <p:sp>
            <p:nvSpPr>
              <p:cNvPr id="80" name="TextBox 77">
                <a:extLst>
                  <a:ext uri="{FF2B5EF4-FFF2-40B4-BE49-F238E27FC236}">
                    <a16:creationId xmlns:a16="http://schemas.microsoft.com/office/drawing/2014/main" id="{21CBDED5-9E86-4C6E-8633-B968F26337A9}"/>
                  </a:ext>
                </a:extLst>
              </p:cNvPr>
              <p:cNvSpPr txBox="1"/>
              <p:nvPr/>
            </p:nvSpPr>
            <p:spPr>
              <a:xfrm>
                <a:off x="3167905" y="8125593"/>
                <a:ext cx="1652968" cy="52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รพ.ลาดหลุมแก้ว</a:t>
                </a:r>
              </a:p>
            </p:txBody>
          </p:sp>
          <p:sp>
            <p:nvSpPr>
              <p:cNvPr id="25" name="TextBox 75">
                <a:extLst>
                  <a:ext uri="{FF2B5EF4-FFF2-40B4-BE49-F238E27FC236}">
                    <a16:creationId xmlns:a16="http://schemas.microsoft.com/office/drawing/2014/main" id="{169D3FF2-1232-4DA4-B37F-269A02469D33}"/>
                  </a:ext>
                </a:extLst>
              </p:cNvPr>
              <p:cNvSpPr txBox="1"/>
              <p:nvPr/>
            </p:nvSpPr>
            <p:spPr>
              <a:xfrm>
                <a:off x="4746611" y="8355812"/>
                <a:ext cx="1191164" cy="86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รพ.ปทุมธานี</a:t>
                </a:r>
              </a:p>
            </p:txBody>
          </p:sp>
          <p:sp>
            <p:nvSpPr>
              <p:cNvPr id="78" name="TextBox 73">
                <a:extLst>
                  <a:ext uri="{FF2B5EF4-FFF2-40B4-BE49-F238E27FC236}">
                    <a16:creationId xmlns:a16="http://schemas.microsoft.com/office/drawing/2014/main" id="{B221F5C6-7BD5-47D0-ABD4-16284A6C1622}"/>
                  </a:ext>
                </a:extLst>
              </p:cNvPr>
              <p:cNvSpPr txBox="1"/>
              <p:nvPr/>
            </p:nvSpPr>
            <p:spPr>
              <a:xfrm>
                <a:off x="5352223" y="8571503"/>
                <a:ext cx="1527247" cy="86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รพ.ประชาธิปัตย์</a:t>
                </a:r>
              </a:p>
            </p:txBody>
          </p:sp>
          <p:sp>
            <p:nvSpPr>
              <p:cNvPr id="76" name="TextBox 71">
                <a:extLst>
                  <a:ext uri="{FF2B5EF4-FFF2-40B4-BE49-F238E27FC236}">
                    <a16:creationId xmlns:a16="http://schemas.microsoft.com/office/drawing/2014/main" id="{1A529283-E2A5-45CC-8FAC-D10A7182F6C9}"/>
                  </a:ext>
                </a:extLst>
              </p:cNvPr>
              <p:cNvSpPr txBox="1"/>
              <p:nvPr/>
            </p:nvSpPr>
            <p:spPr>
              <a:xfrm>
                <a:off x="6112046" y="7787637"/>
                <a:ext cx="1358509" cy="868668"/>
              </a:xfrm>
              <a:prstGeom prst="rect">
                <a:avLst/>
              </a:prstGeom>
              <a:solidFill>
                <a:srgbClr val="345A65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รพ.คลองหลวง</a:t>
                </a:r>
              </a:p>
            </p:txBody>
          </p:sp>
          <p:sp>
            <p:nvSpPr>
              <p:cNvPr id="74" name="TextBox 69">
                <a:extLst>
                  <a:ext uri="{FF2B5EF4-FFF2-40B4-BE49-F238E27FC236}">
                    <a16:creationId xmlns:a16="http://schemas.microsoft.com/office/drawing/2014/main" id="{80F99B86-88D3-421B-8A6E-3BFA7DCBA116}"/>
                  </a:ext>
                </a:extLst>
              </p:cNvPr>
              <p:cNvSpPr txBox="1"/>
              <p:nvPr/>
            </p:nvSpPr>
            <p:spPr>
              <a:xfrm>
                <a:off x="6861271" y="8651882"/>
                <a:ext cx="1067232" cy="868668"/>
              </a:xfrm>
              <a:prstGeom prst="rect">
                <a:avLst/>
              </a:prstGeom>
              <a:solidFill>
                <a:srgbClr val="345A65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รพ.ธัญบุรี</a:t>
                </a:r>
              </a:p>
            </p:txBody>
          </p:sp>
          <p:sp>
            <p:nvSpPr>
              <p:cNvPr id="72" name="TextBox 67">
                <a:extLst>
                  <a:ext uri="{FF2B5EF4-FFF2-40B4-BE49-F238E27FC236}">
                    <a16:creationId xmlns:a16="http://schemas.microsoft.com/office/drawing/2014/main" id="{A7DF7567-1F6E-426C-AAF3-097562D190A4}"/>
                  </a:ext>
                </a:extLst>
              </p:cNvPr>
              <p:cNvSpPr txBox="1"/>
              <p:nvPr/>
            </p:nvSpPr>
            <p:spPr>
              <a:xfrm>
                <a:off x="8043455" y="8464999"/>
                <a:ext cx="1172514" cy="868668"/>
              </a:xfrm>
              <a:prstGeom prst="rect">
                <a:avLst/>
              </a:prstGeom>
              <a:solidFill>
                <a:srgbClr val="345A65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รพ.ลำลูกกา</a:t>
                </a:r>
              </a:p>
            </p:txBody>
          </p:sp>
          <p:sp>
            <p:nvSpPr>
              <p:cNvPr id="68" name="TextBox 63">
                <a:extLst>
                  <a:ext uri="{FF2B5EF4-FFF2-40B4-BE49-F238E27FC236}">
                    <a16:creationId xmlns:a16="http://schemas.microsoft.com/office/drawing/2014/main" id="{2D49C285-C1E6-46BF-85D6-037220DC8F62}"/>
                  </a:ext>
                </a:extLst>
              </p:cNvPr>
              <p:cNvSpPr txBox="1"/>
              <p:nvPr/>
            </p:nvSpPr>
            <p:spPr>
              <a:xfrm>
                <a:off x="7934870" y="6723141"/>
                <a:ext cx="1435602" cy="521201"/>
              </a:xfrm>
              <a:prstGeom prst="rect">
                <a:avLst/>
              </a:prstGeom>
              <a:solidFill>
                <a:srgbClr val="78A89C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รพ.หนองแค</a:t>
                </a:r>
              </a:p>
            </p:txBody>
          </p:sp>
          <p:sp>
            <p:nvSpPr>
              <p:cNvPr id="64" name="TextBox 59">
                <a:extLst>
                  <a:ext uri="{FF2B5EF4-FFF2-40B4-BE49-F238E27FC236}">
                    <a16:creationId xmlns:a16="http://schemas.microsoft.com/office/drawing/2014/main" id="{72FB3BCD-1AF1-4D76-89D5-EBF92F96FDFD}"/>
                  </a:ext>
                </a:extLst>
              </p:cNvPr>
              <p:cNvSpPr txBox="1"/>
              <p:nvPr/>
            </p:nvSpPr>
            <p:spPr>
              <a:xfrm>
                <a:off x="9974865" y="5267775"/>
                <a:ext cx="1256743" cy="521201"/>
              </a:xfrm>
              <a:prstGeom prst="rect">
                <a:avLst/>
              </a:prstGeom>
              <a:solidFill>
                <a:srgbClr val="78A89C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รพ.แก่งคอย</a:t>
                </a:r>
              </a:p>
            </p:txBody>
          </p:sp>
          <p:sp>
            <p:nvSpPr>
              <p:cNvPr id="62" name="TextBox 57">
                <a:extLst>
                  <a:ext uri="{FF2B5EF4-FFF2-40B4-BE49-F238E27FC236}">
                    <a16:creationId xmlns:a16="http://schemas.microsoft.com/office/drawing/2014/main" id="{3A78CE42-C259-4E39-9FE3-DD6F99BEA9A8}"/>
                  </a:ext>
                </a:extLst>
              </p:cNvPr>
              <p:cNvSpPr txBox="1"/>
              <p:nvPr/>
            </p:nvSpPr>
            <p:spPr>
              <a:xfrm>
                <a:off x="4803252" y="2911298"/>
                <a:ext cx="1172514" cy="868668"/>
              </a:xfrm>
              <a:prstGeom prst="rect">
                <a:avLst/>
              </a:prstGeom>
              <a:solidFill>
                <a:srgbClr val="AFFFE6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รพ.บ้านหมี่</a:t>
                </a:r>
              </a:p>
            </p:txBody>
          </p:sp>
          <p:sp>
            <p:nvSpPr>
              <p:cNvPr id="60" name="TextBox 55">
                <a:extLst>
                  <a:ext uri="{FF2B5EF4-FFF2-40B4-BE49-F238E27FC236}">
                    <a16:creationId xmlns:a16="http://schemas.microsoft.com/office/drawing/2014/main" id="{E5908CA5-867A-45E1-8C74-1E1771F98E28}"/>
                  </a:ext>
                </a:extLst>
              </p:cNvPr>
              <p:cNvSpPr txBox="1"/>
              <p:nvPr/>
            </p:nvSpPr>
            <p:spPr>
              <a:xfrm>
                <a:off x="6879470" y="2868503"/>
                <a:ext cx="1330492" cy="868668"/>
              </a:xfrm>
              <a:prstGeom prst="rect">
                <a:avLst/>
              </a:prstGeom>
              <a:solidFill>
                <a:srgbClr val="AFFFE6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รพ.โคกสำโรง</a:t>
                </a:r>
              </a:p>
            </p:txBody>
          </p:sp>
          <p:sp>
            <p:nvSpPr>
              <p:cNvPr id="58" name="TextBox 53">
                <a:extLst>
                  <a:ext uri="{FF2B5EF4-FFF2-40B4-BE49-F238E27FC236}">
                    <a16:creationId xmlns:a16="http://schemas.microsoft.com/office/drawing/2014/main" id="{9BDEC690-8BF0-4E2A-8F40-B2A8110ED10F}"/>
                  </a:ext>
                </a:extLst>
              </p:cNvPr>
              <p:cNvSpPr txBox="1"/>
              <p:nvPr/>
            </p:nvSpPr>
            <p:spPr>
              <a:xfrm>
                <a:off x="8983088" y="3617825"/>
                <a:ext cx="1490211" cy="868668"/>
              </a:xfrm>
              <a:prstGeom prst="rect">
                <a:avLst/>
              </a:prstGeom>
              <a:solidFill>
                <a:srgbClr val="AFFFE6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รพ.พัฒนานิคม</a:t>
                </a:r>
              </a:p>
            </p:txBody>
          </p:sp>
          <p:sp>
            <p:nvSpPr>
              <p:cNvPr id="56" name="TextBox 51">
                <a:extLst>
                  <a:ext uri="{FF2B5EF4-FFF2-40B4-BE49-F238E27FC236}">
                    <a16:creationId xmlns:a16="http://schemas.microsoft.com/office/drawing/2014/main" id="{2DAC2C6C-1ADF-48AD-8A6F-2D7D4EC95785}"/>
                  </a:ext>
                </a:extLst>
              </p:cNvPr>
              <p:cNvSpPr txBox="1"/>
              <p:nvPr/>
            </p:nvSpPr>
            <p:spPr>
              <a:xfrm>
                <a:off x="10762638" y="1906539"/>
                <a:ext cx="1392807" cy="868668"/>
              </a:xfrm>
              <a:prstGeom prst="rect">
                <a:avLst/>
              </a:prstGeom>
              <a:solidFill>
                <a:srgbClr val="AFFFE6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chemeClr val="accent6">
                        <a:lumMod val="7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รพ.ชัยบาดาล</a:t>
                </a:r>
              </a:p>
            </p:txBody>
          </p:sp>
          <p:sp>
            <p:nvSpPr>
              <p:cNvPr id="54" name="TextBox 49">
                <a:extLst>
                  <a:ext uri="{FF2B5EF4-FFF2-40B4-BE49-F238E27FC236}">
                    <a16:creationId xmlns:a16="http://schemas.microsoft.com/office/drawing/2014/main" id="{F3C8B148-DFB0-4CA2-B2F2-56E6ACF5EB46}"/>
                  </a:ext>
                </a:extLst>
              </p:cNvPr>
              <p:cNvSpPr txBox="1"/>
              <p:nvPr/>
            </p:nvSpPr>
            <p:spPr>
              <a:xfrm>
                <a:off x="7132129" y="4716672"/>
                <a:ext cx="1634838" cy="868668"/>
              </a:xfrm>
              <a:prstGeom prst="rect">
                <a:avLst/>
              </a:prstGeom>
              <a:solidFill>
                <a:srgbClr val="78A89C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รพ.พระพุทธบาท</a:t>
                </a:r>
              </a:p>
            </p:txBody>
          </p:sp>
          <p:sp>
            <p:nvSpPr>
              <p:cNvPr id="52" name="TextBox 47">
                <a:extLst>
                  <a:ext uri="{FF2B5EF4-FFF2-40B4-BE49-F238E27FC236}">
                    <a16:creationId xmlns:a16="http://schemas.microsoft.com/office/drawing/2014/main" id="{7F2FB4C6-9C7D-4CBA-AFC0-FDE86E805207}"/>
                  </a:ext>
                </a:extLst>
              </p:cNvPr>
              <p:cNvSpPr txBox="1"/>
              <p:nvPr/>
            </p:nvSpPr>
            <p:spPr>
              <a:xfrm>
                <a:off x="5375339" y="3807104"/>
                <a:ext cx="2439886" cy="498910"/>
              </a:xfrm>
              <a:prstGeom prst="rect">
                <a:avLst/>
              </a:prstGeom>
              <a:solidFill>
                <a:srgbClr val="AFFFE6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333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รพ.พระนารายณ์มหาราช</a:t>
                </a:r>
              </a:p>
            </p:txBody>
          </p:sp>
          <p:sp>
            <p:nvSpPr>
              <p:cNvPr id="50" name="TextBox 45">
                <a:extLst>
                  <a:ext uri="{FF2B5EF4-FFF2-40B4-BE49-F238E27FC236}">
                    <a16:creationId xmlns:a16="http://schemas.microsoft.com/office/drawing/2014/main" id="{D1D0498A-D05F-4158-B91D-187C7DC34379}"/>
                  </a:ext>
                </a:extLst>
              </p:cNvPr>
              <p:cNvSpPr txBox="1"/>
              <p:nvPr/>
            </p:nvSpPr>
            <p:spPr>
              <a:xfrm>
                <a:off x="5326444" y="7173351"/>
                <a:ext cx="1298648" cy="868668"/>
              </a:xfrm>
              <a:prstGeom prst="rect">
                <a:avLst/>
              </a:prstGeom>
              <a:solidFill>
                <a:srgbClr val="87CCB9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รพ.บางปะอิน</a:t>
                </a:r>
              </a:p>
            </p:txBody>
          </p:sp>
          <p:sp>
            <p:nvSpPr>
              <p:cNvPr id="48" name="TextBox 43">
                <a:extLst>
                  <a:ext uri="{FF2B5EF4-FFF2-40B4-BE49-F238E27FC236}">
                    <a16:creationId xmlns:a16="http://schemas.microsoft.com/office/drawing/2014/main" id="{9ED2109A-9C67-4573-8FEC-307B0F85F85C}"/>
                  </a:ext>
                </a:extLst>
              </p:cNvPr>
              <p:cNvSpPr txBox="1"/>
              <p:nvPr/>
            </p:nvSpPr>
            <p:spPr>
              <a:xfrm>
                <a:off x="4176993" y="6428298"/>
                <a:ext cx="1919856" cy="868668"/>
              </a:xfrm>
              <a:prstGeom prst="rect">
                <a:avLst/>
              </a:prstGeom>
              <a:solidFill>
                <a:srgbClr val="87CCB9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รพ.พระนครศรีอยุธยา</a:t>
                </a:r>
              </a:p>
            </p:txBody>
          </p:sp>
          <p:sp>
            <p:nvSpPr>
              <p:cNvPr id="46" name="TextBox 41">
                <a:extLst>
                  <a:ext uri="{FF2B5EF4-FFF2-40B4-BE49-F238E27FC236}">
                    <a16:creationId xmlns:a16="http://schemas.microsoft.com/office/drawing/2014/main" id="{9E30EBFE-70A6-42E6-BF5A-188749F71C46}"/>
                  </a:ext>
                </a:extLst>
              </p:cNvPr>
              <p:cNvSpPr txBox="1"/>
              <p:nvPr/>
            </p:nvSpPr>
            <p:spPr>
              <a:xfrm>
                <a:off x="2727153" y="4703148"/>
                <a:ext cx="1293393" cy="521201"/>
              </a:xfrm>
              <a:prstGeom prst="rect">
                <a:avLst/>
              </a:prstGeom>
              <a:solidFill>
                <a:srgbClr val="B9EEDE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รพ.โพธิ์ทอง</a:t>
                </a:r>
              </a:p>
            </p:txBody>
          </p:sp>
          <p:sp>
            <p:nvSpPr>
              <p:cNvPr id="44" name="TextBox 39">
                <a:extLst>
                  <a:ext uri="{FF2B5EF4-FFF2-40B4-BE49-F238E27FC236}">
                    <a16:creationId xmlns:a16="http://schemas.microsoft.com/office/drawing/2014/main" id="{B645968A-031B-4308-B3A3-C0D5ABA0CC27}"/>
                  </a:ext>
                </a:extLst>
              </p:cNvPr>
              <p:cNvSpPr txBox="1"/>
              <p:nvPr/>
            </p:nvSpPr>
            <p:spPr>
              <a:xfrm>
                <a:off x="3733059" y="5322129"/>
                <a:ext cx="1147677" cy="868668"/>
              </a:xfrm>
              <a:prstGeom prst="rect">
                <a:avLst/>
              </a:prstGeom>
              <a:solidFill>
                <a:srgbClr val="B9EEDE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รพ.อ่างทอง</a:t>
                </a:r>
              </a:p>
            </p:txBody>
          </p:sp>
          <p:sp>
            <p:nvSpPr>
              <p:cNvPr id="66" name="TextBox 61">
                <a:extLst>
                  <a:ext uri="{FF2B5EF4-FFF2-40B4-BE49-F238E27FC236}">
                    <a16:creationId xmlns:a16="http://schemas.microsoft.com/office/drawing/2014/main" id="{5A4FA6EE-303A-4697-B5BE-A05E8C57BC49}"/>
                  </a:ext>
                </a:extLst>
              </p:cNvPr>
              <p:cNvSpPr txBox="1"/>
              <p:nvPr/>
            </p:nvSpPr>
            <p:spPr>
              <a:xfrm>
                <a:off x="8826734" y="5850060"/>
                <a:ext cx="1109894" cy="945641"/>
              </a:xfrm>
              <a:prstGeom prst="rect">
                <a:avLst/>
              </a:prstGeom>
              <a:solidFill>
                <a:srgbClr val="78A89C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333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รพ.สระบุรี</a:t>
                </a:r>
              </a:p>
            </p:txBody>
          </p:sp>
          <p:sp>
            <p:nvSpPr>
              <p:cNvPr id="92" name="TextBox 89">
                <a:extLst>
                  <a:ext uri="{FF2B5EF4-FFF2-40B4-BE49-F238E27FC236}">
                    <a16:creationId xmlns:a16="http://schemas.microsoft.com/office/drawing/2014/main" id="{947714F4-E1B8-474F-90AF-C00BE5D4A628}"/>
                  </a:ext>
                </a:extLst>
              </p:cNvPr>
              <p:cNvSpPr txBox="1"/>
              <p:nvPr/>
            </p:nvSpPr>
            <p:spPr>
              <a:xfrm>
                <a:off x="5193903" y="6145078"/>
                <a:ext cx="2192089" cy="52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รพ.สมเด็จพระสังฆราชฯ</a:t>
                </a:r>
              </a:p>
            </p:txBody>
          </p:sp>
        </p:grpSp>
      </p:grpSp>
      <p:sp>
        <p:nvSpPr>
          <p:cNvPr id="104" name="สี่เหลี่ยมผืนผ้า 103">
            <a:extLst>
              <a:ext uri="{FF2B5EF4-FFF2-40B4-BE49-F238E27FC236}">
                <a16:creationId xmlns:a16="http://schemas.microsoft.com/office/drawing/2014/main" id="{DA8B3603-50A6-4BCE-9963-22E3EAD0F6B1}"/>
              </a:ext>
            </a:extLst>
          </p:cNvPr>
          <p:cNvSpPr/>
          <p:nvPr/>
        </p:nvSpPr>
        <p:spPr>
          <a:xfrm>
            <a:off x="9249488" y="785928"/>
            <a:ext cx="2992059" cy="3568309"/>
          </a:xfrm>
          <a:prstGeom prst="rect">
            <a:avLst/>
          </a:prstGeom>
          <a:solidFill>
            <a:srgbClr val="DB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/>
          </a:p>
        </p:txBody>
      </p:sp>
      <p:sp>
        <p:nvSpPr>
          <p:cNvPr id="105" name="สี่เหลี่ยมผืนผ้า 104">
            <a:extLst>
              <a:ext uri="{FF2B5EF4-FFF2-40B4-BE49-F238E27FC236}">
                <a16:creationId xmlns:a16="http://schemas.microsoft.com/office/drawing/2014/main" id="{B9430BDA-A30F-448A-9B60-85F82CB8B806}"/>
              </a:ext>
            </a:extLst>
          </p:cNvPr>
          <p:cNvSpPr/>
          <p:nvPr/>
        </p:nvSpPr>
        <p:spPr>
          <a:xfrm>
            <a:off x="9646753" y="855860"/>
            <a:ext cx="2438400" cy="52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667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จุดเน้นการพัฒนาบริการ</a:t>
            </a:r>
          </a:p>
        </p:txBody>
      </p:sp>
      <p:graphicFrame>
        <p:nvGraphicFramePr>
          <p:cNvPr id="2" name="ตาราง 117">
            <a:extLst>
              <a:ext uri="{FF2B5EF4-FFF2-40B4-BE49-F238E27FC236}">
                <a16:creationId xmlns:a16="http://schemas.microsoft.com/office/drawing/2014/main" id="{6E982BF5-4569-4ADB-A282-C10BF6EBA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31182"/>
              </p:ext>
            </p:extLst>
          </p:nvPr>
        </p:nvGraphicFramePr>
        <p:xfrm>
          <a:off x="8907603" y="1573475"/>
          <a:ext cx="3284397" cy="26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39">
                  <a:extLst>
                    <a:ext uri="{9D8B030D-6E8A-4147-A177-3AD203B41FA5}">
                      <a16:colId xmlns:a16="http://schemas.microsoft.com/office/drawing/2014/main" val="2054018870"/>
                    </a:ext>
                  </a:extLst>
                </a:gridCol>
                <a:gridCol w="2674258">
                  <a:extLst>
                    <a:ext uri="{9D8B030D-6E8A-4147-A177-3AD203B41FA5}">
                      <a16:colId xmlns:a16="http://schemas.microsoft.com/office/drawing/2014/main" val="3715065728"/>
                    </a:ext>
                  </a:extLst>
                </a:gridCol>
              </a:tblGrid>
              <a:tr h="396376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 marL="60960" marR="60960" marT="30480" marB="304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Cleft Lip Cleft Palate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60012"/>
                  </a:ext>
                </a:extLst>
              </a:tr>
              <a:tr h="396376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 marL="60960" marR="60960" marT="30480" marB="304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Oral Cancer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3178"/>
                  </a:ext>
                </a:extLst>
              </a:tr>
              <a:tr h="396376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 marL="60960" marR="60960" marT="30480" marB="304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Pediatric Dentistry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48507"/>
                  </a:ext>
                </a:extLst>
              </a:tr>
              <a:tr h="467496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 marL="60960" marR="60960" marT="30480" marB="304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Geriatric Dentistry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6094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 marL="60960" marR="60960" marT="30480" marB="304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Implant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7313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 marL="60960" marR="60960" marT="30480" marB="304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แม่ข่ายรับส่งต่อ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6449"/>
                  </a:ext>
                </a:extLst>
              </a:tr>
            </a:tbl>
          </a:graphicData>
        </a:graphic>
      </p:graphicFrame>
      <p:sp>
        <p:nvSpPr>
          <p:cNvPr id="114" name="TextBox 61">
            <a:extLst>
              <a:ext uri="{FF2B5EF4-FFF2-40B4-BE49-F238E27FC236}">
                <a16:creationId xmlns:a16="http://schemas.microsoft.com/office/drawing/2014/main" id="{5A4FA6EE-303A-4697-B5BE-A05E8C57BC49}"/>
              </a:ext>
            </a:extLst>
          </p:cNvPr>
          <p:cNvSpPr txBox="1"/>
          <p:nvPr/>
        </p:nvSpPr>
        <p:spPr>
          <a:xfrm>
            <a:off x="1337291" y="5924405"/>
            <a:ext cx="9164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33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รพ.พระนั่งเกล้า</a:t>
            </a:r>
          </a:p>
        </p:txBody>
      </p:sp>
      <p:sp>
        <p:nvSpPr>
          <p:cNvPr id="116" name="TextBox 61">
            <a:extLst>
              <a:ext uri="{FF2B5EF4-FFF2-40B4-BE49-F238E27FC236}">
                <a16:creationId xmlns:a16="http://schemas.microsoft.com/office/drawing/2014/main" id="{5A4FA6EE-303A-4697-B5BE-A05E8C57BC49}"/>
              </a:ext>
            </a:extLst>
          </p:cNvPr>
          <p:cNvSpPr txBox="1"/>
          <p:nvPr/>
        </p:nvSpPr>
        <p:spPr>
          <a:xfrm>
            <a:off x="5648507" y="4638631"/>
            <a:ext cx="836227" cy="297454"/>
          </a:xfrm>
          <a:prstGeom prst="rect">
            <a:avLst/>
          </a:prstGeom>
          <a:solidFill>
            <a:srgbClr val="559DA9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3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รพ.นครนายก</a:t>
            </a:r>
          </a:p>
        </p:txBody>
      </p:sp>
      <p:sp>
        <p:nvSpPr>
          <p:cNvPr id="106" name="กล่องข้อความ 105"/>
          <p:cNvSpPr txBox="1"/>
          <p:nvPr/>
        </p:nvSpPr>
        <p:spPr>
          <a:xfrm>
            <a:off x="2585367" y="4028367"/>
            <a:ext cx="346559" cy="184666"/>
          </a:xfrm>
          <a:prstGeom prst="rect">
            <a:avLst/>
          </a:prstGeom>
          <a:solidFill>
            <a:srgbClr val="87CCB9"/>
          </a:solidFill>
        </p:spPr>
        <p:txBody>
          <a:bodyPr wrap="square" rtlCol="0">
            <a:spAutoFit/>
          </a:bodyPr>
          <a:lstStyle/>
          <a:p>
            <a:endParaRPr lang="th-TH" sz="600" dirty="0"/>
          </a:p>
        </p:txBody>
      </p:sp>
      <p:sp>
        <p:nvSpPr>
          <p:cNvPr id="159" name="Oval 52">
            <a:extLst>
              <a:ext uri="{FF2B5EF4-FFF2-40B4-BE49-F238E27FC236}">
                <a16:creationId xmlns:a16="http://schemas.microsoft.com/office/drawing/2014/main" id="{9A9B85CC-47E7-4D41-80DA-52FB51ED7BF3}"/>
              </a:ext>
            </a:extLst>
          </p:cNvPr>
          <p:cNvSpPr/>
          <p:nvPr/>
        </p:nvSpPr>
        <p:spPr>
          <a:xfrm>
            <a:off x="2545247" y="997891"/>
            <a:ext cx="507999" cy="503740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endParaRPr lang="th-TH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TextBox 79">
            <a:extLst>
              <a:ext uri="{FF2B5EF4-FFF2-40B4-BE49-F238E27FC236}">
                <a16:creationId xmlns:a16="http://schemas.microsoft.com/office/drawing/2014/main" id="{ADB60E1A-56E5-4A4C-AFD4-89363119D391}"/>
              </a:ext>
            </a:extLst>
          </p:cNvPr>
          <p:cNvSpPr txBox="1"/>
          <p:nvPr/>
        </p:nvSpPr>
        <p:spPr>
          <a:xfrm>
            <a:off x="1721780" y="6328613"/>
            <a:ext cx="787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A867863-D07B-0112-FD4A-A1B9ABCE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40" y="4770341"/>
            <a:ext cx="304827" cy="37798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1B3F8C7-F3BF-A5F5-A296-51166743F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788" y="3104553"/>
            <a:ext cx="304827" cy="37798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592736A0-52C0-5417-7A5C-E9F4E49EF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357" y="4626518"/>
            <a:ext cx="304827" cy="37798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B2FC09A9-D367-20E5-D24B-92FE72964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170" y="6049847"/>
            <a:ext cx="304827" cy="37798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291C8D0C-01A1-9616-C75A-86830C9F4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912" y="6277385"/>
            <a:ext cx="30482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4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34739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6">
            <a:extLst>
              <a:ext uri="{FF2B5EF4-FFF2-40B4-BE49-F238E27FC236}">
                <a16:creationId xmlns:a16="http://schemas.microsoft.com/office/drawing/2014/main" id="{D487F8AB-1D38-44DA-875E-8629CEABBFBB}"/>
              </a:ext>
            </a:extLst>
          </p:cNvPr>
          <p:cNvGrpSpPr/>
          <p:nvPr/>
        </p:nvGrpSpPr>
        <p:grpSpPr>
          <a:xfrm>
            <a:off x="3012141" y="363071"/>
            <a:ext cx="6360459" cy="695940"/>
            <a:chOff x="3012141" y="363071"/>
            <a:chExt cx="6360459" cy="695940"/>
          </a:xfrm>
        </p:grpSpPr>
        <p:sp>
          <p:nvSpPr>
            <p:cNvPr id="5" name="Rectangle: Rounded Corners 41">
              <a:extLst>
                <a:ext uri="{FF2B5EF4-FFF2-40B4-BE49-F238E27FC236}">
                  <a16:creationId xmlns:a16="http://schemas.microsoft.com/office/drawing/2014/main" id="{E46296DD-3351-4434-A951-5875C0110614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42">
              <a:extLst>
                <a:ext uri="{FF2B5EF4-FFF2-40B4-BE49-F238E27FC236}">
                  <a16:creationId xmlns:a16="http://schemas.microsoft.com/office/drawing/2014/main" id="{8FA6A8AF-17B8-42EB-935C-A7D05799CFF8}"/>
                </a:ext>
              </a:extLst>
            </p:cNvPr>
            <p:cNvSpPr txBox="1"/>
            <p:nvPr/>
          </p:nvSpPr>
          <p:spPr>
            <a:xfrm>
              <a:off x="5248874" y="412680"/>
              <a:ext cx="23054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เขตสุขภาพที่ </a:t>
              </a:r>
              <a:r>
                <a:rPr lang="en-US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4 </a:t>
              </a:r>
            </a:p>
          </p:txBody>
        </p:sp>
      </p:grpSp>
      <p:pic>
        <p:nvPicPr>
          <p:cNvPr id="47" name="รูปภาพ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r="24742"/>
          <a:stretch/>
        </p:blipFill>
        <p:spPr>
          <a:xfrm>
            <a:off x="2072641" y="1086304"/>
            <a:ext cx="7299960" cy="5495000"/>
          </a:xfrm>
          <a:prstGeom prst="rect">
            <a:avLst/>
          </a:prstGeom>
        </p:spPr>
      </p:pic>
      <p:sp>
        <p:nvSpPr>
          <p:cNvPr id="48" name="TextBox 35">
            <a:extLst>
              <a:ext uri="{FF2B5EF4-FFF2-40B4-BE49-F238E27FC236}">
                <a16:creationId xmlns:a16="http://schemas.microsoft.com/office/drawing/2014/main" id="{D27B855B-F17C-4F1D-8DB5-A445B6CCFD89}"/>
              </a:ext>
            </a:extLst>
          </p:cNvPr>
          <p:cNvSpPr txBox="1"/>
          <p:nvPr/>
        </p:nvSpPr>
        <p:spPr>
          <a:xfrm>
            <a:off x="3551352" y="5940973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นนทบุรี</a:t>
            </a:r>
            <a:endParaRPr lang="en-US" sz="1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0" name="TextBox 35">
            <a:extLst>
              <a:ext uri="{FF2B5EF4-FFF2-40B4-BE49-F238E27FC236}">
                <a16:creationId xmlns:a16="http://schemas.microsoft.com/office/drawing/2014/main" id="{D27B855B-F17C-4F1D-8DB5-A445B6CCFD89}"/>
              </a:ext>
            </a:extLst>
          </p:cNvPr>
          <p:cNvSpPr txBox="1"/>
          <p:nvPr/>
        </p:nvSpPr>
        <p:spPr>
          <a:xfrm>
            <a:off x="6899447" y="5224922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นครนายก</a:t>
            </a:r>
            <a:endParaRPr lang="en-US" sz="1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3" name="TextBox 35">
            <a:extLst>
              <a:ext uri="{FF2B5EF4-FFF2-40B4-BE49-F238E27FC236}">
                <a16:creationId xmlns:a16="http://schemas.microsoft.com/office/drawing/2014/main" id="{D27B855B-F17C-4F1D-8DB5-A445B6CCFD89}"/>
              </a:ext>
            </a:extLst>
          </p:cNvPr>
          <p:cNvSpPr txBox="1"/>
          <p:nvPr/>
        </p:nvSpPr>
        <p:spPr>
          <a:xfrm>
            <a:off x="3134180" y="3259723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สิงห์บุรี</a:t>
            </a:r>
            <a:endParaRPr lang="en-US" sz="1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4" name="TextBox 35">
            <a:extLst>
              <a:ext uri="{FF2B5EF4-FFF2-40B4-BE49-F238E27FC236}">
                <a16:creationId xmlns:a16="http://schemas.microsoft.com/office/drawing/2014/main" id="{D27B855B-F17C-4F1D-8DB5-A445B6CCFD89}"/>
              </a:ext>
            </a:extLst>
          </p:cNvPr>
          <p:cNvSpPr txBox="1"/>
          <p:nvPr/>
        </p:nvSpPr>
        <p:spPr>
          <a:xfrm>
            <a:off x="5722621" y="2783818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ลพบุรี</a:t>
            </a:r>
            <a:endParaRPr lang="en-US" sz="1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D27B855B-F17C-4F1D-8DB5-A445B6CCFD89}"/>
              </a:ext>
            </a:extLst>
          </p:cNvPr>
          <p:cNvSpPr txBox="1"/>
          <p:nvPr/>
        </p:nvSpPr>
        <p:spPr>
          <a:xfrm>
            <a:off x="6192370" y="4187628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สระบุรี</a:t>
            </a:r>
            <a:endParaRPr lang="en-US" sz="1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D27B855B-F17C-4F1D-8DB5-A445B6CCFD89}"/>
              </a:ext>
            </a:extLst>
          </p:cNvPr>
          <p:cNvSpPr txBox="1"/>
          <p:nvPr/>
        </p:nvSpPr>
        <p:spPr>
          <a:xfrm>
            <a:off x="4896754" y="5496993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ปทุมธานี</a:t>
            </a:r>
            <a:endParaRPr lang="en-US" sz="1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1" name="TextBox 35">
            <a:extLst>
              <a:ext uri="{FF2B5EF4-FFF2-40B4-BE49-F238E27FC236}">
                <a16:creationId xmlns:a16="http://schemas.microsoft.com/office/drawing/2014/main" id="{D27B855B-F17C-4F1D-8DB5-A445B6CCFD89}"/>
              </a:ext>
            </a:extLst>
          </p:cNvPr>
          <p:cNvSpPr txBox="1"/>
          <p:nvPr/>
        </p:nvSpPr>
        <p:spPr>
          <a:xfrm>
            <a:off x="3724098" y="4751236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พระนครศรีอยุธยา</a:t>
            </a:r>
            <a:endParaRPr lang="en-US" sz="1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TextBox 35">
            <a:extLst>
              <a:ext uri="{FF2B5EF4-FFF2-40B4-BE49-F238E27FC236}">
                <a16:creationId xmlns:a16="http://schemas.microsoft.com/office/drawing/2014/main" id="{9E41E19D-3D8F-56C3-03FD-66D3F4E885EC}"/>
              </a:ext>
            </a:extLst>
          </p:cNvPr>
          <p:cNvSpPr txBox="1"/>
          <p:nvPr/>
        </p:nvSpPr>
        <p:spPr>
          <a:xfrm>
            <a:off x="3208149" y="4037817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อ่างทอง</a:t>
            </a:r>
            <a:endParaRPr lang="en-US" sz="1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789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D487F8AB-1D38-44DA-875E-8629CEABBFBB}"/>
              </a:ext>
            </a:extLst>
          </p:cNvPr>
          <p:cNvGrpSpPr/>
          <p:nvPr/>
        </p:nvGrpSpPr>
        <p:grpSpPr>
          <a:xfrm>
            <a:off x="3012141" y="363071"/>
            <a:ext cx="6360459" cy="722923"/>
            <a:chOff x="3012141" y="363071"/>
            <a:chExt cx="6360459" cy="722923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46296DD-3351-4434-A951-5875C0110614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A6A8AF-17B8-42EB-935C-A7D05799CFF8}"/>
                </a:ext>
              </a:extLst>
            </p:cNvPr>
            <p:cNvSpPr txBox="1"/>
            <p:nvPr/>
          </p:nvSpPr>
          <p:spPr>
            <a:xfrm>
              <a:off x="5200178" y="439663"/>
              <a:ext cx="2238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จังหวัดนนทบุรี</a:t>
              </a:r>
              <a:endPara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9EC9857-64E1-4A6E-911D-F1F562A20A82}"/>
              </a:ext>
            </a:extLst>
          </p:cNvPr>
          <p:cNvGrpSpPr/>
          <p:nvPr/>
        </p:nvGrpSpPr>
        <p:grpSpPr>
          <a:xfrm>
            <a:off x="845990" y="487526"/>
            <a:ext cx="5773270" cy="5882948"/>
            <a:chOff x="2839218" y="932874"/>
            <a:chExt cx="5773270" cy="58829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289599-FB0E-4D43-BB44-4ECE7C0C7C84}"/>
                </a:ext>
              </a:extLst>
            </p:cNvPr>
            <p:cNvGrpSpPr/>
            <p:nvPr/>
          </p:nvGrpSpPr>
          <p:grpSpPr>
            <a:xfrm>
              <a:off x="2839218" y="932874"/>
              <a:ext cx="5773270" cy="5882948"/>
              <a:chOff x="5235228" y="1393722"/>
              <a:chExt cx="3157054" cy="376084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44CA589-5B3E-4237-B55B-96068B142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99" b="100000" l="0" r="100000">
                            <a14:backgroundMark x1="15750" y1="34418" x2="19125" y2="41133"/>
                            <a14:backgroundMark x1="42625" y1="51836" x2="47000" y2="59286"/>
                            <a14:backgroundMark x1="78375" y1="59182" x2="83625" y2="65477"/>
                            <a14:backgroundMark x1="35750" y1="74816" x2="42125" y2="80168"/>
                            <a14:backgroundMark x1="50250" y1="89087" x2="53875" y2="91605"/>
                            <a14:backgroundMark x1="75375" y1="75026" x2="76750" y2="80378"/>
                            <a14:backgroundMark x1="32000" y1="12172" x2="92250" y2="49003"/>
                            <a14:backgroundMark x1="49750" y1="10913" x2="92250" y2="41028"/>
                            <a14:backgroundMark x1="86250" y1="13116" x2="90500" y2="203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5228" y="1393722"/>
                <a:ext cx="3157054" cy="3760840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FE81801-2917-46B1-B2D4-8570BA4437B8}"/>
                  </a:ext>
                </a:extLst>
              </p:cNvPr>
              <p:cNvSpPr/>
              <p:nvPr/>
            </p:nvSpPr>
            <p:spPr>
              <a:xfrm>
                <a:off x="5582264" y="2536722"/>
                <a:ext cx="454742" cy="516194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7A58E10-CB09-4F9F-8966-B86505A11DB2}"/>
                  </a:ext>
                </a:extLst>
              </p:cNvPr>
              <p:cNvSpPr/>
              <p:nvPr/>
            </p:nvSpPr>
            <p:spPr>
              <a:xfrm>
                <a:off x="6526161" y="3274142"/>
                <a:ext cx="287594" cy="309716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E2DA641-256C-4FFC-94DB-A33623DF520B}"/>
                </a:ext>
              </a:extLst>
            </p:cNvPr>
            <p:cNvGrpSpPr/>
            <p:nvPr/>
          </p:nvGrpSpPr>
          <p:grpSpPr>
            <a:xfrm>
              <a:off x="3514820" y="3251493"/>
              <a:ext cx="4830778" cy="3132436"/>
              <a:chOff x="3514820" y="3251493"/>
              <a:chExt cx="4830778" cy="3132436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37F7674-45A0-478E-A0A5-A3BA4494E52F}"/>
                  </a:ext>
                </a:extLst>
              </p:cNvPr>
              <p:cNvSpPr/>
              <p:nvPr/>
            </p:nvSpPr>
            <p:spPr>
              <a:xfrm>
                <a:off x="5725853" y="5993057"/>
                <a:ext cx="403521" cy="378599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4170D98-22F4-440A-BA8E-526F81C0E24D}"/>
                  </a:ext>
                </a:extLst>
              </p:cNvPr>
              <p:cNvSpPr/>
              <p:nvPr/>
            </p:nvSpPr>
            <p:spPr>
              <a:xfrm>
                <a:off x="4807938" y="5247423"/>
                <a:ext cx="412931" cy="451757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921A139-B86B-47F4-B82A-5E9CEF7C7CA3}"/>
                  </a:ext>
                </a:extLst>
              </p:cNvPr>
              <p:cNvSpPr/>
              <p:nvPr/>
            </p:nvSpPr>
            <p:spPr>
              <a:xfrm>
                <a:off x="7356758" y="4358826"/>
                <a:ext cx="539964" cy="525523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BE08D97-4D1E-4338-BCAE-27B8BDB0550E}"/>
                  </a:ext>
                </a:extLst>
              </p:cNvPr>
              <p:cNvGrpSpPr/>
              <p:nvPr/>
            </p:nvGrpSpPr>
            <p:grpSpPr>
              <a:xfrm>
                <a:off x="3514820" y="3251493"/>
                <a:ext cx="4830778" cy="3132436"/>
                <a:chOff x="3884967" y="3362493"/>
                <a:chExt cx="4830778" cy="3132436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E67F46-0433-4092-928F-1CD24C73B0F8}"/>
                    </a:ext>
                  </a:extLst>
                </p:cNvPr>
                <p:cNvSpPr txBox="1"/>
                <p:nvPr/>
              </p:nvSpPr>
              <p:spPr>
                <a:xfrm>
                  <a:off x="7861024" y="4391204"/>
                  <a:ext cx="85472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600" b="1" dirty="0">
                      <a:latin typeface="TH Kodchasal" panose="02000506000000020004" pitchFamily="2" charset="-34"/>
                      <a:cs typeface="TH Kodchasal" panose="02000506000000020004" pitchFamily="2" charset="-34"/>
                    </a:rPr>
                    <a:t>ปากเกร็ด</a:t>
                  </a:r>
                  <a:endParaRPr lang="en-US" sz="1600" b="1" dirty="0">
                    <a:latin typeface="TH Kodchasal" panose="02000506000000020004" pitchFamily="2" charset="-34"/>
                    <a:cs typeface="TH Kodchasal" panose="02000506000000020004" pitchFamily="2" charset="-34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66CF573-5AB4-44AC-A0CB-68583390CD62}"/>
                    </a:ext>
                  </a:extLst>
                </p:cNvPr>
                <p:cNvSpPr txBox="1"/>
                <p:nvPr/>
              </p:nvSpPr>
              <p:spPr>
                <a:xfrm>
                  <a:off x="5317724" y="3916738"/>
                  <a:ext cx="9797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600" b="1" dirty="0">
                      <a:latin typeface="TH Kodchasal" panose="02000506000000020004" pitchFamily="2" charset="-34"/>
                      <a:cs typeface="TH Kodchasal" panose="02000506000000020004" pitchFamily="2" charset="-34"/>
                    </a:rPr>
                    <a:t>บางบัวทอง</a:t>
                  </a:r>
                  <a:endParaRPr lang="en-US" sz="1600" b="1" dirty="0">
                    <a:latin typeface="TH Kodchasal" panose="02000506000000020004" pitchFamily="2" charset="-34"/>
                    <a:cs typeface="TH Kodchasal" panose="02000506000000020004" pitchFamily="2" charset="-34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D4A438E-6700-4A95-848A-926EFE448F13}"/>
                    </a:ext>
                  </a:extLst>
                </p:cNvPr>
                <p:cNvSpPr txBox="1"/>
                <p:nvPr/>
              </p:nvSpPr>
              <p:spPr>
                <a:xfrm>
                  <a:off x="4851273" y="5534514"/>
                  <a:ext cx="7970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600" b="1" dirty="0">
                      <a:latin typeface="TH Kodchasal" panose="02000506000000020004" pitchFamily="2" charset="-34"/>
                      <a:cs typeface="TH Kodchasal" panose="02000506000000020004" pitchFamily="2" charset="-34"/>
                    </a:rPr>
                    <a:t>บางใหญ่</a:t>
                  </a:r>
                  <a:endParaRPr lang="en-US" sz="1600" b="1" dirty="0">
                    <a:latin typeface="TH Kodchasal" panose="02000506000000020004" pitchFamily="2" charset="-34"/>
                    <a:cs typeface="TH Kodchasal" panose="02000506000000020004" pitchFamily="2" charset="-34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40BD58D-0FA9-4916-93EB-C2A1768E7195}"/>
                    </a:ext>
                  </a:extLst>
                </p:cNvPr>
                <p:cNvSpPr txBox="1"/>
                <p:nvPr/>
              </p:nvSpPr>
              <p:spPr>
                <a:xfrm>
                  <a:off x="3884967" y="3362493"/>
                  <a:ext cx="7906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600" b="1" dirty="0">
                      <a:latin typeface="TH Kodchasal" panose="02000506000000020004" pitchFamily="2" charset="-34"/>
                      <a:cs typeface="TH Kodchasal" panose="02000506000000020004" pitchFamily="2" charset="-34"/>
                    </a:rPr>
                    <a:t>ไทรน้อย</a:t>
                  </a:r>
                  <a:endParaRPr lang="en-US" sz="1600" b="1" dirty="0">
                    <a:latin typeface="TH Kodchasal" panose="02000506000000020004" pitchFamily="2" charset="-34"/>
                    <a:cs typeface="TH Kodchasal" panose="02000506000000020004" pitchFamily="2" charset="-34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27B855B-F17C-4F1D-8DB5-A445B6CCFD89}"/>
                    </a:ext>
                  </a:extLst>
                </p:cNvPr>
                <p:cNvSpPr txBox="1"/>
                <p:nvPr/>
              </p:nvSpPr>
              <p:spPr>
                <a:xfrm>
                  <a:off x="7393160" y="5574950"/>
                  <a:ext cx="110479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600" b="1" dirty="0">
                      <a:latin typeface="TH Kodchasal" panose="02000506000000020004" pitchFamily="2" charset="-34"/>
                      <a:cs typeface="TH Kodchasal" panose="02000506000000020004" pitchFamily="2" charset="-34"/>
                    </a:rPr>
                    <a:t>เมืองนนทบุรี</a:t>
                  </a:r>
                  <a:endParaRPr lang="en-US" sz="1600" b="1" dirty="0">
                    <a:latin typeface="TH Kodchasal" panose="02000506000000020004" pitchFamily="2" charset="-34"/>
                    <a:cs typeface="TH Kodchasal" panose="02000506000000020004" pitchFamily="2" charset="-34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3196E34-F156-4EA1-B9AD-B81EBA343F30}"/>
                    </a:ext>
                  </a:extLst>
                </p:cNvPr>
                <p:cNvSpPr txBox="1"/>
                <p:nvPr/>
              </p:nvSpPr>
              <p:spPr>
                <a:xfrm>
                  <a:off x="5956583" y="6156375"/>
                  <a:ext cx="86754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600" b="1" dirty="0">
                      <a:latin typeface="TH Kodchasal" panose="02000506000000020004" pitchFamily="2" charset="-34"/>
                      <a:cs typeface="TH Kodchasal" panose="02000506000000020004" pitchFamily="2" charset="-34"/>
                    </a:rPr>
                    <a:t>บางกรวย</a:t>
                  </a:r>
                  <a:endParaRPr lang="en-US" sz="1600" b="1" dirty="0">
                    <a:latin typeface="TH Kodchasal" panose="02000506000000020004" pitchFamily="2" charset="-34"/>
                    <a:cs typeface="TH Kodchasal" panose="02000506000000020004" pitchFamily="2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9733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BDB0B82-76B7-4608-8FB3-7DBA1537EA2E}"/>
              </a:ext>
            </a:extLst>
          </p:cNvPr>
          <p:cNvGrpSpPr/>
          <p:nvPr/>
        </p:nvGrpSpPr>
        <p:grpSpPr>
          <a:xfrm>
            <a:off x="3012141" y="348022"/>
            <a:ext cx="6360459" cy="699595"/>
            <a:chOff x="3012141" y="348022"/>
            <a:chExt cx="6360459" cy="69959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F4E40D9-A4D6-403F-AA76-C4A4C77FDD64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278202-1155-4314-A367-BD2D41DB2B45}"/>
                </a:ext>
              </a:extLst>
            </p:cNvPr>
            <p:cNvSpPr txBox="1"/>
            <p:nvPr/>
          </p:nvSpPr>
          <p:spPr>
            <a:xfrm>
              <a:off x="4868963" y="348022"/>
              <a:ext cx="24272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จังหวัดปทุมธานี</a:t>
              </a:r>
              <a:endPara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CDA9E22-9B93-4C38-B764-6DDC5E518D74}"/>
              </a:ext>
            </a:extLst>
          </p:cNvPr>
          <p:cNvSpPr/>
          <p:nvPr/>
        </p:nvSpPr>
        <p:spPr>
          <a:xfrm>
            <a:off x="7630273" y="1917387"/>
            <a:ext cx="914400" cy="954741"/>
          </a:xfrm>
          <a:prstGeom prst="ellipse">
            <a:avLst/>
          </a:prstGeom>
          <a:solidFill>
            <a:srgbClr val="FEF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396D2EA-2B2B-4867-907A-EE133BC3AB14}"/>
              </a:ext>
            </a:extLst>
          </p:cNvPr>
          <p:cNvGrpSpPr/>
          <p:nvPr/>
        </p:nvGrpSpPr>
        <p:grpSpPr>
          <a:xfrm>
            <a:off x="1877450" y="639821"/>
            <a:ext cx="7686328" cy="5194276"/>
            <a:chOff x="1877450" y="639821"/>
            <a:chExt cx="7686328" cy="51942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832065-4694-4E43-957B-E3AFD1F3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09" b="96532" l="1094" r="96875">
                          <a14:foregroundMark x1="4531" y1="49017" x2="21719" y2="48902"/>
                          <a14:foregroundMark x1="21719" y1="49017" x2="28359" y2="49827"/>
                          <a14:foregroundMark x1="26484" y1="50058" x2="30312" y2="46358"/>
                          <a14:foregroundMark x1="30781" y1="46474" x2="36016" y2="49827"/>
                          <a14:foregroundMark x1="36328" y1="49249" x2="43984" y2="43931"/>
                          <a14:foregroundMark x1="36328" y1="48324" x2="39375" y2="47746"/>
                          <a14:foregroundMark x1="44297" y1="44162" x2="45469" y2="45202"/>
                          <a14:foregroundMark x1="88359" y1="12370" x2="88672" y2="19306"/>
                          <a14:foregroundMark x1="93281" y1="17688" x2="96875" y2="13988"/>
                          <a14:foregroundMark x1="57656" y1="91214" x2="57109" y2="94335"/>
                          <a14:foregroundMark x1="50078" y1="90867" x2="57500" y2="91214"/>
                          <a14:foregroundMark x1="45469" y1="84971" x2="47578" y2="87283"/>
                          <a14:foregroundMark x1="47734" y1="87746" x2="47734" y2="89711"/>
                          <a14:foregroundMark x1="48359" y1="89711" x2="49688" y2="89711"/>
                          <a14:foregroundMark x1="57500" y1="94335" x2="67578" y2="93757"/>
                          <a14:foregroundMark x1="67188" y1="93757" x2="73828" y2="90636"/>
                          <a14:foregroundMark x1="73906" y1="90405" x2="92188" y2="87283"/>
                          <a14:backgroundMark x1="92188" y1="87861" x2="92188" y2="91792"/>
                          <a14:backgroundMark x1="28750" y1="29711" x2="32578" y2="44971"/>
                          <a14:backgroundMark x1="12969" y1="61156" x2="15781" y2="66474"/>
                          <a14:backgroundMark x1="31563" y1="52948" x2="29141" y2="59653"/>
                          <a14:backgroundMark x1="38125" y1="72370" x2="37109" y2="81618"/>
                          <a14:backgroundMark x1="56016" y1="54335" x2="53438" y2="58844"/>
                          <a14:backgroundMark x1="69297" y1="66474" x2="68672" y2="68092"/>
                          <a14:backgroundMark x1="68672" y1="80231" x2="68516" y2="83353"/>
                          <a14:backgroundMark x1="80703" y1="38613" x2="80703" y2="44277"/>
                          <a14:backgroundMark x1="71172" y1="925" x2="78203" y2="1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450" y="639821"/>
              <a:ext cx="7686328" cy="5194276"/>
            </a:xfrm>
            <a:prstGeom prst="rect">
              <a:avLst/>
            </a:prstGeom>
          </p:spPr>
        </p:pic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23EF852-914B-4DA0-8CB5-89F597C9ED46}"/>
                </a:ext>
              </a:extLst>
            </p:cNvPr>
            <p:cNvGrpSpPr/>
            <p:nvPr/>
          </p:nvGrpSpPr>
          <p:grpSpPr>
            <a:xfrm>
              <a:off x="2617677" y="2243813"/>
              <a:ext cx="6117739" cy="3039163"/>
              <a:chOff x="2617677" y="2243813"/>
              <a:chExt cx="6117739" cy="303916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5945F7F-2BA1-4B1F-8764-4558E271758A}"/>
                  </a:ext>
                </a:extLst>
              </p:cNvPr>
              <p:cNvSpPr/>
              <p:nvPr/>
            </p:nvSpPr>
            <p:spPr>
              <a:xfrm>
                <a:off x="2690869" y="3494264"/>
                <a:ext cx="914400" cy="954741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88F6908-6E8C-45B4-BE56-AA96E1B58D99}"/>
                  </a:ext>
                </a:extLst>
              </p:cNvPr>
              <p:cNvSpPr/>
              <p:nvPr/>
            </p:nvSpPr>
            <p:spPr>
              <a:xfrm>
                <a:off x="6954988" y="4592924"/>
                <a:ext cx="690180" cy="690052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27DD9D5-6DEA-4E13-8696-D00B7B4A7DCA}"/>
                  </a:ext>
                </a:extLst>
              </p:cNvPr>
              <p:cNvSpPr/>
              <p:nvPr/>
            </p:nvSpPr>
            <p:spPr>
              <a:xfrm>
                <a:off x="5790521" y="2885702"/>
                <a:ext cx="914400" cy="954741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63E28F5-A19E-4709-A261-380CAA8826CE}"/>
                  </a:ext>
                </a:extLst>
              </p:cNvPr>
              <p:cNvSpPr/>
              <p:nvPr/>
            </p:nvSpPr>
            <p:spPr>
              <a:xfrm flipV="1">
                <a:off x="4294810" y="4610513"/>
                <a:ext cx="295836" cy="4572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4DF74E-51DF-4D3C-9F96-7A3F3517D009}"/>
                  </a:ext>
                </a:extLst>
              </p:cNvPr>
              <p:cNvSpPr txBox="1"/>
              <p:nvPr/>
            </p:nvSpPr>
            <p:spPr>
              <a:xfrm>
                <a:off x="5645635" y="3056478"/>
                <a:ext cx="982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คลองหลวง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7318BE-4272-4A07-8EB9-37D49A4481C3}"/>
                  </a:ext>
                </a:extLst>
              </p:cNvPr>
              <p:cNvSpPr txBox="1"/>
              <p:nvPr/>
            </p:nvSpPr>
            <p:spPr>
              <a:xfrm>
                <a:off x="2617677" y="3661486"/>
                <a:ext cx="1120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ลาดหลุมแก้ว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1AAD90C-ECBF-45A6-AA42-C9F9713806D8}"/>
                  </a:ext>
                </a:extLst>
              </p:cNvPr>
              <p:cNvSpPr/>
              <p:nvPr/>
            </p:nvSpPr>
            <p:spPr>
              <a:xfrm>
                <a:off x="3972258" y="3134749"/>
                <a:ext cx="322552" cy="684144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8CC40C-4406-4775-951A-F08B83209B91}"/>
                  </a:ext>
                </a:extLst>
              </p:cNvPr>
              <p:cNvSpPr txBox="1"/>
              <p:nvPr/>
            </p:nvSpPr>
            <p:spPr>
              <a:xfrm>
                <a:off x="3849370" y="3189229"/>
                <a:ext cx="7569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สามโคก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969DD01-22A3-4DA4-BE8D-93EF524B385E}"/>
                  </a:ext>
                </a:extLst>
              </p:cNvPr>
              <p:cNvSpPr/>
              <p:nvPr/>
            </p:nvSpPr>
            <p:spPr>
              <a:xfrm>
                <a:off x="4698671" y="4443701"/>
                <a:ext cx="388904" cy="550375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F2D439-0821-40F7-8369-A6DF12857774}"/>
                  </a:ext>
                </a:extLst>
              </p:cNvPr>
              <p:cNvSpPr txBox="1"/>
              <p:nvPr/>
            </p:nvSpPr>
            <p:spPr>
              <a:xfrm>
                <a:off x="3841280" y="4670571"/>
                <a:ext cx="1184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เมืองปทุมธานี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1448E2-EB03-46FD-985E-84B0F37ADEB0}"/>
                  </a:ext>
                </a:extLst>
              </p:cNvPr>
              <p:cNvSpPr txBox="1"/>
              <p:nvPr/>
            </p:nvSpPr>
            <p:spPr>
              <a:xfrm>
                <a:off x="7574763" y="2243813"/>
                <a:ext cx="8867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หนองเสือ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4A0AC6-286B-4830-8026-129A0CF69B2B}"/>
                  </a:ext>
                </a:extLst>
              </p:cNvPr>
              <p:cNvSpPr txBox="1"/>
              <p:nvPr/>
            </p:nvSpPr>
            <p:spPr>
              <a:xfrm>
                <a:off x="7948021" y="4756904"/>
                <a:ext cx="7873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ลำลูกกา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B1CAD5B-677A-4188-A7EC-B99659C08B1D}"/>
                  </a:ext>
                </a:extLst>
              </p:cNvPr>
              <p:cNvSpPr txBox="1"/>
              <p:nvPr/>
            </p:nvSpPr>
            <p:spPr>
              <a:xfrm rot="20297670">
                <a:off x="7002519" y="3940594"/>
                <a:ext cx="587424" cy="307777"/>
              </a:xfrm>
              <a:prstGeom prst="rect">
                <a:avLst/>
              </a:prstGeom>
              <a:solidFill>
                <a:srgbClr val="FEFEE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4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ธัญบุรี</a:t>
                </a:r>
                <a:endParaRPr lang="en-US" sz="14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355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741E59-B102-43E2-9267-2C47650B07D8}"/>
              </a:ext>
            </a:extLst>
          </p:cNvPr>
          <p:cNvGrpSpPr/>
          <p:nvPr/>
        </p:nvGrpSpPr>
        <p:grpSpPr>
          <a:xfrm>
            <a:off x="3012141" y="237811"/>
            <a:ext cx="6360459" cy="685392"/>
            <a:chOff x="3012141" y="363071"/>
            <a:chExt cx="6360459" cy="68539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4B0C71-9A3D-4D47-8CCB-7AFF151AD14B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F7F9E7-6E75-4398-A809-781B6834965F}"/>
                </a:ext>
              </a:extLst>
            </p:cNvPr>
            <p:cNvSpPr txBox="1"/>
            <p:nvPr/>
          </p:nvSpPr>
          <p:spPr>
            <a:xfrm>
              <a:off x="4235555" y="402132"/>
              <a:ext cx="37208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จังหวัดพระนครศรีอยุธยา</a:t>
              </a:r>
              <a:endPara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2C72609-0F0D-4C36-9C41-168C6C4BAAF8}"/>
              </a:ext>
            </a:extLst>
          </p:cNvPr>
          <p:cNvGrpSpPr/>
          <p:nvPr/>
        </p:nvGrpSpPr>
        <p:grpSpPr>
          <a:xfrm>
            <a:off x="3166821" y="909659"/>
            <a:ext cx="6013038" cy="5710530"/>
            <a:chOff x="3166821" y="909659"/>
            <a:chExt cx="6013038" cy="571053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3ABAA71-8B73-474A-AE81-EBAA672051D6}"/>
                </a:ext>
              </a:extLst>
            </p:cNvPr>
            <p:cNvGrpSpPr/>
            <p:nvPr/>
          </p:nvGrpSpPr>
          <p:grpSpPr>
            <a:xfrm>
              <a:off x="3166821" y="909659"/>
              <a:ext cx="6013038" cy="5710530"/>
              <a:chOff x="3374130" y="1114737"/>
              <a:chExt cx="5598420" cy="5300374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B4DC976-A191-4655-B6FF-CE45A16EE929}"/>
                  </a:ext>
                </a:extLst>
              </p:cNvPr>
              <p:cNvSpPr/>
              <p:nvPr/>
            </p:nvSpPr>
            <p:spPr>
              <a:xfrm>
                <a:off x="6151984" y="1418253"/>
                <a:ext cx="264989" cy="291115"/>
              </a:xfrm>
              <a:prstGeom prst="ellipse">
                <a:avLst/>
              </a:prstGeom>
              <a:solidFill>
                <a:srgbClr val="FEFEE9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64DD702-AA9C-4164-B6C6-F233DE82238C}"/>
                  </a:ext>
                </a:extLst>
              </p:cNvPr>
              <p:cNvGrpSpPr/>
              <p:nvPr/>
            </p:nvGrpSpPr>
            <p:grpSpPr>
              <a:xfrm>
                <a:off x="3374130" y="1114737"/>
                <a:ext cx="5598420" cy="5300374"/>
                <a:chOff x="3547510" y="1201982"/>
                <a:chExt cx="5289718" cy="4964276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8DE1A43-BB44-48EE-97D3-F506F3047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769" b="100000" l="0" r="100000">
                              <a14:foregroundMark x1="13281" y1="54214" x2="12695" y2="52758"/>
                              <a14:foregroundMark x1="89551" y1="78772" x2="95801" y2="75650"/>
                              <a14:foregroundMark x1="43164" y1="41415" x2="46582" y2="38398"/>
                              <a14:foregroundMark x1="51465" y1="3330" x2="53516" y2="3746"/>
                              <a14:foregroundMark x1="76758" y1="16753" x2="79590" y2="20187"/>
                              <a14:foregroundMark x1="6738" y1="85848" x2="13867" y2="87201"/>
                              <a14:foregroundMark x1="15723" y1="94277" x2="17773" y2="91988"/>
                              <a14:foregroundMark x1="18555" y1="92404" x2="25684" y2="96878"/>
                              <a14:foregroundMark x1="27344" y1="96670" x2="35449" y2="96462"/>
                              <a14:foregroundMark x1="31543" y1="29969" x2="33789" y2="29969"/>
                              <a14:foregroundMark x1="34180" y1="29969" x2="34863" y2="31738"/>
                              <a14:foregroundMark x1="35059" y1="31946" x2="36621" y2="32362"/>
                              <a14:foregroundMark x1="26074" y1="96878" x2="42188" y2="96462"/>
                              <a14:foregroundMark x1="83203" y1="72216" x2="83789" y2="70239"/>
                              <a14:foregroundMark x1="79883" y1="53902" x2="79688" y2="56296"/>
                              <a14:backgroundMark x1="79688" y1="53902" x2="79688" y2="56504"/>
                              <a14:backgroundMark x1="76953" y1="54006" x2="77246" y2="56712"/>
                              <a14:backgroundMark x1="83301" y1="70656" x2="83203" y2="73569"/>
                              <a14:backgroundMark x1="85742" y1="70760" x2="85645" y2="73465"/>
                              <a14:backgroundMark x1="64941" y1="71384" x2="65137" y2="72841"/>
                              <a14:backgroundMark x1="45703" y1="74089" x2="45703" y2="76587"/>
                              <a14:backgroundMark x1="29980" y1="67014" x2="29980" y2="69719"/>
                              <a14:backgroundMark x1="33008" y1="67326" x2="31836" y2="68887"/>
                              <a14:backgroundMark x1="20117" y1="60874" x2="20801" y2="62019"/>
                              <a14:backgroundMark x1="17676" y1="60250" x2="17383" y2="62539"/>
                              <a14:backgroundMark x1="44043" y1="50468" x2="45117" y2="50260"/>
                              <a14:backgroundMark x1="45117" y1="52341" x2="44531" y2="53486"/>
                              <a14:backgroundMark x1="56445" y1="50572" x2="55957" y2="53382"/>
                              <a14:backgroundMark x1="83301" y1="38502" x2="83008" y2="41103"/>
                              <a14:backgroundMark x1="81641" y1="40375" x2="81836" y2="40999"/>
                              <a14:backgroundMark x1="69531" y1="37773" x2="68945" y2="38710"/>
                              <a14:backgroundMark x1="52441" y1="34860" x2="54102" y2="35068"/>
                              <a14:backgroundMark x1="53906" y1="35380" x2="52832" y2="37981"/>
                              <a14:backgroundMark x1="23145" y1="39958" x2="24512" y2="40895"/>
                              <a14:backgroundMark x1="55469" y1="18106" x2="56348" y2="17690"/>
                              <a14:backgroundMark x1="57715" y1="18730" x2="58008" y2="17378"/>
                              <a14:backgroundMark x1="59277" y1="19043" x2="58301" y2="20499"/>
                              <a14:backgroundMark x1="51758" y1="6348" x2="53613" y2="8533"/>
                              <a14:backgroundMark x1="49805" y1="6139" x2="50781" y2="5827"/>
                              <a14:backgroundMark x1="82910" y1="26015" x2="81641" y2="27784"/>
                              <a14:backgroundMark x1="25000" y1="86889" x2="25879" y2="85952"/>
                              <a14:backgroundMark x1="25879" y1="86889" x2="25879" y2="88345"/>
                              <a14:backgroundMark x1="27246" y1="86889" x2="27637" y2="88866"/>
                              <a14:backgroundMark x1="47559" y1="832" x2="50098" y2="832"/>
                              <a14:backgroundMark x1="18848" y1="60458" x2="19531" y2="59625"/>
                              <a14:backgroundMark x1="66211" y1="70552" x2="66699" y2="71072"/>
                              <a14:backgroundMark x1="82715" y1="70864" x2="83789" y2="7003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7510" y="1201982"/>
                  <a:ext cx="5289718" cy="4964276"/>
                </a:xfrm>
                <a:prstGeom prst="rect">
                  <a:avLst/>
                </a:prstGeom>
              </p:spPr>
            </p:pic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47A2A16-C766-4CB7-A942-29723B5AF0A0}"/>
                    </a:ext>
                  </a:extLst>
                </p:cNvPr>
                <p:cNvSpPr/>
                <p:nvPr/>
              </p:nvSpPr>
              <p:spPr>
                <a:xfrm>
                  <a:off x="5777516" y="3657600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E70A924-6810-4A97-BE86-8131ED715A24}"/>
                    </a:ext>
                  </a:extLst>
                </p:cNvPr>
                <p:cNvSpPr/>
                <p:nvPr/>
              </p:nvSpPr>
              <p:spPr>
                <a:xfrm>
                  <a:off x="4676504" y="3056709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FE5E46B-9CAB-4539-92ED-EE542D027367}"/>
                    </a:ext>
                  </a:extLst>
                </p:cNvPr>
                <p:cNvSpPr/>
                <p:nvPr/>
              </p:nvSpPr>
              <p:spPr>
                <a:xfrm>
                  <a:off x="6240315" y="2836506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E035EE9-2DEA-4D5C-B5A6-0A6ACE7AE48D}"/>
                    </a:ext>
                  </a:extLst>
                </p:cNvPr>
                <p:cNvSpPr/>
                <p:nvPr/>
              </p:nvSpPr>
              <p:spPr>
                <a:xfrm>
                  <a:off x="5047861" y="4437639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2BD3F3B-5082-411B-B3AC-C5A1E90E2FB5}"/>
                    </a:ext>
                  </a:extLst>
                </p:cNvPr>
                <p:cNvSpPr/>
                <p:nvPr/>
              </p:nvSpPr>
              <p:spPr>
                <a:xfrm>
                  <a:off x="4411515" y="4045753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56DAB1F-8788-4EAF-ABAF-D2ABE2A730CB}"/>
                    </a:ext>
                  </a:extLst>
                </p:cNvPr>
                <p:cNvSpPr/>
                <p:nvPr/>
              </p:nvSpPr>
              <p:spPr>
                <a:xfrm>
                  <a:off x="4856370" y="5396826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5DA2F72-8896-46E3-8D83-578D323C5D4E}"/>
                    </a:ext>
                  </a:extLst>
                </p:cNvPr>
                <p:cNvSpPr/>
                <p:nvPr/>
              </p:nvSpPr>
              <p:spPr>
                <a:xfrm>
                  <a:off x="6913362" y="4627983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FB8FF1F-42F1-4060-8598-1FA11824164F}"/>
                    </a:ext>
                  </a:extLst>
                </p:cNvPr>
                <p:cNvSpPr/>
                <p:nvPr/>
              </p:nvSpPr>
              <p:spPr>
                <a:xfrm>
                  <a:off x="6405777" y="3584822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A45689A-BB21-42D9-AF18-0AC87F3A4A1C}"/>
                    </a:ext>
                  </a:extLst>
                </p:cNvPr>
                <p:cNvSpPr/>
                <p:nvPr/>
              </p:nvSpPr>
              <p:spPr>
                <a:xfrm>
                  <a:off x="7534771" y="3803157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B3A4A1B-B7B7-4B56-99D7-5F44417B2F07}"/>
                    </a:ext>
                  </a:extLst>
                </p:cNvPr>
                <p:cNvSpPr/>
                <p:nvPr/>
              </p:nvSpPr>
              <p:spPr>
                <a:xfrm>
                  <a:off x="7822410" y="4564534"/>
                  <a:ext cx="370758" cy="380690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F90BC43-5091-492F-8E3A-A606A08D9F9D}"/>
                    </a:ext>
                  </a:extLst>
                </p:cNvPr>
                <p:cNvSpPr/>
                <p:nvPr/>
              </p:nvSpPr>
              <p:spPr>
                <a:xfrm>
                  <a:off x="7075704" y="2963401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2E2651C-CE94-4EA0-A5BC-862DE833C7F9}"/>
                    </a:ext>
                  </a:extLst>
                </p:cNvPr>
                <p:cNvSpPr/>
                <p:nvPr/>
              </p:nvSpPr>
              <p:spPr>
                <a:xfrm>
                  <a:off x="7783588" y="2399832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0D8E6FB-45B7-43C6-AD20-58A2528F07E3}"/>
                    </a:ext>
                  </a:extLst>
                </p:cNvPr>
                <p:cNvSpPr/>
                <p:nvPr/>
              </p:nvSpPr>
              <p:spPr>
                <a:xfrm>
                  <a:off x="5801001" y="4799666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E31F9A1-4D80-4338-8B51-FAD12A9F6A9D}"/>
                    </a:ext>
                  </a:extLst>
                </p:cNvPr>
                <p:cNvSpPr/>
                <p:nvPr/>
              </p:nvSpPr>
              <p:spPr>
                <a:xfrm>
                  <a:off x="7719948" y="3052386"/>
                  <a:ext cx="32862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7B4BDAB-16F1-4636-9513-D98334B0BA98}"/>
                    </a:ext>
                  </a:extLst>
                </p:cNvPr>
                <p:cNvSpPr/>
                <p:nvPr/>
              </p:nvSpPr>
              <p:spPr>
                <a:xfrm>
                  <a:off x="6175002" y="1402870"/>
                  <a:ext cx="26498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3045E68-4D25-44AE-AD5D-3BEB0F547945}"/>
                    </a:ext>
                  </a:extLst>
                </p:cNvPr>
                <p:cNvSpPr/>
                <p:nvPr/>
              </p:nvSpPr>
              <p:spPr>
                <a:xfrm>
                  <a:off x="6408798" y="2010334"/>
                  <a:ext cx="328629" cy="29111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CF8F642-3683-4C12-9B78-7C08A8233C47}"/>
                </a:ext>
              </a:extLst>
            </p:cNvPr>
            <p:cNvGrpSpPr/>
            <p:nvPr/>
          </p:nvGrpSpPr>
          <p:grpSpPr>
            <a:xfrm>
              <a:off x="3962006" y="1203288"/>
              <a:ext cx="4852803" cy="4866681"/>
              <a:chOff x="3962006" y="1203288"/>
              <a:chExt cx="4852803" cy="486668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ECD1F0-CF4F-4BBF-B303-8DFD092F4825}"/>
                  </a:ext>
                </a:extLst>
              </p:cNvPr>
              <p:cNvSpPr txBox="1"/>
              <p:nvPr/>
            </p:nvSpPr>
            <p:spPr>
              <a:xfrm>
                <a:off x="5972539" y="1203288"/>
                <a:ext cx="936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บ้านแพรก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D25DBA-6C34-4491-9AAC-4B27DBD07DB4}"/>
                  </a:ext>
                </a:extLst>
              </p:cNvPr>
              <p:cNvSpPr txBox="1"/>
              <p:nvPr/>
            </p:nvSpPr>
            <p:spPr>
              <a:xfrm>
                <a:off x="4230972" y="2981639"/>
                <a:ext cx="886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ผักไห่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21364AE-30DC-46FF-AEAD-9EC0A2916A6F}"/>
                  </a:ext>
                </a:extLst>
              </p:cNvPr>
              <p:cNvSpPr txBox="1"/>
              <p:nvPr/>
            </p:nvSpPr>
            <p:spPr>
              <a:xfrm>
                <a:off x="3962006" y="4305443"/>
                <a:ext cx="7681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บางซ้าย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B4A884-F8BF-4743-AD11-DB6BBA4D971B}"/>
                  </a:ext>
                </a:extLst>
              </p:cNvPr>
              <p:cNvSpPr txBox="1"/>
              <p:nvPr/>
            </p:nvSpPr>
            <p:spPr>
              <a:xfrm>
                <a:off x="4593248" y="4788437"/>
                <a:ext cx="5581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เสนา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0E8AF1-B621-4D5C-9126-42BCA023A76D}"/>
                  </a:ext>
                </a:extLst>
              </p:cNvPr>
              <p:cNvSpPr txBox="1"/>
              <p:nvPr/>
            </p:nvSpPr>
            <p:spPr>
              <a:xfrm>
                <a:off x="4211264" y="5731415"/>
                <a:ext cx="7857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บัวหลวง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F1A172-CF19-417E-8F91-7CAEDAE103DA}"/>
                  </a:ext>
                </a:extLst>
              </p:cNvPr>
              <p:cNvSpPr txBox="1"/>
              <p:nvPr/>
            </p:nvSpPr>
            <p:spPr>
              <a:xfrm>
                <a:off x="5562800" y="5080410"/>
                <a:ext cx="7344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บางไทร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3F6FF3-4833-4A77-A0ED-E2FE34A72A63}"/>
                  </a:ext>
                </a:extLst>
              </p:cNvPr>
              <p:cNvSpPr txBox="1"/>
              <p:nvPr/>
            </p:nvSpPr>
            <p:spPr>
              <a:xfrm>
                <a:off x="6403007" y="5031366"/>
                <a:ext cx="912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บางปะอิน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86FFC6-0EF4-42B0-9460-EBA817529DC7}"/>
                  </a:ext>
                </a:extLst>
              </p:cNvPr>
              <p:cNvSpPr txBox="1"/>
              <p:nvPr/>
            </p:nvSpPr>
            <p:spPr>
              <a:xfrm>
                <a:off x="7858378" y="3022841"/>
                <a:ext cx="4764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ภาชี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A8D3368-7059-42DA-A88D-FEC22146EB53}"/>
                  </a:ext>
                </a:extLst>
              </p:cNvPr>
              <p:cNvSpPr txBox="1"/>
              <p:nvPr/>
            </p:nvSpPr>
            <p:spPr>
              <a:xfrm>
                <a:off x="7582883" y="3953039"/>
                <a:ext cx="886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อุทัย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D2BE49-746D-4C47-97F3-9A2B8944EDC7}"/>
                  </a:ext>
                </a:extLst>
              </p:cNvPr>
              <p:cNvSpPr txBox="1"/>
              <p:nvPr/>
            </p:nvSpPr>
            <p:spPr>
              <a:xfrm>
                <a:off x="7778295" y="4966593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วังน้อย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015E08A-4EF4-42AE-9776-36DD2E774E35}"/>
                  </a:ext>
                </a:extLst>
              </p:cNvPr>
              <p:cNvSpPr txBox="1"/>
              <p:nvPr/>
            </p:nvSpPr>
            <p:spPr>
              <a:xfrm>
                <a:off x="5334305" y="3660439"/>
                <a:ext cx="776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บางบาล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BF48BC-B48C-441D-91A2-466616506454}"/>
                  </a:ext>
                </a:extLst>
              </p:cNvPr>
              <p:cNvSpPr txBox="1"/>
              <p:nvPr/>
            </p:nvSpPr>
            <p:spPr>
              <a:xfrm>
                <a:off x="6002984" y="1880586"/>
                <a:ext cx="769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มหาราช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7AAFFB1-CD51-410F-B302-920126B92F05}"/>
                  </a:ext>
                </a:extLst>
              </p:cNvPr>
              <p:cNvSpPr txBox="1"/>
              <p:nvPr/>
            </p:nvSpPr>
            <p:spPr>
              <a:xfrm>
                <a:off x="7928028" y="2213578"/>
                <a:ext cx="886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ท่าเรือ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C908476-93C4-45B5-8EB3-B2D9D0BDE892}"/>
                  </a:ext>
                </a:extLst>
              </p:cNvPr>
              <p:cNvSpPr txBox="1"/>
              <p:nvPr/>
            </p:nvSpPr>
            <p:spPr>
              <a:xfrm>
                <a:off x="6029679" y="2604200"/>
                <a:ext cx="1032239" cy="345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บางปะหัน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6040F4-034B-4C00-83F6-903E4336706F}"/>
                  </a:ext>
                </a:extLst>
              </p:cNvPr>
              <p:cNvSpPr txBox="1"/>
              <p:nvPr/>
            </p:nvSpPr>
            <p:spPr>
              <a:xfrm>
                <a:off x="6944323" y="2933878"/>
                <a:ext cx="8963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นครหลวง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4D4C97A-BE05-4F24-B9B9-C4802FF4EF35}"/>
                  </a:ext>
                </a:extLst>
              </p:cNvPr>
              <p:cNvSpPr txBox="1"/>
              <p:nvPr/>
            </p:nvSpPr>
            <p:spPr>
              <a:xfrm>
                <a:off x="5901901" y="3848299"/>
                <a:ext cx="14084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4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พระนครศรีอยุธยา</a:t>
                </a:r>
                <a:endParaRPr lang="en-US" sz="14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00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741E59-B102-43E2-9267-2C47650B07D8}"/>
              </a:ext>
            </a:extLst>
          </p:cNvPr>
          <p:cNvGrpSpPr/>
          <p:nvPr/>
        </p:nvGrpSpPr>
        <p:grpSpPr>
          <a:xfrm>
            <a:off x="3012141" y="363071"/>
            <a:ext cx="6360459" cy="722761"/>
            <a:chOff x="3012141" y="363071"/>
            <a:chExt cx="6360459" cy="72276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4B0C71-9A3D-4D47-8CCB-7AFF151AD14B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F7F9E7-6E75-4398-A809-781B6834965F}"/>
                </a:ext>
              </a:extLst>
            </p:cNvPr>
            <p:cNvSpPr txBox="1"/>
            <p:nvPr/>
          </p:nvSpPr>
          <p:spPr>
            <a:xfrm>
              <a:off x="5050070" y="439501"/>
              <a:ext cx="228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จังหวัดอ่างทอง</a:t>
              </a:r>
              <a:endPara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D1E3CE2-9FF5-4743-950F-8745714D9909}"/>
              </a:ext>
            </a:extLst>
          </p:cNvPr>
          <p:cNvGrpSpPr/>
          <p:nvPr/>
        </p:nvGrpSpPr>
        <p:grpSpPr>
          <a:xfrm>
            <a:off x="6423334" y="1255006"/>
            <a:ext cx="5258101" cy="4886961"/>
            <a:chOff x="3662379" y="1124519"/>
            <a:chExt cx="5254536" cy="560264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74EA82-397C-476A-B73A-A929F712BEA9}"/>
                </a:ext>
              </a:extLst>
            </p:cNvPr>
            <p:cNvGrpSpPr/>
            <p:nvPr/>
          </p:nvGrpSpPr>
          <p:grpSpPr>
            <a:xfrm>
              <a:off x="3662379" y="1124519"/>
              <a:ext cx="5254536" cy="5602648"/>
              <a:chOff x="4674995" y="1493047"/>
              <a:chExt cx="3034750" cy="32358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6291193-2067-4B67-BBD4-EDA2D7A96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69" b="97538" l="2625" r="98125">
                            <a14:foregroundMark x1="6625" y1="54162" x2="7000" y2="58382"/>
                            <a14:foregroundMark x1="8375" y1="12427" x2="9125" y2="8675"/>
                            <a14:foregroundMark x1="72875" y1="20985" x2="80375" y2="22509"/>
                            <a14:foregroundMark x1="55375" y1="12427" x2="57750" y2="17585"/>
                            <a14:foregroundMark x1="14125" y1="2931" x2="23750" y2="3165"/>
                            <a14:foregroundMark x1="37500" y1="5393" x2="38625" y2="4572"/>
                            <a14:foregroundMark x1="62125" y1="15475" x2="65000" y2="13834"/>
                            <a14:foregroundMark x1="90625" y1="75498" x2="91500" y2="77140"/>
                            <a14:foregroundMark x1="90000" y1="92849" x2="87000" y2="93904"/>
                            <a14:foregroundMark x1="67500" y1="16061" x2="67750" y2="18288"/>
                            <a14:foregroundMark x1="27500" y1="12661" x2="26875" y2="15240"/>
                            <a14:backgroundMark x1="27125" y1="12192" x2="29875" y2="15358"/>
                            <a14:backgroundMark x1="57250" y1="31067" x2="59125" y2="36928"/>
                            <a14:backgroundMark x1="88625" y1="34818" x2="85500" y2="38453"/>
                            <a14:backgroundMark x1="21500" y1="50996" x2="24125" y2="50996"/>
                            <a14:backgroundMark x1="45875" y1="62954" x2="45875" y2="63189"/>
                            <a14:backgroundMark x1="72625" y1="56506" x2="72625" y2="60023"/>
                            <a14:backgroundMark x1="85000" y1="81829" x2="85500" y2="85229"/>
                            <a14:backgroundMark x1="27000" y1="12661" x2="26875" y2="15006"/>
                            <a14:backgroundMark x1="26500" y1="13365" x2="28750" y2="153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4995" y="1493047"/>
                <a:ext cx="3034750" cy="3235802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0617D90-856C-42EE-932C-36B51EB81250}"/>
                  </a:ext>
                </a:extLst>
              </p:cNvPr>
              <p:cNvSpPr/>
              <p:nvPr/>
            </p:nvSpPr>
            <p:spPr>
              <a:xfrm>
                <a:off x="5392730" y="1860023"/>
                <a:ext cx="267629" cy="26763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E4A376D-9D03-486E-958E-8FE35A97132F}"/>
                  </a:ext>
                </a:extLst>
              </p:cNvPr>
              <p:cNvSpPr/>
              <p:nvPr/>
            </p:nvSpPr>
            <p:spPr>
              <a:xfrm>
                <a:off x="5258915" y="3035727"/>
                <a:ext cx="267629" cy="26763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E68A0E0-6CE0-4F6A-96AA-E7DABB923443}"/>
                  </a:ext>
                </a:extLst>
              </p:cNvPr>
              <p:cNvSpPr/>
              <p:nvPr/>
            </p:nvSpPr>
            <p:spPr>
              <a:xfrm>
                <a:off x="6316051" y="2460324"/>
                <a:ext cx="267629" cy="26763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5B639C-428D-4C74-8AA2-C18E6BFC3DB9}"/>
                  </a:ext>
                </a:extLst>
              </p:cNvPr>
              <p:cNvSpPr/>
              <p:nvPr/>
            </p:nvSpPr>
            <p:spPr>
              <a:xfrm>
                <a:off x="7094168" y="4051604"/>
                <a:ext cx="267629" cy="26763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9621AED-BE93-417A-B9EB-CB246B1B1A0A}"/>
                  </a:ext>
                </a:extLst>
              </p:cNvPr>
              <p:cNvSpPr/>
              <p:nvPr/>
            </p:nvSpPr>
            <p:spPr>
              <a:xfrm>
                <a:off x="6737329" y="3226414"/>
                <a:ext cx="267629" cy="26763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32C9D79-144C-47ED-8D17-3F9C53C4C5B1}"/>
                  </a:ext>
                </a:extLst>
              </p:cNvPr>
              <p:cNvSpPr/>
              <p:nvPr/>
            </p:nvSpPr>
            <p:spPr>
              <a:xfrm>
                <a:off x="7161075" y="2480762"/>
                <a:ext cx="267629" cy="26763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406CEB1-5C90-4A62-8C17-E8CB0C4226A9}"/>
                  </a:ext>
                </a:extLst>
              </p:cNvPr>
              <p:cNvSpPr/>
              <p:nvPr/>
            </p:nvSpPr>
            <p:spPr>
              <a:xfrm>
                <a:off x="5956743" y="3494044"/>
                <a:ext cx="267629" cy="267630"/>
              </a:xfrm>
              <a:prstGeom prst="ellipse">
                <a:avLst/>
              </a:prstGeom>
              <a:solidFill>
                <a:srgbClr val="FEF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C92E0BE-13A9-47CC-889A-D5B219377EC0}"/>
                </a:ext>
              </a:extLst>
            </p:cNvPr>
            <p:cNvGrpSpPr/>
            <p:nvPr/>
          </p:nvGrpSpPr>
          <p:grpSpPr>
            <a:xfrm>
              <a:off x="4435965" y="1911320"/>
              <a:ext cx="3977179" cy="4352796"/>
              <a:chOff x="4435965" y="1911320"/>
              <a:chExt cx="3977179" cy="435279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21250D-FC00-412F-9C93-2CF599ABE00F}"/>
                  </a:ext>
                </a:extLst>
              </p:cNvPr>
              <p:cNvSpPr txBox="1"/>
              <p:nvPr/>
            </p:nvSpPr>
            <p:spPr>
              <a:xfrm>
                <a:off x="4786382" y="1911320"/>
                <a:ext cx="7729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แสวงหา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B06E0A-1564-4807-8D3E-F9BD191F0473}"/>
                  </a:ext>
                </a:extLst>
              </p:cNvPr>
              <p:cNvSpPr txBox="1"/>
              <p:nvPr/>
            </p:nvSpPr>
            <p:spPr>
              <a:xfrm>
                <a:off x="5725275" y="2995474"/>
                <a:ext cx="776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โพธิ์ทอง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71D12E-7008-44D9-946C-A4ECA9E695A6}"/>
                  </a:ext>
                </a:extLst>
              </p:cNvPr>
              <p:cNvSpPr txBox="1"/>
              <p:nvPr/>
            </p:nvSpPr>
            <p:spPr>
              <a:xfrm>
                <a:off x="5422407" y="4730454"/>
                <a:ext cx="1095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วิเศษชัยชาญ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566CB2-0ECA-4CEC-962F-97FE19223E94}"/>
                  </a:ext>
                </a:extLst>
              </p:cNvPr>
              <p:cNvSpPr txBox="1"/>
              <p:nvPr/>
            </p:nvSpPr>
            <p:spPr>
              <a:xfrm>
                <a:off x="4435965" y="3920437"/>
                <a:ext cx="6559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สามโก้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4DFB05-05B0-4691-87CE-1C94C390544E}"/>
                  </a:ext>
                </a:extLst>
              </p:cNvPr>
              <p:cNvSpPr txBox="1"/>
              <p:nvPr/>
            </p:nvSpPr>
            <p:spPr>
              <a:xfrm>
                <a:off x="7835446" y="2993526"/>
                <a:ext cx="5084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ไชโย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1739AA-2333-4EF8-BDBA-2D79B0EE93D9}"/>
                  </a:ext>
                </a:extLst>
              </p:cNvPr>
              <p:cNvSpPr txBox="1"/>
              <p:nvPr/>
            </p:nvSpPr>
            <p:spPr>
              <a:xfrm>
                <a:off x="7752386" y="5925562"/>
                <a:ext cx="6607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ป่าโมก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3BD08B-8744-4E92-B039-7D2F5EC8E3C5}"/>
                  </a:ext>
                </a:extLst>
              </p:cNvPr>
              <p:cNvSpPr txBox="1"/>
              <p:nvPr/>
            </p:nvSpPr>
            <p:spPr>
              <a:xfrm>
                <a:off x="6995775" y="4419880"/>
                <a:ext cx="1132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เมืองอ่างทอง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515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741E59-B102-43E2-9267-2C47650B07D8}"/>
              </a:ext>
            </a:extLst>
          </p:cNvPr>
          <p:cNvGrpSpPr/>
          <p:nvPr/>
        </p:nvGrpSpPr>
        <p:grpSpPr>
          <a:xfrm>
            <a:off x="3012141" y="363071"/>
            <a:ext cx="6360459" cy="734067"/>
            <a:chOff x="3012141" y="363071"/>
            <a:chExt cx="6360459" cy="73406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4B0C71-9A3D-4D47-8CCB-7AFF151AD14B}"/>
                </a:ext>
              </a:extLst>
            </p:cNvPr>
            <p:cNvSpPr/>
            <p:nvPr/>
          </p:nvSpPr>
          <p:spPr>
            <a:xfrm>
              <a:off x="3012141" y="363071"/>
              <a:ext cx="6360459" cy="684546"/>
            </a:xfrm>
            <a:prstGeom prst="roundRect">
              <a:avLst/>
            </a:prstGeom>
            <a:noFill/>
            <a:ln w="53975" cmpd="dbl">
              <a:gradFill flip="none" rotWithShape="1">
                <a:gsLst>
                  <a:gs pos="0">
                    <a:srgbClr val="0070C0"/>
                  </a:gs>
                  <a:gs pos="51000">
                    <a:srgbClr val="00B0F0"/>
                  </a:gs>
                  <a:gs pos="100000">
                    <a:srgbClr val="0070C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F7F9E7-6E75-4398-A809-781B6834965F}"/>
                </a:ext>
              </a:extLst>
            </p:cNvPr>
            <p:cNvSpPr txBox="1"/>
            <p:nvPr/>
          </p:nvSpPr>
          <p:spPr>
            <a:xfrm>
              <a:off x="4991246" y="450807"/>
              <a:ext cx="19896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จังหวัดลพบุรี</a:t>
              </a:r>
              <a:endPara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3D429EF-4B79-4E6E-B24F-EC8F60156800}"/>
              </a:ext>
            </a:extLst>
          </p:cNvPr>
          <p:cNvGrpSpPr/>
          <p:nvPr/>
        </p:nvGrpSpPr>
        <p:grpSpPr>
          <a:xfrm>
            <a:off x="6880194" y="498950"/>
            <a:ext cx="4976428" cy="5111737"/>
            <a:chOff x="3358836" y="1163206"/>
            <a:chExt cx="5125210" cy="569479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374F89-96AD-47E2-809B-AAAC472FB30C}"/>
                </a:ext>
              </a:extLst>
            </p:cNvPr>
            <p:cNvGrpSpPr/>
            <p:nvPr/>
          </p:nvGrpSpPr>
          <p:grpSpPr>
            <a:xfrm>
              <a:off x="3358836" y="1163206"/>
              <a:ext cx="5125210" cy="5694794"/>
              <a:chOff x="3874356" y="1394671"/>
              <a:chExt cx="4662792" cy="466862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9F3CC3F-A19F-4D0C-8970-31516756B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" b="97503" l="10000" r="97750">
                            <a14:foregroundMark x1="12000" y1="71536" x2="12000" y2="70412"/>
                            <a14:foregroundMark x1="11375" y1="66167" x2="13250" y2="65543"/>
                            <a14:foregroundMark x1="11875" y1="68789" x2="12000" y2="70412"/>
                            <a14:foregroundMark x1="10500" y1="73283" x2="10000" y2="75156"/>
                            <a14:foregroundMark x1="13500" y1="91635" x2="16000" y2="93009"/>
                            <a14:foregroundMark x1="24750" y1="96255" x2="26750" y2="95880"/>
                            <a14:foregroundMark x1="26750" y1="95755" x2="31000" y2="89763"/>
                            <a14:foregroundMark x1="32250" y1="88514" x2="34750" y2="88265"/>
                            <a14:foregroundMark x1="35250" y1="88140" x2="37250" y2="85268"/>
                            <a14:foregroundMark x1="37125" y1="85019" x2="37250" y2="83645"/>
                            <a14:foregroundMark x1="39375" y1="84020" x2="41625" y2="84519"/>
                            <a14:foregroundMark x1="26000" y1="40075" x2="26250" y2="41074"/>
                            <a14:foregroundMark x1="24250" y1="41823" x2="24125" y2="42946"/>
                            <a14:foregroundMark x1="24750" y1="41448" x2="25875" y2="41323"/>
                            <a14:foregroundMark x1="19000" y1="50562" x2="17875" y2="52684"/>
                            <a14:foregroundMark x1="12875" y1="56679" x2="11500" y2="59426"/>
                            <a14:foregroundMark x1="57500" y1="31960" x2="57500" y2="35830"/>
                            <a14:foregroundMark x1="53750" y1="26592" x2="52875" y2="29338"/>
                            <a14:foregroundMark x1="52250" y1="24719" x2="53375" y2="25343"/>
                            <a14:foregroundMark x1="47250" y1="21223" x2="49375" y2="20849"/>
                            <a14:foregroundMark x1="46750" y1="19351" x2="47000" y2="20350"/>
                            <a14:foregroundMark x1="38625" y1="21598" x2="40375" y2="20474"/>
                            <a14:foregroundMark x1="39125" y1="25468" x2="39500" y2="27341"/>
                            <a14:foregroundMark x1="39375" y1="27216" x2="37500" y2="27466"/>
                            <a14:foregroundMark x1="35500" y1="27965" x2="36250" y2="28215"/>
                            <a14:foregroundMark x1="29000" y1="30712" x2="28875" y2="32459"/>
                            <a14:foregroundMark x1="30625" y1="29338" x2="31500" y2="27466"/>
                            <a14:foregroundMark x1="27625" y1="33333" x2="27250" y2="35581"/>
                            <a14:foregroundMark x1="27500" y1="35955" x2="28125" y2="36704"/>
                            <a14:foregroundMark x1="26250" y1="40075" x2="27000" y2="39076"/>
                            <a14:foregroundMark x1="11875" y1="78527" x2="12875" y2="78652"/>
                            <a14:foregroundMark x1="12750" y1="78901" x2="12750" y2="80025"/>
                            <a14:foregroundMark x1="13375" y1="81024" x2="13125" y2="82147"/>
                            <a14:foregroundMark x1="17375" y1="95755" x2="18875" y2="95381"/>
                            <a14:foregroundMark x1="21375" y1="96005" x2="23500" y2="95755"/>
                            <a14:foregroundMark x1="51750" y1="87765" x2="52750" y2="87765"/>
                            <a14:foregroundMark x1="53875" y1="88764" x2="56375" y2="88639"/>
                            <a14:foregroundMark x1="57875" y1="85518" x2="58875" y2="85518"/>
                            <a14:foregroundMark x1="60125" y1="84145" x2="60750" y2="84145"/>
                            <a14:foregroundMark x1="62000" y1="83770" x2="63500" y2="84145"/>
                            <a14:foregroundMark x1="63750" y1="84395" x2="64500" y2="87141"/>
                            <a14:foregroundMark x1="76000" y1="73658" x2="82625" y2="73533"/>
                            <a14:foregroundMark x1="80750" y1="73533" x2="81750" y2="74032"/>
                            <a14:foregroundMark x1="83250" y1="72534" x2="83625" y2="69288"/>
                            <a14:foregroundMark x1="86750" y1="69164" x2="88375" y2="68414"/>
                            <a14:foregroundMark x1="88500" y1="67790" x2="89875" y2="65169"/>
                            <a14:foregroundMark x1="92000" y1="13983" x2="91375" y2="16604"/>
                            <a14:foregroundMark x1="91625" y1="18352" x2="92750" y2="24095"/>
                            <a14:foregroundMark x1="92875" y1="24469" x2="92125" y2="29713"/>
                            <a14:foregroundMark x1="85875" y1="30462" x2="85250" y2="34582"/>
                            <a14:foregroundMark x1="85750" y1="24345" x2="85500" y2="21973"/>
                            <a14:foregroundMark x1="86000" y1="18976" x2="86375" y2="16729"/>
                            <a14:foregroundMark x1="66500" y1="36704" x2="68500" y2="36330"/>
                            <a14:foregroundMark x1="69250" y1="37703" x2="72625" y2="37079"/>
                            <a14:foregroundMark x1="73750" y1="37453" x2="76500" y2="37828"/>
                            <a14:foregroundMark x1="80375" y1="36829" x2="83500" y2="35081"/>
                            <a14:foregroundMark x1="92000" y1="30087" x2="92125" y2="31960"/>
                            <a14:foregroundMark x1="91875" y1="34332" x2="92250" y2="37079"/>
                            <a14:foregroundMark x1="92500" y1="39451" x2="94375" y2="52310"/>
                            <a14:foregroundMark x1="94625" y1="51810" x2="94250" y2="56929"/>
                            <a14:foregroundMark x1="92750" y1="43196" x2="92875" y2="45818"/>
                            <a14:foregroundMark x1="91375" y1="62797" x2="93875" y2="63546"/>
                            <a14:foregroundMark x1="94500" y1="63421" x2="95750" y2="63171"/>
                            <a14:foregroundMark x1="48750" y1="87141" x2="48875" y2="87516"/>
                            <a14:foregroundMark x1="49125" y1="87516" x2="49875" y2="86767"/>
                            <a14:foregroundMark x1="55750" y1="88764" x2="57375" y2="87141"/>
                            <a14:foregroundMark x1="57375" y1="87141" x2="57875" y2="85768"/>
                            <a14:foregroundMark x1="71625" y1="75531" x2="73875" y2="75281"/>
                            <a14:foregroundMark x1="74000" y1="75156" x2="75375" y2="74157"/>
                            <a14:foregroundMark x1="85375" y1="26966" x2="85500" y2="28464"/>
                            <a14:foregroundMark x1="86500" y1="16230" x2="87000" y2="14732"/>
                            <a14:foregroundMark x1="86875" y1="14856" x2="87875" y2="14482"/>
                            <a14:foregroundMark x1="88375" y1="3246" x2="88375" y2="5243"/>
                            <a14:foregroundMark x1="94875" y1="2996" x2="94000" y2="6866"/>
                            <a14:foregroundMark x1="92875" y1="10487" x2="92500" y2="13358"/>
                            <a14:foregroundMark x1="94000" y1="6367" x2="92875" y2="10861"/>
                            <a14:foregroundMark x1="44125" y1="83770" x2="45375" y2="83770"/>
                            <a14:backgroundMark x1="31000" y1="40449" x2="32375" y2="42946"/>
                            <a14:backgroundMark x1="34875" y1="40699" x2="35250" y2="45943"/>
                            <a14:backgroundMark x1="49750" y1="42946" x2="49000" y2="47690"/>
                            <a14:backgroundMark x1="45875" y1="29713" x2="47875" y2="34582"/>
                            <a14:backgroundMark x1="71875" y1="44569" x2="74750" y2="47690"/>
                            <a14:backgroundMark x1="86500" y1="39326" x2="90125" y2="41823"/>
                            <a14:backgroundMark x1="18000" y1="62547" x2="21375" y2="65668"/>
                            <a14:backgroundMark x1="37375" y1="58552" x2="38500" y2="62547"/>
                            <a14:backgroundMark x1="58250" y1="70911" x2="56750" y2="76904"/>
                            <a14:backgroundMark x1="32375" y1="75156" x2="30375" y2="81523"/>
                            <a14:backgroundMark x1="15250" y1="76280" x2="17250" y2="81648"/>
                            <a14:backgroundMark x1="61500" y1="83396" x2="61875" y2="84270"/>
                            <a14:backgroundMark x1="93250" y1="39201" x2="93250" y2="43071"/>
                            <a14:backgroundMark x1="92875" y1="39076" x2="93000" y2="41199"/>
                            <a14:backgroundMark x1="93000" y1="41074" x2="94500" y2="48315"/>
                            <a14:backgroundMark x1="93125" y1="41698" x2="95125" y2="51810"/>
                            <a14:backgroundMark x1="92875" y1="43071" x2="94875" y2="52684"/>
                            <a14:backgroundMark x1="74125" y1="75406" x2="75125" y2="74782"/>
                            <a14:backgroundMark x1="73750" y1="75780" x2="74500" y2="75531"/>
                            <a14:backgroundMark x1="73500" y1="75406" x2="74125" y2="7565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4356" y="1394671"/>
                <a:ext cx="4662792" cy="4668620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771B744-9DFF-4FD6-B74B-AA23233DBD3B}"/>
                  </a:ext>
                </a:extLst>
              </p:cNvPr>
              <p:cNvGrpSpPr/>
              <p:nvPr/>
            </p:nvGrpSpPr>
            <p:grpSpPr>
              <a:xfrm>
                <a:off x="4517359" y="2605484"/>
                <a:ext cx="3658099" cy="2660253"/>
                <a:chOff x="4517359" y="2605484"/>
                <a:chExt cx="3658099" cy="2660253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D940B2E-280B-479F-807E-1F077E255B01}"/>
                    </a:ext>
                  </a:extLst>
                </p:cNvPr>
                <p:cNvSpPr/>
                <p:nvPr/>
              </p:nvSpPr>
              <p:spPr>
                <a:xfrm>
                  <a:off x="4607684" y="4148252"/>
                  <a:ext cx="343457" cy="41036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9699A87-F710-47D2-8656-E64C06A9BEAA}"/>
                    </a:ext>
                  </a:extLst>
                </p:cNvPr>
                <p:cNvSpPr/>
                <p:nvPr/>
              </p:nvSpPr>
              <p:spPr>
                <a:xfrm>
                  <a:off x="5464098" y="4045660"/>
                  <a:ext cx="343457" cy="41036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42B79A7-69F7-46C4-8AA1-D6E331D3DC38}"/>
                    </a:ext>
                  </a:extLst>
                </p:cNvPr>
                <p:cNvSpPr/>
                <p:nvPr/>
              </p:nvSpPr>
              <p:spPr>
                <a:xfrm>
                  <a:off x="5120641" y="4855372"/>
                  <a:ext cx="434704" cy="41036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20F421D-FDC3-48F5-896C-EA11661F7FF5}"/>
                    </a:ext>
                  </a:extLst>
                </p:cNvPr>
                <p:cNvSpPr/>
                <p:nvPr/>
              </p:nvSpPr>
              <p:spPr>
                <a:xfrm>
                  <a:off x="4517359" y="4922012"/>
                  <a:ext cx="254246" cy="34372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97440FF-55B6-4813-BAD0-D3D1FDEA99B1}"/>
                    </a:ext>
                  </a:extLst>
                </p:cNvPr>
                <p:cNvSpPr/>
                <p:nvPr/>
              </p:nvSpPr>
              <p:spPr>
                <a:xfrm>
                  <a:off x="7283556" y="4045660"/>
                  <a:ext cx="254246" cy="379142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D46BD10-F8F9-4F24-9C7E-16DA1BECB46A}"/>
                    </a:ext>
                  </a:extLst>
                </p:cNvPr>
                <p:cNvSpPr/>
                <p:nvPr/>
              </p:nvSpPr>
              <p:spPr>
                <a:xfrm>
                  <a:off x="7109597" y="3299390"/>
                  <a:ext cx="254246" cy="379142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73B98E8-F5AF-4AEB-8F6F-A4B0B2557A8B}"/>
                    </a:ext>
                  </a:extLst>
                </p:cNvPr>
                <p:cNvSpPr/>
                <p:nvPr/>
              </p:nvSpPr>
              <p:spPr>
                <a:xfrm>
                  <a:off x="6065247" y="3349839"/>
                  <a:ext cx="254246" cy="379142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7CEB3B2-7609-430C-A79A-560058C32902}"/>
                    </a:ext>
                  </a:extLst>
                </p:cNvPr>
                <p:cNvSpPr/>
                <p:nvPr/>
              </p:nvSpPr>
              <p:spPr>
                <a:xfrm>
                  <a:off x="5931883" y="2605484"/>
                  <a:ext cx="434704" cy="521816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26A781A-A743-40B9-96AA-644C354BA0B9}"/>
                    </a:ext>
                  </a:extLst>
                </p:cNvPr>
                <p:cNvSpPr/>
                <p:nvPr/>
              </p:nvSpPr>
              <p:spPr>
                <a:xfrm>
                  <a:off x="5186254" y="3156716"/>
                  <a:ext cx="434704" cy="521816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4DAEE9E-2AC3-4230-BA43-394DBFEC995A}"/>
                    </a:ext>
                  </a:extLst>
                </p:cNvPr>
                <p:cNvSpPr/>
                <p:nvPr/>
              </p:nvSpPr>
              <p:spPr>
                <a:xfrm>
                  <a:off x="6366926" y="4598761"/>
                  <a:ext cx="343457" cy="410365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AA5AD51-67FB-4B8A-9AC0-C0CF32F3C1FD}"/>
                    </a:ext>
                  </a:extLst>
                </p:cNvPr>
                <p:cNvSpPr/>
                <p:nvPr/>
              </p:nvSpPr>
              <p:spPr>
                <a:xfrm>
                  <a:off x="7829643" y="3113430"/>
                  <a:ext cx="345815" cy="324504"/>
                </a:xfrm>
                <a:prstGeom prst="ellipse">
                  <a:avLst/>
                </a:prstGeom>
                <a:solidFill>
                  <a:srgbClr val="FEFE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FBB8999-5CAD-4F19-B5E4-0CAE0F999CCB}"/>
                </a:ext>
              </a:extLst>
            </p:cNvPr>
            <p:cNvGrpSpPr/>
            <p:nvPr/>
          </p:nvGrpSpPr>
          <p:grpSpPr>
            <a:xfrm>
              <a:off x="3989607" y="2752922"/>
              <a:ext cx="4319577" cy="3270545"/>
              <a:chOff x="3989607" y="2752922"/>
              <a:chExt cx="4319577" cy="327054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1A9085-597D-4D03-9AD8-5127CDC5447C}"/>
                  </a:ext>
                </a:extLst>
              </p:cNvPr>
              <p:cNvSpPr txBox="1"/>
              <p:nvPr/>
            </p:nvSpPr>
            <p:spPr>
              <a:xfrm>
                <a:off x="4703328" y="3309627"/>
                <a:ext cx="8980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หนองม่วง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891D39-3597-47EF-B4BE-0DEE9A81AFA5}"/>
                  </a:ext>
                </a:extLst>
              </p:cNvPr>
              <p:cNvSpPr txBox="1"/>
              <p:nvPr/>
            </p:nvSpPr>
            <p:spPr>
              <a:xfrm>
                <a:off x="5365056" y="2752922"/>
                <a:ext cx="8547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โคกเจริญ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7D3E71-5ECE-4EDA-BCB1-2E7EC22E2F47}"/>
                  </a:ext>
                </a:extLst>
              </p:cNvPr>
              <p:cNvSpPr txBox="1"/>
              <p:nvPr/>
            </p:nvSpPr>
            <p:spPr>
              <a:xfrm>
                <a:off x="5607205" y="3521894"/>
                <a:ext cx="8707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สระโบสถ์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CDA9AD-C4C5-495B-8DF2-236F9D0210DF}"/>
                  </a:ext>
                </a:extLst>
              </p:cNvPr>
              <p:cNvSpPr txBox="1"/>
              <p:nvPr/>
            </p:nvSpPr>
            <p:spPr>
              <a:xfrm>
                <a:off x="7601939" y="3259752"/>
                <a:ext cx="7072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ลำสนธิ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46AA2B-357A-40BA-9344-4BEA7CAD1B1C}"/>
                  </a:ext>
                </a:extLst>
              </p:cNvPr>
              <p:cNvSpPr txBox="1"/>
              <p:nvPr/>
            </p:nvSpPr>
            <p:spPr>
              <a:xfrm>
                <a:off x="6539560" y="3575811"/>
                <a:ext cx="891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ชัยบาดาล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232B3A5-269F-494A-91D0-BD2D5F78EBF4}"/>
                  </a:ext>
                </a:extLst>
              </p:cNvPr>
              <p:cNvSpPr txBox="1"/>
              <p:nvPr/>
            </p:nvSpPr>
            <p:spPr>
              <a:xfrm>
                <a:off x="3989607" y="4337246"/>
                <a:ext cx="7280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บ้านหมี่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7D15CD-625A-4BED-9B7F-C7DB3B4B4EAA}"/>
                  </a:ext>
                </a:extLst>
              </p:cNvPr>
              <p:cNvSpPr txBox="1"/>
              <p:nvPr/>
            </p:nvSpPr>
            <p:spPr>
              <a:xfrm>
                <a:off x="6914922" y="4539486"/>
                <a:ext cx="780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ท่าหลวง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6AF2EE-0326-4C7D-855B-F3A87E123600}"/>
                  </a:ext>
                </a:extLst>
              </p:cNvPr>
              <p:cNvSpPr txBox="1"/>
              <p:nvPr/>
            </p:nvSpPr>
            <p:spPr>
              <a:xfrm>
                <a:off x="5916513" y="5402849"/>
                <a:ext cx="10070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พัฒนานิคม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D59336E-6B08-4159-8613-18F82BCCBE67}"/>
                  </a:ext>
                </a:extLst>
              </p:cNvPr>
              <p:cNvSpPr txBox="1"/>
              <p:nvPr/>
            </p:nvSpPr>
            <p:spPr>
              <a:xfrm>
                <a:off x="4039014" y="5514728"/>
                <a:ext cx="350226" cy="321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ท่าวุ้ง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0465A8-BBEE-45DE-9147-B0535E8759AE}"/>
                  </a:ext>
                </a:extLst>
              </p:cNvPr>
              <p:cNvSpPr txBox="1"/>
              <p:nvPr/>
            </p:nvSpPr>
            <p:spPr>
              <a:xfrm>
                <a:off x="4570677" y="5684913"/>
                <a:ext cx="982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เมืองลพบุรี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BD0CBC5-A1F0-4F14-AEE9-DBAE4163B04A}"/>
                  </a:ext>
                </a:extLst>
              </p:cNvPr>
              <p:cNvSpPr txBox="1"/>
              <p:nvPr/>
            </p:nvSpPr>
            <p:spPr>
              <a:xfrm>
                <a:off x="5122502" y="4515948"/>
                <a:ext cx="8851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latin typeface="TH Kodchasal" panose="02000506000000020004" pitchFamily="2" charset="-34"/>
                    <a:cs typeface="TH Kodchasal" panose="02000506000000020004" pitchFamily="2" charset="-34"/>
                  </a:rPr>
                  <a:t>โคกสำโรง</a:t>
                </a:r>
                <a:endParaRPr lang="en-US" sz="1600" b="1" dirty="0">
                  <a:latin typeface="TH Kodchasal" panose="02000506000000020004" pitchFamily="2" charset="-34"/>
                  <a:cs typeface="TH Kodchasal" panose="02000506000000020004" pitchFamily="2" charset="-34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04E2F-F18C-4604-8C22-81A16D2B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0B59444-9F01-4E2C-A3F7-E88C8A1B3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รพ.พระนารายณ์</a:t>
            </a:r>
          </a:p>
          <a:p>
            <a:r>
              <a:rPr lang="th-TH" dirty="0"/>
              <a:t>ระบบบริการไร้รอยต่อ</a:t>
            </a:r>
          </a:p>
          <a:p>
            <a:r>
              <a:rPr lang="th-TH" dirty="0"/>
              <a:t>รับส่งต่อจากทั้ง </a:t>
            </a:r>
            <a:r>
              <a:rPr lang="en-US" dirty="0"/>
              <a:t>11 </a:t>
            </a:r>
            <a:r>
              <a:rPr lang="th-TH" dirty="0"/>
              <a:t>รพ.</a:t>
            </a:r>
          </a:p>
          <a:p>
            <a:r>
              <a:rPr lang="th-TH" dirty="0"/>
              <a:t>ให้บริการเกินขีดความสามารถของทภ.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22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{446CB2CA-23CA-4A95-A6AC-D43B76D10E75}tf11437505_win32</Template>
  <TotalTime>194</TotalTime>
  <Words>606</Words>
  <Application>Microsoft Office PowerPoint</Application>
  <PresentationFormat>Widescreen</PresentationFormat>
  <Paragraphs>169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Georgia Pro Cond Light</vt:lpstr>
      <vt:lpstr>Speak Pro</vt:lpstr>
      <vt:lpstr>TH Kodchasal</vt:lpstr>
      <vt:lpstr>TH SarabunPSK</vt:lpstr>
      <vt:lpstr>Wingdings 2</vt:lpstr>
      <vt:lpstr>RetrospectVTI</vt:lpstr>
      <vt:lpstr>โรงพยาบาลทันตกรรมเขตสุขภาพที่ ๔</vt:lpstr>
      <vt:lpstr>PowerPoint Presentation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การบ้าน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โรงพยาบาลทันตกรรมเขตสุขภาพที่ ๔</dc:title>
  <dc:creator>สุวรรณา สมถวิล</dc:creator>
  <cp:lastModifiedBy>Windows User</cp:lastModifiedBy>
  <cp:revision>7</cp:revision>
  <dcterms:created xsi:type="dcterms:W3CDTF">2023-08-10T01:50:51Z</dcterms:created>
  <dcterms:modified xsi:type="dcterms:W3CDTF">2023-08-10T09:23:07Z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