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4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77" r:id="rId16"/>
    <p:sldId id="275" r:id="rId17"/>
    <p:sldId id="276" r:id="rId18"/>
    <p:sldId id="268" r:id="rId19"/>
    <p:sldId id="269" r:id="rId20"/>
    <p:sldId id="263" r:id="rId21"/>
  </p:sldIdLst>
  <p:sldSz cx="10287000" cy="10287000"/>
  <p:notesSz cx="6858000" cy="9144000"/>
  <p:embeddedFontLst>
    <p:embeddedFont>
      <p:font typeface="JS Synjai" panose="020B0604020202020204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mprint MT Shadow" panose="04020605060303030202" pitchFamily="82" charset="0"/>
      <p:regular r:id="rId27"/>
    </p:embeddedFont>
    <p:embeddedFont>
      <p:font typeface="Prompt Bold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744" y="-3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0256" y="3212622"/>
            <a:ext cx="8741403" cy="4845824"/>
            <a:chOff x="103276" y="-872052"/>
            <a:chExt cx="11655204" cy="6461099"/>
          </a:xfrm>
        </p:grpSpPr>
        <p:sp>
          <p:nvSpPr>
            <p:cNvPr id="3" name="TextBox 3"/>
            <p:cNvSpPr txBox="1"/>
            <p:nvPr/>
          </p:nvSpPr>
          <p:spPr>
            <a:xfrm>
              <a:off x="2883284" y="5065827"/>
              <a:ext cx="5888636" cy="52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4"/>
                </a:lnSpc>
              </a:pPr>
              <a:r>
                <a:rPr lang="en-US" sz="3200" b="1" spc="46">
                  <a:solidFill>
                    <a:srgbClr val="484848"/>
                  </a:solidFill>
                  <a:latin typeface="Prompt Bold"/>
                  <a:ea typeface="Prompt Bold"/>
                  <a:cs typeface="Prompt Bold"/>
                  <a:sym typeface="Prompt Bold"/>
                </a:rPr>
                <a:t>26 -27  ธันวาคม 2567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3276" y="-872052"/>
              <a:ext cx="11655204" cy="4537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</a:pPr>
              <a:r>
                <a:rPr lang="en-US" sz="6600" spc="783" dirty="0" err="1">
                  <a:solidFill>
                    <a:srgbClr val="004AAD"/>
                  </a:solidFill>
                  <a:latin typeface="Imprint MT Shadow" panose="04020605060303030202" pitchFamily="82" charset="0"/>
                  <a:ea typeface="JS Synjai"/>
                  <a:cs typeface="JS Synjai"/>
                  <a:sym typeface="JS Synjai"/>
                </a:rPr>
                <a:t>ประชุมคณะกรรมการ</a:t>
              </a:r>
              <a:r>
                <a:rPr lang="en-US" sz="6600" spc="783" dirty="0">
                  <a:solidFill>
                    <a:srgbClr val="004AAD"/>
                  </a:solidFill>
                  <a:latin typeface="Imprint MT Shadow" panose="04020605060303030202" pitchFamily="82" charset="0"/>
                  <a:ea typeface="JS Synjai"/>
                  <a:cs typeface="JS Synjai"/>
                  <a:sym typeface="JS Synjai"/>
                </a:rPr>
                <a:t> OHSP </a:t>
              </a:r>
              <a:r>
                <a:rPr lang="en-US" sz="6600" spc="783" dirty="0" err="1">
                  <a:solidFill>
                    <a:srgbClr val="004AAD"/>
                  </a:solidFill>
                  <a:latin typeface="Imprint MT Shadow" panose="04020605060303030202" pitchFamily="82" charset="0"/>
                  <a:ea typeface="JS Synjai"/>
                  <a:cs typeface="JS Synjai"/>
                  <a:sym typeface="JS Synjai"/>
                </a:rPr>
                <a:t>จังหวัดอ่างทอง</a:t>
              </a:r>
              <a:r>
                <a:rPr lang="en-US" sz="6600" spc="783" dirty="0">
                  <a:solidFill>
                    <a:srgbClr val="004AAD"/>
                  </a:solidFill>
                  <a:latin typeface="Imprint MT Shadow" panose="04020605060303030202" pitchFamily="82" charset="0"/>
                  <a:ea typeface="JS Synjai"/>
                  <a:cs typeface="JS Synjai"/>
                  <a:sym typeface="JS Synjai"/>
                </a:rPr>
                <a:t> ครั้งที่</a:t>
              </a:r>
              <a:r>
                <a:rPr lang="en-US" sz="8700" spc="783" dirty="0">
                  <a:solidFill>
                    <a:srgbClr val="004AAD"/>
                  </a:solidFill>
                  <a:latin typeface="JS Synjai"/>
                  <a:ea typeface="JS Synjai"/>
                  <a:cs typeface="JS Synjai"/>
                  <a:sym typeface="JS Synjai"/>
                </a:rPr>
                <a:t>1/2568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557209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00" b="-9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5947" y="-309762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2" r="-29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2791" y="-309217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92" b="-8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880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000" b="-99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321" y="8815287"/>
            <a:ext cx="9904242" cy="1816733"/>
            <a:chOff x="0" y="0"/>
            <a:chExt cx="13205656" cy="2422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4847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8280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32113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180592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214914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2642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12705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470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39633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44481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47913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52845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977" y="504779"/>
            <a:ext cx="9517047" cy="5389028"/>
          </a:xfrm>
          <a:custGeom>
            <a:avLst/>
            <a:gdLst/>
            <a:ahLst/>
            <a:cxnLst/>
            <a:rect l="l" t="t" r="r" b="b"/>
            <a:pathLst>
              <a:path w="9517047" h="5389028">
                <a:moveTo>
                  <a:pt x="0" y="0"/>
                </a:moveTo>
                <a:lnTo>
                  <a:pt x="9517046" y="0"/>
                </a:lnTo>
                <a:lnTo>
                  <a:pt x="9517046" y="5389028"/>
                </a:lnTo>
                <a:lnTo>
                  <a:pt x="0" y="538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829" y="7133570"/>
            <a:ext cx="9444194" cy="3045753"/>
          </a:xfrm>
          <a:custGeom>
            <a:avLst/>
            <a:gdLst/>
            <a:ahLst/>
            <a:cxnLst/>
            <a:rect l="l" t="t" r="r" b="b"/>
            <a:pathLst>
              <a:path w="9444194" h="3045753">
                <a:moveTo>
                  <a:pt x="0" y="0"/>
                </a:moveTo>
                <a:lnTo>
                  <a:pt x="9444194" y="0"/>
                </a:lnTo>
                <a:lnTo>
                  <a:pt x="9444194" y="3045753"/>
                </a:lnTo>
                <a:lnTo>
                  <a:pt x="0" y="30457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1354" y="6209759"/>
            <a:ext cx="9105271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6"/>
              </a:lnSpc>
              <a:spcBef>
                <a:spcPct val="0"/>
              </a:spcBef>
            </a:pPr>
            <a:r>
              <a:rPr lang="en-US" sz="2800" b="1" spc="85" dirty="0" err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เครือข่ายเด็กไทยฟันดี</a:t>
            </a:r>
            <a:r>
              <a:rPr lang="en-US" sz="2800" b="1" spc="85" dirty="0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   </a:t>
            </a:r>
            <a:r>
              <a:rPr lang="en-US" sz="2800" b="1" spc="85" dirty="0" err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รร.อนุบาลวัดอ่างทอง</a:t>
            </a:r>
            <a:endParaRPr lang="en-US" sz="2800" b="1" spc="85" dirty="0">
              <a:solidFill>
                <a:srgbClr val="000000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730" y="331856"/>
            <a:ext cx="9135938" cy="4556549"/>
          </a:xfrm>
          <a:custGeom>
            <a:avLst/>
            <a:gdLst/>
            <a:ahLst/>
            <a:cxnLst/>
            <a:rect l="l" t="t" r="r" b="b"/>
            <a:pathLst>
              <a:path w="9135938" h="4556549">
                <a:moveTo>
                  <a:pt x="0" y="0"/>
                </a:moveTo>
                <a:lnTo>
                  <a:pt x="9135938" y="0"/>
                </a:lnTo>
                <a:lnTo>
                  <a:pt x="9135938" y="4556549"/>
                </a:lnTo>
                <a:lnTo>
                  <a:pt x="0" y="455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8730" y="5262234"/>
            <a:ext cx="9360310" cy="5148170"/>
          </a:xfrm>
          <a:custGeom>
            <a:avLst/>
            <a:gdLst/>
            <a:ahLst/>
            <a:cxnLst/>
            <a:rect l="l" t="t" r="r" b="b"/>
            <a:pathLst>
              <a:path w="9360310" h="5148170">
                <a:moveTo>
                  <a:pt x="0" y="0"/>
                </a:moveTo>
                <a:lnTo>
                  <a:pt x="9360310" y="0"/>
                </a:lnTo>
                <a:lnTo>
                  <a:pt x="9360310" y="5148171"/>
                </a:lnTo>
                <a:lnTo>
                  <a:pt x="0" y="514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5053" y="4880392"/>
            <a:ext cx="9436062" cy="5045778"/>
          </a:xfrm>
          <a:custGeom>
            <a:avLst/>
            <a:gdLst/>
            <a:ahLst/>
            <a:cxnLst/>
            <a:rect l="l" t="t" r="r" b="b"/>
            <a:pathLst>
              <a:path w="9436062" h="5045778">
                <a:moveTo>
                  <a:pt x="0" y="0"/>
                </a:moveTo>
                <a:lnTo>
                  <a:pt x="9436062" y="0"/>
                </a:lnTo>
                <a:lnTo>
                  <a:pt x="9436062" y="5045778"/>
                </a:lnTo>
                <a:lnTo>
                  <a:pt x="0" y="5045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6182" y="335671"/>
            <a:ext cx="8392118" cy="4731056"/>
          </a:xfrm>
          <a:custGeom>
            <a:avLst/>
            <a:gdLst/>
            <a:ahLst/>
            <a:cxnLst/>
            <a:rect l="l" t="t" r="r" b="b"/>
            <a:pathLst>
              <a:path w="8392118" h="4731056">
                <a:moveTo>
                  <a:pt x="0" y="0"/>
                </a:moveTo>
                <a:lnTo>
                  <a:pt x="8392118" y="0"/>
                </a:lnTo>
                <a:lnTo>
                  <a:pt x="8392118" y="4731056"/>
                </a:lnTo>
                <a:lnTo>
                  <a:pt x="0" y="473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3795" y="163657"/>
            <a:ext cx="9246467" cy="5270486"/>
          </a:xfrm>
          <a:custGeom>
            <a:avLst/>
            <a:gdLst/>
            <a:ahLst/>
            <a:cxnLst/>
            <a:rect l="l" t="t" r="r" b="b"/>
            <a:pathLst>
              <a:path w="9246467" h="5270486">
                <a:moveTo>
                  <a:pt x="0" y="0"/>
                </a:moveTo>
                <a:lnTo>
                  <a:pt x="9246468" y="0"/>
                </a:lnTo>
                <a:lnTo>
                  <a:pt x="9246468" y="5270486"/>
                </a:lnTo>
                <a:lnTo>
                  <a:pt x="0" y="5270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4211" y="5689128"/>
            <a:ext cx="7764171" cy="4435283"/>
          </a:xfrm>
          <a:custGeom>
            <a:avLst/>
            <a:gdLst/>
            <a:ahLst/>
            <a:cxnLst/>
            <a:rect l="l" t="t" r="r" b="b"/>
            <a:pathLst>
              <a:path w="7764171" h="4435283">
                <a:moveTo>
                  <a:pt x="0" y="0"/>
                </a:moveTo>
                <a:lnTo>
                  <a:pt x="7764172" y="0"/>
                </a:lnTo>
                <a:lnTo>
                  <a:pt x="7764172" y="4435283"/>
                </a:lnTo>
                <a:lnTo>
                  <a:pt x="0" y="4435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588" y="376548"/>
            <a:ext cx="9369823" cy="5153403"/>
          </a:xfrm>
          <a:custGeom>
            <a:avLst/>
            <a:gdLst/>
            <a:ahLst/>
            <a:cxnLst/>
            <a:rect l="l" t="t" r="r" b="b"/>
            <a:pathLst>
              <a:path w="9369823" h="5153403">
                <a:moveTo>
                  <a:pt x="0" y="0"/>
                </a:moveTo>
                <a:lnTo>
                  <a:pt x="9369824" y="0"/>
                </a:lnTo>
                <a:lnTo>
                  <a:pt x="9369824" y="5153403"/>
                </a:lnTo>
                <a:lnTo>
                  <a:pt x="0" y="5153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015" y="5716987"/>
            <a:ext cx="9377396" cy="5227898"/>
          </a:xfrm>
          <a:custGeom>
            <a:avLst/>
            <a:gdLst/>
            <a:ahLst/>
            <a:cxnLst/>
            <a:rect l="l" t="t" r="r" b="b"/>
            <a:pathLst>
              <a:path w="9377396" h="5227898">
                <a:moveTo>
                  <a:pt x="0" y="0"/>
                </a:moveTo>
                <a:lnTo>
                  <a:pt x="9377397" y="0"/>
                </a:lnTo>
                <a:lnTo>
                  <a:pt x="9377397" y="5227899"/>
                </a:lnTo>
                <a:lnTo>
                  <a:pt x="0" y="5227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724" y="2115488"/>
            <a:ext cx="8741403" cy="5909616"/>
            <a:chOff x="-260100" y="-2334897"/>
            <a:chExt cx="11655204" cy="7879488"/>
          </a:xfrm>
        </p:grpSpPr>
        <p:sp>
          <p:nvSpPr>
            <p:cNvPr id="3" name="TextBox 3"/>
            <p:cNvSpPr txBox="1"/>
            <p:nvPr/>
          </p:nvSpPr>
          <p:spPr>
            <a:xfrm>
              <a:off x="2883284" y="5065827"/>
              <a:ext cx="5888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4"/>
                </a:lnSpc>
              </a:pPr>
              <a:endParaRPr lang="en-US" sz="2100" b="1" spc="46" dirty="0">
                <a:solidFill>
                  <a:srgbClr val="484848"/>
                </a:solidFill>
                <a:latin typeface="Prompt Bold"/>
                <a:ea typeface="Prompt Bold"/>
                <a:cs typeface="Prompt Bold"/>
                <a:sym typeface="Prompt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60100" y="-2334897"/>
              <a:ext cx="11655204" cy="156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</a:pPr>
              <a:endParaRPr lang="en-US" sz="8700" spc="783" dirty="0">
                <a:solidFill>
                  <a:srgbClr val="004AAD"/>
                </a:solidFill>
                <a:latin typeface="JS Synjai"/>
                <a:ea typeface="JS Synjai"/>
                <a:cs typeface="JS Synjai"/>
                <a:sym typeface="JS Synja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57209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00" b="-9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5947" y="-309762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2" r="-29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2791" y="-309217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92" b="-8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880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000" b="-99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321" y="8815287"/>
            <a:ext cx="9904242" cy="1816733"/>
            <a:chOff x="0" y="0"/>
            <a:chExt cx="13205656" cy="2422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4847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8280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32113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180592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214914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2642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12705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470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39633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44481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47913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52845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A60D6CB-84F7-78A7-449A-F2363233D471}"/>
              </a:ext>
            </a:extLst>
          </p:cNvPr>
          <p:cNvSpPr txBox="1"/>
          <p:nvPr/>
        </p:nvSpPr>
        <p:spPr>
          <a:xfrm>
            <a:off x="2693742" y="4279738"/>
            <a:ext cx="84636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rgbClr val="002060"/>
                </a:solidFill>
              </a:rPr>
              <a:t>ประชาสัมพันธ์</a:t>
            </a:r>
            <a:endParaRPr lang="en-US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35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520FA-C538-48C5-3DEC-9E9BC61B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4"/>
            <a:ext cx="5905500" cy="4366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6A0EF-EDD0-3DE2-6882-D9E9FC68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00"/>
            <a:ext cx="10287000" cy="590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C8219-61EF-4770-24BE-9F4B6B0B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216600"/>
            <a:ext cx="4610743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23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80A5E-51D8-7693-D9B1-A68879B746D4}"/>
              </a:ext>
            </a:extLst>
          </p:cNvPr>
          <p:cNvSpPr txBox="1"/>
          <p:nvPr/>
        </p:nvSpPr>
        <p:spPr>
          <a:xfrm>
            <a:off x="451338" y="723155"/>
            <a:ext cx="8915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/>
              <a:t>กบรส    ขอความร่วมมือกลุ่มงานทันตกรรมทุกโรงพยาบาลในสังกัด สปสธ ทดลองประเมินศักยภาพของหน่วยงานตนเองตามเกณฑ์ดังกล่าว   เพื่อจะใช้เป็นข้อมูลประกอบการจัดทำข้อเสนอการปรับปรุงเกณฑ์ศักยภาพด้านทันตกรรมต่อไป</a:t>
            </a:r>
          </a:p>
          <a:p>
            <a:r>
              <a:rPr lang="th-TH" sz="3200" b="1" dirty="0"/>
              <a:t>โดยขอความร่วมมือตอบกลับแบบสำรวจนี้ ภายในวันที่ 1 มค 68</a:t>
            </a:r>
          </a:p>
          <a:p>
            <a:endParaRPr lang="th-TH" sz="3200" dirty="0"/>
          </a:p>
          <a:p>
            <a:r>
              <a:rPr lang="th-TH" sz="3200" dirty="0"/>
              <a:t>รายละเอียดเกณฑ์ </a:t>
            </a:r>
            <a:r>
              <a:rPr lang="en-US" sz="3200" dirty="0"/>
              <a:t>SAP Dent V1.1 </a:t>
            </a:r>
            <a:r>
              <a:rPr lang="th-TH" sz="3200" dirty="0"/>
              <a:t>ที่เป็นมติจากการประชุมตามลิงค์นี้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02348-EBA8-C691-7982-2780C7AB593C}"/>
              </a:ext>
            </a:extLst>
          </p:cNvPr>
          <p:cNvSpPr txBox="1"/>
          <p:nvPr/>
        </p:nvSpPr>
        <p:spPr>
          <a:xfrm>
            <a:off x="451338" y="4434363"/>
            <a:ext cx="838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https://drive.google.com/drive/folders/1A99N6PN-VZd_YRPZKVRJfDBgGF0uZ6Gx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D96FE-BD53-3218-DF16-0AF7BF8D0B4F}"/>
              </a:ext>
            </a:extLst>
          </p:cNvPr>
          <p:cNvSpPr txBox="1"/>
          <p:nvPr/>
        </p:nvSpPr>
        <p:spPr>
          <a:xfrm>
            <a:off x="451338" y="6438900"/>
            <a:ext cx="7696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7030A0"/>
                </a:solidFill>
              </a:rPr>
              <a:t>ลิงค์แบบสำรวจ </a:t>
            </a:r>
          </a:p>
          <a:p>
            <a:r>
              <a:rPr lang="en-US" sz="3200" dirty="0">
                <a:solidFill>
                  <a:srgbClr val="7030A0"/>
                </a:solidFill>
              </a:rPr>
              <a:t>https://forms.gle/oiRTbbnJadayXJ9p8</a:t>
            </a:r>
          </a:p>
        </p:txBody>
      </p:sp>
    </p:spTree>
    <p:extLst>
      <p:ext uri="{BB962C8B-B14F-4D97-AF65-F5344CB8AC3E}">
        <p14:creationId xmlns:p14="http://schemas.microsoft.com/office/powerpoint/2010/main" val="134469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796" y="5677873"/>
            <a:ext cx="7679711" cy="4300638"/>
          </a:xfrm>
          <a:custGeom>
            <a:avLst/>
            <a:gdLst/>
            <a:ahLst/>
            <a:cxnLst/>
            <a:rect l="l" t="t" r="r" b="b"/>
            <a:pathLst>
              <a:path w="7679711" h="4300638">
                <a:moveTo>
                  <a:pt x="0" y="0"/>
                </a:moveTo>
                <a:lnTo>
                  <a:pt x="7679711" y="0"/>
                </a:lnTo>
                <a:lnTo>
                  <a:pt x="7679711" y="4300638"/>
                </a:lnTo>
                <a:lnTo>
                  <a:pt x="0" y="4300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5073" y="385129"/>
            <a:ext cx="9175633" cy="5012190"/>
          </a:xfrm>
          <a:custGeom>
            <a:avLst/>
            <a:gdLst/>
            <a:ahLst/>
            <a:cxnLst/>
            <a:rect l="l" t="t" r="r" b="b"/>
            <a:pathLst>
              <a:path w="9175633" h="5012190">
                <a:moveTo>
                  <a:pt x="0" y="0"/>
                </a:moveTo>
                <a:lnTo>
                  <a:pt x="9175633" y="0"/>
                </a:lnTo>
                <a:lnTo>
                  <a:pt x="9175633" y="5012189"/>
                </a:lnTo>
                <a:lnTo>
                  <a:pt x="0" y="5012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7025" y="5407814"/>
            <a:ext cx="8812950" cy="4582734"/>
          </a:xfrm>
          <a:custGeom>
            <a:avLst/>
            <a:gdLst/>
            <a:ahLst/>
            <a:cxnLst/>
            <a:rect l="l" t="t" r="r" b="b"/>
            <a:pathLst>
              <a:path w="8812950" h="4582734">
                <a:moveTo>
                  <a:pt x="0" y="0"/>
                </a:moveTo>
                <a:lnTo>
                  <a:pt x="8812950" y="0"/>
                </a:lnTo>
                <a:lnTo>
                  <a:pt x="8812950" y="4582733"/>
                </a:lnTo>
                <a:lnTo>
                  <a:pt x="0" y="45827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7025" y="228238"/>
            <a:ext cx="8767872" cy="4767530"/>
          </a:xfrm>
          <a:custGeom>
            <a:avLst/>
            <a:gdLst/>
            <a:ahLst/>
            <a:cxnLst/>
            <a:rect l="l" t="t" r="r" b="b"/>
            <a:pathLst>
              <a:path w="8767872" h="4767530">
                <a:moveTo>
                  <a:pt x="0" y="0"/>
                </a:moveTo>
                <a:lnTo>
                  <a:pt x="8767872" y="0"/>
                </a:lnTo>
                <a:lnTo>
                  <a:pt x="8767872" y="4767530"/>
                </a:lnTo>
                <a:lnTo>
                  <a:pt x="0" y="476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724" y="2115488"/>
            <a:ext cx="8741403" cy="5909616"/>
            <a:chOff x="-260100" y="-2334897"/>
            <a:chExt cx="11655204" cy="7879488"/>
          </a:xfrm>
        </p:grpSpPr>
        <p:sp>
          <p:nvSpPr>
            <p:cNvPr id="3" name="TextBox 3"/>
            <p:cNvSpPr txBox="1"/>
            <p:nvPr/>
          </p:nvSpPr>
          <p:spPr>
            <a:xfrm>
              <a:off x="2883284" y="5065827"/>
              <a:ext cx="5888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4"/>
                </a:lnSpc>
              </a:pPr>
              <a:endParaRPr lang="en-US" sz="2100" b="1" spc="46" dirty="0">
                <a:solidFill>
                  <a:srgbClr val="484848"/>
                </a:solidFill>
                <a:latin typeface="Prompt Bold"/>
                <a:ea typeface="Prompt Bold"/>
                <a:cs typeface="Prompt Bold"/>
                <a:sym typeface="Prompt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60100" y="-2334897"/>
              <a:ext cx="11655204" cy="156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</a:pPr>
              <a:endParaRPr lang="en-US" sz="8700" spc="783" dirty="0">
                <a:solidFill>
                  <a:srgbClr val="004AAD"/>
                </a:solidFill>
                <a:latin typeface="JS Synjai"/>
                <a:ea typeface="JS Synjai"/>
                <a:cs typeface="JS Synjai"/>
                <a:sym typeface="JS Synja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57209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00" b="-9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5947" y="-309762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2" r="-29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2791" y="-309217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92" b="-8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880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000" b="-99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321" y="8815287"/>
            <a:ext cx="9904242" cy="1816733"/>
            <a:chOff x="0" y="0"/>
            <a:chExt cx="13205656" cy="2422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4847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8280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32113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180592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214914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2642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12705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470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39633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44481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47913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52845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F79E273-27AE-8BE0-4C4D-ACBDC6C8FA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427" y="3210422"/>
            <a:ext cx="2809894" cy="33887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60D6CB-84F7-78A7-449A-F2363233D471}"/>
              </a:ext>
            </a:extLst>
          </p:cNvPr>
          <p:cNvSpPr txBox="1"/>
          <p:nvPr/>
        </p:nvSpPr>
        <p:spPr>
          <a:xfrm>
            <a:off x="3829877" y="3802488"/>
            <a:ext cx="58911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7030A0"/>
                </a:solidFill>
              </a:rPr>
              <a:t>ทพญ. กนกภัสสร บุญดีกุล  (หมอปราย)</a:t>
            </a:r>
          </a:p>
          <a:p>
            <a:r>
              <a:rPr lang="th-TH" sz="3200" b="1" dirty="0">
                <a:solidFill>
                  <a:srgbClr val="7030A0"/>
                </a:solidFill>
              </a:rPr>
              <a:t>จบการศึกษา  ป.ตรี    มศว</a:t>
            </a:r>
          </a:p>
          <a:p>
            <a:r>
              <a:rPr lang="th-TH" sz="3200" b="1" dirty="0">
                <a:solidFill>
                  <a:srgbClr val="7030A0"/>
                </a:solidFill>
              </a:rPr>
              <a:t>ป.โท วิทยาเอ็นโดดอนต์    มศว 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8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986" y="399099"/>
            <a:ext cx="9726163" cy="5531755"/>
          </a:xfrm>
          <a:custGeom>
            <a:avLst/>
            <a:gdLst/>
            <a:ahLst/>
            <a:cxnLst/>
            <a:rect l="l" t="t" r="r" b="b"/>
            <a:pathLst>
              <a:path w="9726163" h="5531755">
                <a:moveTo>
                  <a:pt x="0" y="0"/>
                </a:moveTo>
                <a:lnTo>
                  <a:pt x="9726163" y="0"/>
                </a:lnTo>
                <a:lnTo>
                  <a:pt x="9726163" y="5531755"/>
                </a:lnTo>
                <a:lnTo>
                  <a:pt x="0" y="5531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526" y="5930854"/>
            <a:ext cx="9418623" cy="3802769"/>
          </a:xfrm>
          <a:custGeom>
            <a:avLst/>
            <a:gdLst/>
            <a:ahLst/>
            <a:cxnLst/>
            <a:rect l="l" t="t" r="r" b="b"/>
            <a:pathLst>
              <a:path w="9418623" h="3802769">
                <a:moveTo>
                  <a:pt x="0" y="0"/>
                </a:moveTo>
                <a:lnTo>
                  <a:pt x="9418623" y="0"/>
                </a:lnTo>
                <a:lnTo>
                  <a:pt x="9418623" y="3802770"/>
                </a:lnTo>
                <a:lnTo>
                  <a:pt x="0" y="3802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724" y="2115488"/>
            <a:ext cx="8741403" cy="5909616"/>
            <a:chOff x="-260100" y="-2334897"/>
            <a:chExt cx="11655204" cy="7879488"/>
          </a:xfrm>
        </p:grpSpPr>
        <p:sp>
          <p:nvSpPr>
            <p:cNvPr id="3" name="TextBox 3"/>
            <p:cNvSpPr txBox="1"/>
            <p:nvPr/>
          </p:nvSpPr>
          <p:spPr>
            <a:xfrm>
              <a:off x="2883284" y="5065827"/>
              <a:ext cx="5888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4"/>
                </a:lnSpc>
              </a:pPr>
              <a:endParaRPr lang="en-US" sz="2100" b="1" spc="46" dirty="0">
                <a:solidFill>
                  <a:srgbClr val="484848"/>
                </a:solidFill>
                <a:latin typeface="Prompt Bold"/>
                <a:ea typeface="Prompt Bold"/>
                <a:cs typeface="Prompt Bold"/>
                <a:sym typeface="Prompt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60100" y="-2334897"/>
              <a:ext cx="11655204" cy="156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</a:pPr>
              <a:endParaRPr lang="en-US" sz="8700" spc="783" dirty="0">
                <a:solidFill>
                  <a:srgbClr val="004AAD"/>
                </a:solidFill>
                <a:latin typeface="JS Synjai"/>
                <a:ea typeface="JS Synjai"/>
                <a:cs typeface="JS Synjai"/>
                <a:sym typeface="JS Synja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57209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00" b="-9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5947" y="-309762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2" r="-29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2791" y="-309217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92" b="-8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880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000" b="-99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321" y="8815287"/>
            <a:ext cx="9904242" cy="1816733"/>
            <a:chOff x="0" y="0"/>
            <a:chExt cx="13205656" cy="2422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4847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8280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32113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180592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214914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2642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12705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470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39633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44481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47913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52845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33B4DAD-B489-58C2-45BD-FBED9726E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54" y="2476500"/>
            <a:ext cx="9386891" cy="4876800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นโยบายกระทรวงสาธารณสุข  2568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แนวทางดำเนินงานทันตสาธารณสุข สำนักทันตสาธารณสุข 2568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สรุปผลการดำเนินงานทันตสาธารณสุขจังหวัด อ่างทอง 2567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ตัวชี้วัดด้านสุขภาพช่องปาก กรมอนามัย  2568 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   + </a:t>
            </a:r>
            <a:r>
              <a:rPr lang="th-TH" sz="4000" b="1" dirty="0">
                <a:solidFill>
                  <a:schemeClr val="tx1"/>
                </a:solidFill>
                <a:cs typeface="+mj-cs"/>
              </a:rPr>
              <a:t>ตัวชี้วัด 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OHSP </a:t>
            </a:r>
            <a:r>
              <a:rPr lang="th-TH" sz="4000" b="1" dirty="0">
                <a:solidFill>
                  <a:schemeClr val="tx1"/>
                </a:solidFill>
                <a:cs typeface="+mj-cs"/>
              </a:rPr>
              <a:t>จังหวัดอ่างทอง  2568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  </a:t>
            </a:r>
            <a:endParaRPr lang="th-TH" sz="4000" b="1" dirty="0">
              <a:solidFill>
                <a:schemeClr val="tx1"/>
              </a:solidFill>
              <a:cs typeface="+mj-cs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ผลการดำเนินงาน ราชทัณฑ์ปันสุข ทำความ ดี เพื่อชาติ ศาสน์ กษัตริย์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การใช้งาน </a:t>
            </a:r>
            <a:r>
              <a:rPr lang="en-US" sz="4000" b="1" dirty="0" err="1">
                <a:solidFill>
                  <a:schemeClr val="tx1"/>
                </a:solidFill>
                <a:cs typeface="+mj-cs"/>
              </a:rPr>
              <a:t>plateform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  </a:t>
            </a:r>
            <a:r>
              <a:rPr lang="th-TH" sz="4000" b="1" dirty="0">
                <a:solidFill>
                  <a:schemeClr val="tx1"/>
                </a:solidFill>
                <a:cs typeface="+mj-cs"/>
              </a:rPr>
              <a:t>ครอบครัวฟันดี 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การลงข้อมูล แฟ้ม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dental 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th-TH" sz="4000" b="1" dirty="0">
                <a:solidFill>
                  <a:schemeClr val="tx1"/>
                </a:solidFill>
                <a:cs typeface="+mj-cs"/>
              </a:rPr>
              <a:t>การใช้งาน 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App  </a:t>
            </a:r>
            <a:r>
              <a:rPr lang="th-TH" sz="4000" b="1" dirty="0">
                <a:solidFill>
                  <a:schemeClr val="tx1"/>
                </a:solidFill>
                <a:cs typeface="+mj-cs"/>
              </a:rPr>
              <a:t>รักยิ้ม</a:t>
            </a:r>
          </a:p>
          <a:p>
            <a:endParaRPr lang="en-US" sz="40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8758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724" y="2115488"/>
            <a:ext cx="8741403" cy="5909616"/>
            <a:chOff x="-260100" y="-2334897"/>
            <a:chExt cx="11655204" cy="7879488"/>
          </a:xfrm>
        </p:grpSpPr>
        <p:sp>
          <p:nvSpPr>
            <p:cNvPr id="3" name="TextBox 3"/>
            <p:cNvSpPr txBox="1"/>
            <p:nvPr/>
          </p:nvSpPr>
          <p:spPr>
            <a:xfrm>
              <a:off x="2883284" y="5065827"/>
              <a:ext cx="5888636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4"/>
                </a:lnSpc>
              </a:pPr>
              <a:endParaRPr lang="en-US" sz="2100" b="1" spc="46" dirty="0">
                <a:solidFill>
                  <a:srgbClr val="484848"/>
                </a:solidFill>
                <a:latin typeface="Prompt Bold"/>
                <a:ea typeface="Prompt Bold"/>
                <a:cs typeface="Prompt Bold"/>
                <a:sym typeface="Prompt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60100" y="-2334897"/>
              <a:ext cx="11655204" cy="156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00"/>
                </a:lnSpc>
              </a:pPr>
              <a:endParaRPr lang="en-US" sz="8700" spc="783" dirty="0">
                <a:solidFill>
                  <a:srgbClr val="004AAD"/>
                </a:solidFill>
                <a:latin typeface="JS Synjai"/>
                <a:ea typeface="JS Synjai"/>
                <a:cs typeface="JS Synjai"/>
                <a:sym typeface="JS Synja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57209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00" b="-99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05947" y="-309762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92" r="-29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2791" y="-309217"/>
            <a:ext cx="1258262" cy="2472375"/>
          </a:xfrm>
          <a:custGeom>
            <a:avLst/>
            <a:gdLst/>
            <a:ahLst/>
            <a:cxnLst/>
            <a:rect l="l" t="t" r="r" b="b"/>
            <a:pathLst>
              <a:path w="1258262" h="2472375">
                <a:moveTo>
                  <a:pt x="0" y="0"/>
                </a:moveTo>
                <a:lnTo>
                  <a:pt x="1258262" y="0"/>
                </a:lnTo>
                <a:lnTo>
                  <a:pt x="1258262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92" b="-8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8880" y="-309217"/>
            <a:ext cx="1260911" cy="2472375"/>
          </a:xfrm>
          <a:custGeom>
            <a:avLst/>
            <a:gdLst/>
            <a:ahLst/>
            <a:cxnLst/>
            <a:rect l="l" t="t" r="r" b="b"/>
            <a:pathLst>
              <a:path w="1260911" h="2472375">
                <a:moveTo>
                  <a:pt x="0" y="0"/>
                </a:moveTo>
                <a:lnTo>
                  <a:pt x="1260911" y="0"/>
                </a:lnTo>
                <a:lnTo>
                  <a:pt x="1260911" y="2472375"/>
                </a:lnTo>
                <a:lnTo>
                  <a:pt x="0" y="24723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000" b="-99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95321" y="8815287"/>
            <a:ext cx="9904242" cy="1816733"/>
            <a:chOff x="0" y="0"/>
            <a:chExt cx="13205656" cy="2422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4847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8280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132113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180592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214914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2642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12705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47026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939633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6" y="0"/>
                  </a:lnTo>
                  <a:lnTo>
                    <a:pt x="677206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0444818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479139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t="-764" b="-76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528451" y="0"/>
              <a:ext cx="677205" cy="2422311"/>
            </a:xfrm>
            <a:custGeom>
              <a:avLst/>
              <a:gdLst/>
              <a:ahLst/>
              <a:cxnLst/>
              <a:rect l="l" t="t" r="r" b="b"/>
              <a:pathLst>
                <a:path w="677205" h="2422311">
                  <a:moveTo>
                    <a:pt x="0" y="0"/>
                  </a:moveTo>
                  <a:lnTo>
                    <a:pt x="677205" y="0"/>
                  </a:lnTo>
                  <a:lnTo>
                    <a:pt x="677205" y="2422311"/>
                  </a:lnTo>
                  <a:lnTo>
                    <a:pt x="0" y="2422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764" b="-764"/>
              </a:stretch>
            </a:blipFill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90764A6-B3ED-78C0-AB57-868FC5C94D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492525"/>
            <a:ext cx="10287000" cy="53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57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0431" y="490459"/>
            <a:ext cx="9426138" cy="4653041"/>
          </a:xfrm>
          <a:custGeom>
            <a:avLst/>
            <a:gdLst/>
            <a:ahLst/>
            <a:cxnLst/>
            <a:rect l="l" t="t" r="r" b="b"/>
            <a:pathLst>
              <a:path w="9426138" h="4653041">
                <a:moveTo>
                  <a:pt x="0" y="0"/>
                </a:moveTo>
                <a:lnTo>
                  <a:pt x="9426138" y="0"/>
                </a:lnTo>
                <a:lnTo>
                  <a:pt x="9426138" y="4653041"/>
                </a:lnTo>
                <a:lnTo>
                  <a:pt x="0" y="46530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4" r="-155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0431" y="5305159"/>
            <a:ext cx="9426138" cy="4701286"/>
          </a:xfrm>
          <a:custGeom>
            <a:avLst/>
            <a:gdLst/>
            <a:ahLst/>
            <a:cxnLst/>
            <a:rect l="l" t="t" r="r" b="b"/>
            <a:pathLst>
              <a:path w="9426138" h="4701286">
                <a:moveTo>
                  <a:pt x="0" y="0"/>
                </a:moveTo>
                <a:lnTo>
                  <a:pt x="9426138" y="0"/>
                </a:lnTo>
                <a:lnTo>
                  <a:pt x="9426138" y="4701286"/>
                </a:lnTo>
                <a:lnTo>
                  <a:pt x="0" y="4701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900" y="3022957"/>
            <a:ext cx="9700152" cy="6699403"/>
          </a:xfrm>
          <a:custGeom>
            <a:avLst/>
            <a:gdLst/>
            <a:ahLst/>
            <a:cxnLst/>
            <a:rect l="l" t="t" r="r" b="b"/>
            <a:pathLst>
              <a:path w="9804800" h="5490688">
                <a:moveTo>
                  <a:pt x="0" y="0"/>
                </a:moveTo>
                <a:lnTo>
                  <a:pt x="9804801" y="0"/>
                </a:lnTo>
                <a:lnTo>
                  <a:pt x="9804801" y="5490688"/>
                </a:lnTo>
                <a:lnTo>
                  <a:pt x="0" y="5490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743" y="275315"/>
            <a:ext cx="5111348" cy="2715404"/>
          </a:xfrm>
          <a:custGeom>
            <a:avLst/>
            <a:gdLst/>
            <a:ahLst/>
            <a:cxnLst/>
            <a:rect l="l" t="t" r="r" b="b"/>
            <a:pathLst>
              <a:path w="5111348" h="2715404">
                <a:moveTo>
                  <a:pt x="0" y="0"/>
                </a:moveTo>
                <a:lnTo>
                  <a:pt x="5111348" y="0"/>
                </a:lnTo>
                <a:lnTo>
                  <a:pt x="5111348" y="2715404"/>
                </a:lnTo>
                <a:lnTo>
                  <a:pt x="0" y="2715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04370" y="243077"/>
            <a:ext cx="5662115" cy="2293156"/>
          </a:xfrm>
          <a:custGeom>
            <a:avLst/>
            <a:gdLst/>
            <a:ahLst/>
            <a:cxnLst/>
            <a:rect l="l" t="t" r="r" b="b"/>
            <a:pathLst>
              <a:path w="5662115" h="2293156">
                <a:moveTo>
                  <a:pt x="0" y="0"/>
                </a:moveTo>
                <a:lnTo>
                  <a:pt x="5662115" y="0"/>
                </a:lnTo>
                <a:lnTo>
                  <a:pt x="5662115" y="2293157"/>
                </a:lnTo>
                <a:lnTo>
                  <a:pt x="0" y="2293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00" y="200285"/>
            <a:ext cx="9170557" cy="5020880"/>
          </a:xfrm>
          <a:custGeom>
            <a:avLst/>
            <a:gdLst/>
            <a:ahLst/>
            <a:cxnLst/>
            <a:rect l="l" t="t" r="r" b="b"/>
            <a:pathLst>
              <a:path w="9170557" h="5020880">
                <a:moveTo>
                  <a:pt x="0" y="0"/>
                </a:moveTo>
                <a:lnTo>
                  <a:pt x="9170557" y="0"/>
                </a:lnTo>
                <a:lnTo>
                  <a:pt x="9170557" y="5020880"/>
                </a:lnTo>
                <a:lnTo>
                  <a:pt x="0" y="5020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0098" y="5221165"/>
            <a:ext cx="8713760" cy="4792568"/>
          </a:xfrm>
          <a:custGeom>
            <a:avLst/>
            <a:gdLst/>
            <a:ahLst/>
            <a:cxnLst/>
            <a:rect l="l" t="t" r="r" b="b"/>
            <a:pathLst>
              <a:path w="8713760" h="4792568">
                <a:moveTo>
                  <a:pt x="0" y="0"/>
                </a:moveTo>
                <a:lnTo>
                  <a:pt x="8713760" y="0"/>
                </a:lnTo>
                <a:lnTo>
                  <a:pt x="8713760" y="4792568"/>
                </a:lnTo>
                <a:lnTo>
                  <a:pt x="0" y="4792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637" y="1119554"/>
            <a:ext cx="9803601" cy="8047892"/>
          </a:xfrm>
          <a:custGeom>
            <a:avLst/>
            <a:gdLst/>
            <a:ahLst/>
            <a:cxnLst/>
            <a:rect l="l" t="t" r="r" b="b"/>
            <a:pathLst>
              <a:path w="9803601" h="5379726">
                <a:moveTo>
                  <a:pt x="0" y="0"/>
                </a:moveTo>
                <a:lnTo>
                  <a:pt x="9803600" y="0"/>
                </a:lnTo>
                <a:lnTo>
                  <a:pt x="9803600" y="5379726"/>
                </a:lnTo>
                <a:lnTo>
                  <a:pt x="0" y="537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5212" y="330637"/>
            <a:ext cx="9440496" cy="4295425"/>
          </a:xfrm>
          <a:custGeom>
            <a:avLst/>
            <a:gdLst/>
            <a:ahLst/>
            <a:cxnLst/>
            <a:rect l="l" t="t" r="r" b="b"/>
            <a:pathLst>
              <a:path w="9440496" h="4295425">
                <a:moveTo>
                  <a:pt x="0" y="0"/>
                </a:moveTo>
                <a:lnTo>
                  <a:pt x="9440495" y="0"/>
                </a:lnTo>
                <a:lnTo>
                  <a:pt x="9440495" y="4295426"/>
                </a:lnTo>
                <a:lnTo>
                  <a:pt x="0" y="4295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212" y="4626063"/>
            <a:ext cx="9076291" cy="5264249"/>
          </a:xfrm>
          <a:custGeom>
            <a:avLst/>
            <a:gdLst/>
            <a:ahLst/>
            <a:cxnLst/>
            <a:rect l="l" t="t" r="r" b="b"/>
            <a:pathLst>
              <a:path w="9076291" h="5264249">
                <a:moveTo>
                  <a:pt x="0" y="0"/>
                </a:moveTo>
                <a:lnTo>
                  <a:pt x="9076291" y="0"/>
                </a:lnTo>
                <a:lnTo>
                  <a:pt x="9076291" y="5264249"/>
                </a:lnTo>
                <a:lnTo>
                  <a:pt x="0" y="5264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203</Words>
  <Application>Microsoft Office PowerPoint</Application>
  <PresentationFormat>Custom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JS Synjai</vt:lpstr>
      <vt:lpstr>Prompt Bold</vt:lpstr>
      <vt:lpstr>Calibri</vt:lpstr>
      <vt:lpstr>Imprint MT Shadow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โพสต์อินสตาแกรม แสงสว่างและลัตกาส</dc:title>
  <dc:creator>Lenovo</dc:creator>
  <cp:lastModifiedBy>Lenovo</cp:lastModifiedBy>
  <cp:revision>10</cp:revision>
  <dcterms:created xsi:type="dcterms:W3CDTF">2006-08-16T00:00:00Z</dcterms:created>
  <dcterms:modified xsi:type="dcterms:W3CDTF">2024-12-25T04:34:47Z</dcterms:modified>
  <dc:identifier>DAGY8srcyo8</dc:identifier>
</cp:coreProperties>
</file>