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"/>
  </p:sldMasterIdLst>
  <p:notesMasterIdLst>
    <p:notesMasterId r:id="rId9"/>
  </p:notesMasterIdLst>
  <p:sldIdLst>
    <p:sldId id="289" r:id="rId2"/>
    <p:sldId id="282" r:id="rId3"/>
    <p:sldId id="259" r:id="rId4"/>
    <p:sldId id="269" r:id="rId5"/>
    <p:sldId id="280" r:id="rId6"/>
    <p:sldId id="260" r:id="rId7"/>
    <p:sldId id="284" r:id="rId8"/>
  </p:sldIdLst>
  <p:sldSz cx="9144000" cy="5143500" type="screen16x9"/>
  <p:notesSz cx="6807200" cy="99393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ส่วนเริ่มต้น" id="{3B4DDEBC-9619-4EC9-A1DA-CADACC7DF026}">
          <p14:sldIdLst>
            <p14:sldId id="289"/>
            <p14:sldId id="282"/>
            <p14:sldId id="259"/>
            <p14:sldId id="269"/>
            <p14:sldId id="280"/>
            <p14:sldId id="260"/>
            <p14:sldId id="28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CCFF99"/>
    <a:srgbClr val="CCCCFF"/>
    <a:srgbClr val="CC99FF"/>
    <a:srgbClr val="9900CC"/>
    <a:srgbClr val="FF0066"/>
    <a:srgbClr val="66FFFF"/>
    <a:srgbClr val="FFD54F"/>
    <a:srgbClr val="FFFF00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7203" autoAdjust="0"/>
    <p:restoredTop sz="90268" autoAdjust="0"/>
  </p:normalViewPr>
  <p:slideViewPr>
    <p:cSldViewPr>
      <p:cViewPr>
        <p:scale>
          <a:sx n="70" d="100"/>
          <a:sy n="70" d="100"/>
        </p:scale>
        <p:origin x="160" y="15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eaNEE\Desktop\PAWEENA\&#3591;&#3634;&#3609;&#3614;&#3626;.63\cluster\&#3612;&#3621;&#3612;&#3621;&#3636;&#3605;%20&#3648;&#3611;&#3657;&#3634;&#3607;&#3633;&#3609;&#3605;&#3626;&#3641;&#3591;&#3629;&#3634;&#3618;&#3640;%2063_&#3624;&#3629;%20&#3619;&#3634;&#3618;&#3652;&#3605;&#3619;&#3617;&#3634;&#3626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r>
              <a:rPr lang="th-TH" sz="16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จำนวนผู้สูงอายุที่มีฟันแท้</a:t>
            </a:r>
            <a:r>
              <a:rPr lang="th-TH" sz="1600" b="1" baseline="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อย่าง</a:t>
            </a:r>
            <a:r>
              <a:rPr lang="th-TH" sz="16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น้อย 20 ซี่ หรือ 4 คู่สบ</a:t>
            </a:r>
            <a:endParaRPr lang="th-TH" sz="1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 sz="16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r>
              <a:rPr lang="th-TH" sz="1600" b="1" dirty="0">
                <a:solidFill>
                  <a:srgbClr val="92D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ความครอบคลุมการตรวจ</a:t>
            </a:r>
            <a:r>
              <a:rPr lang="th-TH" sz="16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เทียบกับ</a:t>
            </a:r>
            <a:r>
              <a:rPr lang="th-TH" sz="1600" b="1" dirty="0">
                <a:solidFill>
                  <a:srgbClr val="FF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จำนวนประชากรผู้สูงอายุในเขตสุขภาพ</a:t>
            </a:r>
          </a:p>
        </c:rich>
      </c:tx>
      <c:layout>
        <c:manualLayout>
          <c:xMode val="edge"/>
          <c:yMode val="edge"/>
          <c:x val="0.14515681604102459"/>
          <c:y val="0"/>
        </c:manualLayout>
      </c:layout>
      <c:overlay val="0"/>
      <c:spPr>
        <a:ln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543364689035094"/>
          <c:y val="0.24255368739331518"/>
          <c:w val="0.85644505275738536"/>
          <c:h val="0.63197029294712315"/>
        </c:manualLayout>
      </c:layout>
      <c:areaChart>
        <c:grouping val="standard"/>
        <c:varyColors val="0"/>
        <c:ser>
          <c:idx val="0"/>
          <c:order val="0"/>
          <c:tx>
            <c:strRef>
              <c:f>'8 เม.ย.63'!$B$19</c:f>
              <c:strCache>
                <c:ptCount val="1"/>
                <c:pt idx="0">
                  <c:v>จำนวนผู้สูงอายุในเขต</c:v>
                </c:pt>
              </c:strCache>
            </c:strRef>
          </c:tx>
          <c:spPr>
            <a:solidFill>
              <a:srgbClr val="FF99FF"/>
            </a:solidFill>
          </c:spPr>
          <c:cat>
            <c:strRef>
              <c:f>'8 เม.ย.63'!$A$20:$A$31</c:f>
              <c:strCache>
                <c:ptCount val="12"/>
                <c:pt idx="0">
                  <c:v>เขต 1</c:v>
                </c:pt>
                <c:pt idx="1">
                  <c:v>เขต 2</c:v>
                </c:pt>
                <c:pt idx="2">
                  <c:v>เขต 3</c:v>
                </c:pt>
                <c:pt idx="3">
                  <c:v>เขต 4</c:v>
                </c:pt>
                <c:pt idx="4">
                  <c:v>เขต 5</c:v>
                </c:pt>
                <c:pt idx="5">
                  <c:v>เขต 6</c:v>
                </c:pt>
                <c:pt idx="6">
                  <c:v>เขต 7</c:v>
                </c:pt>
                <c:pt idx="7">
                  <c:v>เขต 8</c:v>
                </c:pt>
                <c:pt idx="8">
                  <c:v>เขต 9</c:v>
                </c:pt>
                <c:pt idx="9">
                  <c:v>เขต 10</c:v>
                </c:pt>
                <c:pt idx="10">
                  <c:v>เขต 11</c:v>
                </c:pt>
                <c:pt idx="11">
                  <c:v>เขต 12</c:v>
                </c:pt>
              </c:strCache>
            </c:strRef>
          </c:cat>
          <c:val>
            <c:numRef>
              <c:f>'8 เม.ย.63'!$B$20:$B$31</c:f>
              <c:numCache>
                <c:formatCode>#,##0</c:formatCode>
                <c:ptCount val="12"/>
                <c:pt idx="0">
                  <c:v>1063598</c:v>
                </c:pt>
                <c:pt idx="1">
                  <c:v>555831</c:v>
                </c:pt>
                <c:pt idx="2">
                  <c:v>503671</c:v>
                </c:pt>
                <c:pt idx="3">
                  <c:v>802764</c:v>
                </c:pt>
                <c:pt idx="4">
                  <c:v>833505</c:v>
                </c:pt>
                <c:pt idx="5">
                  <c:v>817863</c:v>
                </c:pt>
                <c:pt idx="6">
                  <c:v>762139</c:v>
                </c:pt>
                <c:pt idx="7">
                  <c:v>759969</c:v>
                </c:pt>
                <c:pt idx="8">
                  <c:v>996685</c:v>
                </c:pt>
                <c:pt idx="9">
                  <c:v>631821</c:v>
                </c:pt>
                <c:pt idx="10">
                  <c:v>593536</c:v>
                </c:pt>
                <c:pt idx="11">
                  <c:v>615318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2AC-4E26-81FA-7BC03FAA8661}"/>
            </c:ext>
          </c:extLst>
        </c:ser>
        <c:ser>
          <c:idx val="1"/>
          <c:order val="1"/>
          <c:tx>
            <c:strRef>
              <c:f>'8 เม.ย.63'!$C$19</c:f>
              <c:strCache>
                <c:ptCount val="1"/>
                <c:pt idx="0">
                  <c:v>ได้รับการตรวจสุขภาพช่องปาก</c:v>
                </c:pt>
              </c:strCache>
            </c:strRef>
          </c:tx>
          <c:spPr>
            <a:solidFill>
              <a:srgbClr val="CCFF99"/>
            </a:solidFill>
          </c:spPr>
          <c:cat>
            <c:strRef>
              <c:f>'8 เม.ย.63'!$A$20:$A$31</c:f>
              <c:strCache>
                <c:ptCount val="12"/>
                <c:pt idx="0">
                  <c:v>เขต 1</c:v>
                </c:pt>
                <c:pt idx="1">
                  <c:v>เขต 2</c:v>
                </c:pt>
                <c:pt idx="2">
                  <c:v>เขต 3</c:v>
                </c:pt>
                <c:pt idx="3">
                  <c:v>เขต 4</c:v>
                </c:pt>
                <c:pt idx="4">
                  <c:v>เขต 5</c:v>
                </c:pt>
                <c:pt idx="5">
                  <c:v>เขต 6</c:v>
                </c:pt>
                <c:pt idx="6">
                  <c:v>เขต 7</c:v>
                </c:pt>
                <c:pt idx="7">
                  <c:v>เขต 8</c:v>
                </c:pt>
                <c:pt idx="8">
                  <c:v>เขต 9</c:v>
                </c:pt>
                <c:pt idx="9">
                  <c:v>เขต 10</c:v>
                </c:pt>
                <c:pt idx="10">
                  <c:v>เขต 11</c:v>
                </c:pt>
                <c:pt idx="11">
                  <c:v>เขต 12</c:v>
                </c:pt>
              </c:strCache>
            </c:strRef>
          </c:cat>
          <c:val>
            <c:numRef>
              <c:f>'8 เม.ย.63'!$C$20:$C$31</c:f>
              <c:numCache>
                <c:formatCode>#,##0</c:formatCode>
                <c:ptCount val="12"/>
                <c:pt idx="0">
                  <c:v>249934</c:v>
                </c:pt>
                <c:pt idx="1">
                  <c:v>140095</c:v>
                </c:pt>
                <c:pt idx="2">
                  <c:v>102431</c:v>
                </c:pt>
                <c:pt idx="3">
                  <c:v>105455</c:v>
                </c:pt>
                <c:pt idx="4">
                  <c:v>145910</c:v>
                </c:pt>
                <c:pt idx="5">
                  <c:v>197957</c:v>
                </c:pt>
                <c:pt idx="6">
                  <c:v>176552</c:v>
                </c:pt>
                <c:pt idx="7">
                  <c:v>270873</c:v>
                </c:pt>
                <c:pt idx="8">
                  <c:v>184387</c:v>
                </c:pt>
                <c:pt idx="9">
                  <c:v>234345</c:v>
                </c:pt>
                <c:pt idx="10">
                  <c:v>109719</c:v>
                </c:pt>
                <c:pt idx="11">
                  <c:v>100869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2AC-4E26-81FA-7BC03FAA86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715328"/>
        <c:axId val="95716864"/>
      </c:areaChart>
      <c:barChart>
        <c:barDir val="col"/>
        <c:grouping val="clustered"/>
        <c:varyColors val="0"/>
        <c:ser>
          <c:idx val="2"/>
          <c:order val="2"/>
          <c:tx>
            <c:strRef>
              <c:f>'8 เม.ย.63'!$D$19</c:f>
              <c:strCache>
                <c:ptCount val="1"/>
                <c:pt idx="0">
                  <c:v>ผู้สูงอายุมีฟันแท้ใช้งานไม่น้อยกว่า 20 ซี่ หรือ 4 คู่สบ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'8 เม.ย.63'!$A$20:$A$31</c:f>
              <c:strCache>
                <c:ptCount val="12"/>
                <c:pt idx="0">
                  <c:v>เขต 1</c:v>
                </c:pt>
                <c:pt idx="1">
                  <c:v>เขต 2</c:v>
                </c:pt>
                <c:pt idx="2">
                  <c:v>เขต 3</c:v>
                </c:pt>
                <c:pt idx="3">
                  <c:v>เขต 4</c:v>
                </c:pt>
                <c:pt idx="4">
                  <c:v>เขต 5</c:v>
                </c:pt>
                <c:pt idx="5">
                  <c:v>เขต 6</c:v>
                </c:pt>
                <c:pt idx="6">
                  <c:v>เขต 7</c:v>
                </c:pt>
                <c:pt idx="7">
                  <c:v>เขต 8</c:v>
                </c:pt>
                <c:pt idx="8">
                  <c:v>เขต 9</c:v>
                </c:pt>
                <c:pt idx="9">
                  <c:v>เขต 10</c:v>
                </c:pt>
                <c:pt idx="10">
                  <c:v>เขต 11</c:v>
                </c:pt>
                <c:pt idx="11">
                  <c:v>เขต 12</c:v>
                </c:pt>
              </c:strCache>
            </c:strRef>
          </c:cat>
          <c:val>
            <c:numRef>
              <c:f>'8 เม.ย.63'!$D$20:$D$31</c:f>
              <c:numCache>
                <c:formatCode>#,##0</c:formatCode>
                <c:ptCount val="12"/>
                <c:pt idx="0">
                  <c:v>195902</c:v>
                </c:pt>
                <c:pt idx="1">
                  <c:v>86664</c:v>
                </c:pt>
                <c:pt idx="2">
                  <c:v>65672</c:v>
                </c:pt>
                <c:pt idx="3">
                  <c:v>60831</c:v>
                </c:pt>
                <c:pt idx="4">
                  <c:v>73404</c:v>
                </c:pt>
                <c:pt idx="5">
                  <c:v>120019</c:v>
                </c:pt>
                <c:pt idx="6">
                  <c:v>131415</c:v>
                </c:pt>
                <c:pt idx="7">
                  <c:v>213762</c:v>
                </c:pt>
                <c:pt idx="8">
                  <c:v>119507</c:v>
                </c:pt>
                <c:pt idx="9">
                  <c:v>180654</c:v>
                </c:pt>
                <c:pt idx="10">
                  <c:v>66839</c:v>
                </c:pt>
                <c:pt idx="11">
                  <c:v>53118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2AC-4E26-81FA-7BC03FAA86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715328"/>
        <c:axId val="95716864"/>
      </c:barChart>
      <c:catAx>
        <c:axId val="957153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th-TH"/>
          </a:p>
        </c:txPr>
        <c:crossAx val="95716864"/>
        <c:crosses val="autoZero"/>
        <c:auto val="1"/>
        <c:lblAlgn val="ctr"/>
        <c:lblOffset val="100"/>
        <c:noMultiLvlLbl val="0"/>
      </c:catAx>
      <c:valAx>
        <c:axId val="95716864"/>
        <c:scaling>
          <c:orientation val="minMax"/>
          <c:max val="1500000"/>
          <c:min val="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 sz="16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r>
                  <a:rPr lang="th-TH" sz="16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คน</a:t>
                </a:r>
              </a:p>
            </c:rich>
          </c:tx>
          <c:layout>
            <c:manualLayout>
              <c:xMode val="edge"/>
              <c:yMode val="edge"/>
              <c:x val="5.7366241793516771E-2"/>
              <c:y val="0.13600957730503949"/>
            </c:manualLayout>
          </c:layout>
          <c:overlay val="0"/>
        </c:title>
        <c:numFmt formatCode="#,##0" sourceLinked="1"/>
        <c:majorTickMark val="out"/>
        <c:minorTickMark val="in"/>
        <c:tickLblPos val="nextTo"/>
        <c:spPr>
          <a:ln>
            <a:noFill/>
          </a:ln>
        </c:spPr>
        <c:txPr>
          <a:bodyPr/>
          <a:lstStyle/>
          <a:p>
            <a:pPr>
              <a:defRPr sz="1800" b="1"/>
            </a:pPr>
            <a:endParaRPr lang="th-TH"/>
          </a:p>
        </c:txPr>
        <c:crossAx val="95715328"/>
        <c:crosses val="autoZero"/>
        <c:crossBetween val="between"/>
        <c:majorUnit val="250000"/>
      </c:valAx>
      <c:spPr>
        <a:ln>
          <a:noFill/>
        </a:ln>
      </c:spPr>
    </c:plotArea>
    <c:legend>
      <c:legendPos val="b"/>
      <c:layout>
        <c:manualLayout>
          <c:xMode val="edge"/>
          <c:yMode val="edge"/>
          <c:x val="0.4355067601216851"/>
          <c:y val="0.14733815390469998"/>
          <c:w val="0.56304762318510382"/>
          <c:h val="0.3004361082630771"/>
        </c:manualLayout>
      </c:layout>
      <c:overlay val="0"/>
      <c:txPr>
        <a:bodyPr/>
        <a:lstStyle/>
        <a:p>
          <a:pPr>
            <a:defRPr sz="14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th-TH"/>
        </a:p>
      </c:txPr>
    </c:legend>
    <c:plotVisOnly val="1"/>
    <c:dispBlanksAs val="gap"/>
    <c:showDLblsOverMax val="0"/>
  </c:chart>
  <c:spPr>
    <a:ln>
      <a:solidFill>
        <a:schemeClr val="bg1">
          <a:lumMod val="75000"/>
        </a:schemeClr>
      </a:solidFill>
    </a:ln>
  </c:spPr>
  <c:txPr>
    <a:bodyPr/>
    <a:lstStyle/>
    <a:p>
      <a:pPr algn="thaiDist">
        <a:defRPr sz="1100">
          <a:latin typeface="TH SarabunPSK" pitchFamily="34" charset="-34"/>
          <a:cs typeface="TH SarabunPSK" pitchFamily="34" charset="-34"/>
        </a:defRPr>
      </a:pPr>
      <a:endParaRPr lang="th-TH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649314231876397E-2"/>
          <c:y val="0.10641947103885008"/>
          <c:w val="0.90926156260046942"/>
          <c:h val="0.644016295154435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'20ซี่4คุ่สบ'!$B$33</c:f>
              <c:strCache>
                <c:ptCount val="1"/>
                <c:pt idx="0">
                  <c:v>ร้อยละของผู้สูงอายุที่ได้รับการตรวจช่องปาก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Pt>
            <c:idx val="12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7A39-498D-8DFC-F087230C3C1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/>
                </a:pPr>
                <a:endParaRPr lang="th-TH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'20ซี่4คุ่สบ'!$A$34:$A$46</c:f>
              <c:strCache>
                <c:ptCount val="13"/>
                <c:pt idx="0">
                  <c:v>เขต 1</c:v>
                </c:pt>
                <c:pt idx="1">
                  <c:v>เขต 2</c:v>
                </c:pt>
                <c:pt idx="2">
                  <c:v>เขต 3</c:v>
                </c:pt>
                <c:pt idx="3">
                  <c:v>เขต 4</c:v>
                </c:pt>
                <c:pt idx="4">
                  <c:v>เขต 5</c:v>
                </c:pt>
                <c:pt idx="5">
                  <c:v>เขต 6</c:v>
                </c:pt>
                <c:pt idx="6">
                  <c:v>เขต 7</c:v>
                </c:pt>
                <c:pt idx="7">
                  <c:v>เขต 8</c:v>
                </c:pt>
                <c:pt idx="8">
                  <c:v>เขต 9</c:v>
                </c:pt>
                <c:pt idx="9">
                  <c:v>เขต 10</c:v>
                </c:pt>
                <c:pt idx="10">
                  <c:v>เขต 11</c:v>
                </c:pt>
                <c:pt idx="11">
                  <c:v>เขต 12</c:v>
                </c:pt>
                <c:pt idx="12">
                  <c:v>ประเทศ</c:v>
                </c:pt>
              </c:strCache>
            </c:strRef>
          </c:cat>
          <c:val>
            <c:numRef>
              <c:f>'20ซี่4คุ่สบ'!$B$34:$B$46</c:f>
              <c:numCache>
                <c:formatCode>General</c:formatCode>
                <c:ptCount val="13"/>
                <c:pt idx="0">
                  <c:v>23.5</c:v>
                </c:pt>
                <c:pt idx="1">
                  <c:v>25.2</c:v>
                </c:pt>
                <c:pt idx="2">
                  <c:v>20.3</c:v>
                </c:pt>
                <c:pt idx="3">
                  <c:v>13.1</c:v>
                </c:pt>
                <c:pt idx="4">
                  <c:v>17.5</c:v>
                </c:pt>
                <c:pt idx="5">
                  <c:v>24.2</c:v>
                </c:pt>
                <c:pt idx="6">
                  <c:v>23.2</c:v>
                </c:pt>
                <c:pt idx="7">
                  <c:v>35.6</c:v>
                </c:pt>
                <c:pt idx="8">
                  <c:v>18.5</c:v>
                </c:pt>
                <c:pt idx="9">
                  <c:v>37.1</c:v>
                </c:pt>
                <c:pt idx="10">
                  <c:v>18.5</c:v>
                </c:pt>
                <c:pt idx="11">
                  <c:v>16.399999999999999</c:v>
                </c:pt>
                <c:pt idx="12">
                  <c:v>22.6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D8C-4122-B15D-10FC5ABAE849}"/>
            </c:ext>
          </c:extLst>
        </c:ser>
        <c:ser>
          <c:idx val="1"/>
          <c:order val="1"/>
          <c:tx>
            <c:strRef>
              <c:f>'20ซี่4คุ่สบ'!$C$33</c:f>
              <c:strCache>
                <c:ptCount val="1"/>
                <c:pt idx="0">
                  <c:v>ร้อยละของผู้สูงอายุที่มีฟันใช้งานไม่น้อยกว่า 20 ซี่ หรือ 4 คู่สบ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1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A39-498D-8DFC-F087230C3C1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th-TH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'20ซี่4คุ่สบ'!$A$34:$A$46</c:f>
              <c:strCache>
                <c:ptCount val="13"/>
                <c:pt idx="0">
                  <c:v>เขต 1</c:v>
                </c:pt>
                <c:pt idx="1">
                  <c:v>เขต 2</c:v>
                </c:pt>
                <c:pt idx="2">
                  <c:v>เขต 3</c:v>
                </c:pt>
                <c:pt idx="3">
                  <c:v>เขต 4</c:v>
                </c:pt>
                <c:pt idx="4">
                  <c:v>เขต 5</c:v>
                </c:pt>
                <c:pt idx="5">
                  <c:v>เขต 6</c:v>
                </c:pt>
                <c:pt idx="6">
                  <c:v>เขต 7</c:v>
                </c:pt>
                <c:pt idx="7">
                  <c:v>เขต 8</c:v>
                </c:pt>
                <c:pt idx="8">
                  <c:v>เขต 9</c:v>
                </c:pt>
                <c:pt idx="9">
                  <c:v>เขต 10</c:v>
                </c:pt>
                <c:pt idx="10">
                  <c:v>เขต 11</c:v>
                </c:pt>
                <c:pt idx="11">
                  <c:v>เขต 12</c:v>
                </c:pt>
                <c:pt idx="12">
                  <c:v>ประเทศ</c:v>
                </c:pt>
              </c:strCache>
            </c:strRef>
          </c:cat>
          <c:val>
            <c:numRef>
              <c:f>'20ซี่4คุ่สบ'!$C$34:$C$46</c:f>
              <c:numCache>
                <c:formatCode>General</c:formatCode>
                <c:ptCount val="13"/>
                <c:pt idx="0">
                  <c:v>78.400000000000006</c:v>
                </c:pt>
                <c:pt idx="1">
                  <c:v>61.9</c:v>
                </c:pt>
                <c:pt idx="2">
                  <c:v>64.099999999999994</c:v>
                </c:pt>
                <c:pt idx="3">
                  <c:v>57.7</c:v>
                </c:pt>
                <c:pt idx="4">
                  <c:v>50.3</c:v>
                </c:pt>
                <c:pt idx="5">
                  <c:v>60.6</c:v>
                </c:pt>
                <c:pt idx="6">
                  <c:v>74.400000000000006</c:v>
                </c:pt>
                <c:pt idx="7">
                  <c:v>78.900000000000006</c:v>
                </c:pt>
                <c:pt idx="8">
                  <c:v>64.8</c:v>
                </c:pt>
                <c:pt idx="9">
                  <c:v>77.099999999999994</c:v>
                </c:pt>
                <c:pt idx="10">
                  <c:v>60.9</c:v>
                </c:pt>
                <c:pt idx="11">
                  <c:v>52.7</c:v>
                </c:pt>
                <c:pt idx="12">
                  <c:v>67.8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D8C-4122-B15D-10FC5ABAE8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5770112"/>
        <c:axId val="95771648"/>
      </c:barChart>
      <c:lineChart>
        <c:grouping val="standard"/>
        <c:varyColors val="0"/>
        <c:ser>
          <c:idx val="2"/>
          <c:order val="2"/>
          <c:tx>
            <c:strRef>
              <c:f>'20ซี่4คุ่สบ'!$D$33</c:f>
              <c:strCache>
                <c:ptCount val="1"/>
                <c:pt idx="0">
                  <c:v>เป้าหมายผู้สูงอายุมีฟันใช้งานไม่น้อยกว่า 20 ซี่ หรือ 4 คู่สบ ร้อยละ 62</c:v>
                </c:pt>
              </c:strCache>
            </c:strRef>
          </c:tx>
          <c:spPr>
            <a:ln w="28575"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'20ซี่4คุ่สบ'!$A$34:$A$46</c:f>
              <c:strCache>
                <c:ptCount val="13"/>
                <c:pt idx="0">
                  <c:v>เขต 1</c:v>
                </c:pt>
                <c:pt idx="1">
                  <c:v>เขต 2</c:v>
                </c:pt>
                <c:pt idx="2">
                  <c:v>เขต 3</c:v>
                </c:pt>
                <c:pt idx="3">
                  <c:v>เขต 4</c:v>
                </c:pt>
                <c:pt idx="4">
                  <c:v>เขต 5</c:v>
                </c:pt>
                <c:pt idx="5">
                  <c:v>เขต 6</c:v>
                </c:pt>
                <c:pt idx="6">
                  <c:v>เขต 7</c:v>
                </c:pt>
                <c:pt idx="7">
                  <c:v>เขต 8</c:v>
                </c:pt>
                <c:pt idx="8">
                  <c:v>เขต 9</c:v>
                </c:pt>
                <c:pt idx="9">
                  <c:v>เขต 10</c:v>
                </c:pt>
                <c:pt idx="10">
                  <c:v>เขต 11</c:v>
                </c:pt>
                <c:pt idx="11">
                  <c:v>เขต 12</c:v>
                </c:pt>
                <c:pt idx="12">
                  <c:v>ประเทศ</c:v>
                </c:pt>
              </c:strCache>
            </c:strRef>
          </c:cat>
          <c:val>
            <c:numRef>
              <c:f>'20ซี่4คุ่สบ'!$D$34:$D$46</c:f>
              <c:numCache>
                <c:formatCode>General</c:formatCode>
                <c:ptCount val="13"/>
                <c:pt idx="0">
                  <c:v>62</c:v>
                </c:pt>
                <c:pt idx="1">
                  <c:v>62</c:v>
                </c:pt>
                <c:pt idx="2">
                  <c:v>62</c:v>
                </c:pt>
                <c:pt idx="3">
                  <c:v>62</c:v>
                </c:pt>
                <c:pt idx="4">
                  <c:v>62</c:v>
                </c:pt>
                <c:pt idx="5">
                  <c:v>62</c:v>
                </c:pt>
                <c:pt idx="6">
                  <c:v>62</c:v>
                </c:pt>
                <c:pt idx="7">
                  <c:v>62</c:v>
                </c:pt>
                <c:pt idx="8">
                  <c:v>62</c:v>
                </c:pt>
                <c:pt idx="9">
                  <c:v>62</c:v>
                </c:pt>
                <c:pt idx="10">
                  <c:v>62</c:v>
                </c:pt>
                <c:pt idx="11">
                  <c:v>62</c:v>
                </c:pt>
                <c:pt idx="12">
                  <c:v>62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D8C-4122-B15D-10FC5ABAE8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770112"/>
        <c:axId val="95771648"/>
      </c:lineChart>
      <c:catAx>
        <c:axId val="957701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00" b="1"/>
            </a:pPr>
            <a:endParaRPr lang="th-TH"/>
          </a:p>
        </c:txPr>
        <c:crossAx val="95771648"/>
        <c:crosses val="autoZero"/>
        <c:auto val="1"/>
        <c:lblAlgn val="ctr"/>
        <c:lblOffset val="100"/>
        <c:noMultiLvlLbl val="0"/>
      </c:catAx>
      <c:valAx>
        <c:axId val="95771648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th-TH"/>
                  <a:t>ร้อยละ</a:t>
                </a:r>
              </a:p>
            </c:rich>
          </c:tx>
          <c:layout>
            <c:manualLayout>
              <c:xMode val="edge"/>
              <c:yMode val="edge"/>
              <c:x val="0"/>
              <c:y val="3.0944830964654144E-2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/>
            </a:pPr>
            <a:endParaRPr lang="th-TH"/>
          </a:p>
        </c:txPr>
        <c:crossAx val="957701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436870603788118"/>
          <c:w val="1"/>
          <c:h val="0.15631295456320418"/>
        </c:manualLayout>
      </c:layout>
      <c:overlay val="0"/>
      <c:txPr>
        <a:bodyPr/>
        <a:lstStyle/>
        <a:p>
          <a:pPr>
            <a:defRPr sz="1200"/>
          </a:pPr>
          <a:endParaRPr lang="th-TH"/>
        </a:p>
      </c:txPr>
    </c:legend>
    <c:plotVisOnly val="1"/>
    <c:dispBlanksAs val="gap"/>
    <c:showDLblsOverMax val="0"/>
  </c:chart>
  <c:txPr>
    <a:bodyPr/>
    <a:lstStyle/>
    <a:p>
      <a:pPr>
        <a:defRPr sz="1000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th-TH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52216-B8F6-4253-899A-20407AB52430}" type="datetimeFigureOut">
              <a:rPr lang="th-TH" smtClean="0"/>
              <a:t>18/06/63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B2C7D1-62B2-4306-AE5F-17A87D1DA8C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3819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B2C7D1-62B2-4306-AE5F-17A87D1DA8C1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92005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dirty="0">
                <a:latin typeface="TH Baijam" panose="02000506000000020004" pitchFamily="2" charset="-34"/>
                <a:ea typeface="Batang" panose="02030600000101010101" pitchFamily="18" charset="-127"/>
                <a:cs typeface="TH Baijam" panose="02000506000000020004" pitchFamily="2" charset="-34"/>
              </a:rPr>
              <a:t>สุขภาพช่องปากดี คือ มีฟัน </a:t>
            </a:r>
            <a:r>
              <a:rPr lang="en-US" dirty="0">
                <a:latin typeface="TH Baijam" panose="02000506000000020004" pitchFamily="2" charset="-34"/>
                <a:ea typeface="Batang" panose="02030600000101010101" pitchFamily="18" charset="-127"/>
                <a:cs typeface="TH Baijam" panose="02000506000000020004" pitchFamily="2" charset="-34"/>
              </a:rPr>
              <a:t>20 </a:t>
            </a:r>
            <a:r>
              <a:rPr lang="th-TH" dirty="0">
                <a:latin typeface="TH Baijam" panose="02000506000000020004" pitchFamily="2" charset="-34"/>
                <a:ea typeface="Batang" panose="02030600000101010101" pitchFamily="18" charset="-127"/>
                <a:cs typeface="TH Baijam" panose="02000506000000020004" pitchFamily="2" charset="-34"/>
              </a:rPr>
              <a:t>ซี่ หรือ </a:t>
            </a:r>
            <a:r>
              <a:rPr lang="en-US" dirty="0">
                <a:latin typeface="TH Baijam" panose="02000506000000020004" pitchFamily="2" charset="-34"/>
                <a:ea typeface="Batang" panose="02030600000101010101" pitchFamily="18" charset="-127"/>
                <a:cs typeface="TH Baijam" panose="02000506000000020004" pitchFamily="2" charset="-34"/>
              </a:rPr>
              <a:t>4 </a:t>
            </a:r>
            <a:r>
              <a:rPr lang="th-TH" dirty="0">
                <a:latin typeface="TH Baijam" panose="02000506000000020004" pitchFamily="2" charset="-34"/>
                <a:ea typeface="Batang" panose="02030600000101010101" pitchFamily="18" charset="-127"/>
                <a:cs typeface="TH Baijam" panose="02000506000000020004" pitchFamily="2" charset="-34"/>
              </a:rPr>
              <a:t>คู่สบ</a:t>
            </a:r>
            <a:r>
              <a:rPr lang="en-US" dirty="0">
                <a:latin typeface="TH Baijam" panose="02000506000000020004" pitchFamily="2" charset="-34"/>
                <a:ea typeface="Batang" panose="02030600000101010101" pitchFamily="18" charset="-127"/>
                <a:cs typeface="TH Baijam" panose="02000506000000020004" pitchFamily="2" charset="-34"/>
              </a:rPr>
              <a:t> </a:t>
            </a:r>
            <a:r>
              <a:rPr lang="th-TH" dirty="0">
                <a:latin typeface="TH Baijam" panose="02000506000000020004" pitchFamily="2" charset="-34"/>
                <a:ea typeface="Batang" panose="02030600000101010101" pitchFamily="18" charset="-127"/>
                <a:cs typeface="TH Baijam" panose="02000506000000020004" pitchFamily="2" charset="-34"/>
              </a:rPr>
              <a:t>+ อวัยวะอื่นๆปราศจากพยาธิสภาพทั้งเนื้อเยื่อ กระดูกและเยื่อเมือกในปาก</a:t>
            </a:r>
            <a:r>
              <a:rPr lang="en-US" dirty="0">
                <a:latin typeface="TH Baijam" panose="02000506000000020004" pitchFamily="2" charset="-34"/>
                <a:ea typeface="Batang" panose="02030600000101010101" pitchFamily="18" charset="-127"/>
                <a:cs typeface="TH Baijam" panose="02000506000000020004" pitchFamily="2" charset="-34"/>
              </a:rPr>
              <a:t>   </a:t>
            </a:r>
            <a:r>
              <a:rPr lang="th-TH" sz="2000" b="1" dirty="0"/>
              <a:t>ไม่ได้ต้องการ</a:t>
            </a:r>
            <a:r>
              <a:rPr lang="en-US" sz="2000" b="1" dirty="0"/>
              <a:t> caries free</a:t>
            </a:r>
          </a:p>
          <a:p>
            <a:r>
              <a:rPr lang="en-US" dirty="0"/>
              <a:t>**</a:t>
            </a:r>
            <a:r>
              <a:rPr lang="th-TH" dirty="0"/>
              <a:t>ต้องการแค่ช่วง </a:t>
            </a:r>
            <a:r>
              <a:rPr lang="en-US" dirty="0"/>
              <a:t>20 </a:t>
            </a:r>
            <a:r>
              <a:rPr lang="th-TH" dirty="0"/>
              <a:t>ปีที่เขามีชีวิตอยู่ หลังอายุ </a:t>
            </a:r>
            <a:r>
              <a:rPr lang="en-US" dirty="0"/>
              <a:t>60 ….</a:t>
            </a:r>
            <a:r>
              <a:rPr lang="th-TH" dirty="0"/>
              <a:t>เขาจะมาหาเรา เพื่อรับการรักษาที่ยุ่งยากน้อยที่สุด     อยากให้มาเพื่อ </a:t>
            </a:r>
            <a:r>
              <a:rPr lang="en-US" dirty="0"/>
              <a:t>maintenance </a:t>
            </a:r>
            <a:r>
              <a:rPr lang="th-TH" dirty="0"/>
              <a:t>เป็นระยะเท่านั้น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B2C7D1-62B2-4306-AE5F-17A87D1DA8C1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845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/>
              <a:t>ระบบการดูแลที่ต้องการ เน้น </a:t>
            </a:r>
            <a:r>
              <a:rPr lang="en-US" dirty="0"/>
              <a:t>2 </a:t>
            </a:r>
            <a:r>
              <a:rPr lang="th-TH" dirty="0"/>
              <a:t>ส่วน คือ </a:t>
            </a:r>
            <a:r>
              <a:rPr lang="en-US" dirty="0"/>
              <a:t>**</a:t>
            </a:r>
            <a:r>
              <a:rPr lang="th-TH" dirty="0"/>
              <a:t>ต้องการให้ผสอ. ผู้ดูแล(ภาคประชาชน) ดูแลตนเองได้  ตรวจ ประเมินตนเองเป็น</a:t>
            </a:r>
            <a:r>
              <a:rPr lang="en-US" dirty="0"/>
              <a:t> </a:t>
            </a:r>
            <a:r>
              <a:rPr lang="th-TH" dirty="0"/>
              <a:t>+  </a:t>
            </a:r>
            <a:r>
              <a:rPr lang="th-TH" b="1" dirty="0">
                <a:solidFill>
                  <a:srgbClr val="FF00FF"/>
                </a:solidFill>
              </a:rPr>
              <a:t>เชื่อมต่อ</a:t>
            </a:r>
            <a:r>
              <a:rPr lang="th-TH" dirty="0"/>
              <a:t>กับ</a:t>
            </a:r>
            <a:r>
              <a:rPr lang="en-US" dirty="0"/>
              <a:t>**</a:t>
            </a:r>
            <a:r>
              <a:rPr lang="th-TH" dirty="0"/>
              <a:t>ระบบบริการ ที่เน้นตรวจเพื่อให้บริการป้องกัน แต่ในกรณีที่พบปัญหาก็มีการรักษา ฟื้นฟู ส่งต่อ รับ กลับดูแลครบวงจร จนช่องปากสามารถใช้งานได้</a:t>
            </a:r>
            <a:endParaRPr lang="en-US" dirty="0"/>
          </a:p>
          <a:p>
            <a:r>
              <a:rPr lang="th-TH" dirty="0"/>
              <a:t>.....และระบบการดูแลช่องปาก ผสอ. ก็จะเชื่อมต่อกับ </a:t>
            </a:r>
            <a:r>
              <a:rPr lang="en-US" dirty="0"/>
              <a:t>PCC   LTC   SP</a:t>
            </a:r>
            <a:r>
              <a:rPr lang="th-TH" dirty="0"/>
              <a:t> ด้วย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B2C7D1-62B2-4306-AE5F-17A87D1DA8C1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2560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z="1600" b="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ผลลัพธ์</a:t>
            </a:r>
            <a:r>
              <a:rPr lang="th-TH" sz="1600" b="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. ผู้สูงอายุมีฟันใช้งาน</a:t>
            </a:r>
            <a:r>
              <a:rPr lang="en-US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20 </a:t>
            </a:r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ซี่ หรือ </a:t>
            </a:r>
            <a:r>
              <a:rPr lang="en-US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4 </a:t>
            </a:r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คู่สบ </a:t>
            </a:r>
            <a:r>
              <a:rPr lang="th-TH" sz="1600" b="0" dirty="0">
                <a:latin typeface="Tahoma" pitchFamily="34" charset="0"/>
                <a:ea typeface="Tahoma" pitchFamily="34" charset="0"/>
                <a:cs typeface="Tahoma" pitchFamily="34" charset="0"/>
              </a:rPr>
              <a:t>(มีข้อมูล</a:t>
            </a:r>
            <a:r>
              <a:rPr lang="en-US" sz="1600" b="0" dirty="0">
                <a:latin typeface="Tahoma" pitchFamily="34" charset="0"/>
                <a:ea typeface="Tahoma" pitchFamily="34" charset="0"/>
                <a:cs typeface="Tahoma" pitchFamily="34" charset="0"/>
              </a:rPr>
              <a:t>slide </a:t>
            </a:r>
            <a:r>
              <a:rPr lang="th-TH" sz="1600" b="0" dirty="0">
                <a:latin typeface="Tahoma" pitchFamily="34" charset="0"/>
                <a:ea typeface="Tahoma" pitchFamily="34" charset="0"/>
                <a:cs typeface="Tahoma" pitchFamily="34" charset="0"/>
              </a:rPr>
              <a:t>ต่อไป</a:t>
            </a:r>
          </a:p>
          <a:p>
            <a:r>
              <a:rPr lang="th-TH" sz="1600" b="0" dirty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</a:t>
            </a:r>
            <a:r>
              <a:rPr lang="en-US" sz="1600" b="0" dirty="0">
                <a:latin typeface="Tahoma" pitchFamily="34" charset="0"/>
                <a:ea typeface="Tahoma" pitchFamily="34" charset="0"/>
                <a:cs typeface="Tahoma" pitchFamily="34" charset="0"/>
              </a:rPr>
              <a:t>**</a:t>
            </a:r>
            <a:r>
              <a:rPr lang="th-TH" sz="1600" b="0" dirty="0">
                <a:latin typeface="Tahoma" pitchFamily="34" charset="0"/>
                <a:ea typeface="Tahoma" pitchFamily="34" charset="0"/>
                <a:cs typeface="Tahoma" pitchFamily="34" charset="0"/>
              </a:rPr>
              <a:t>แต่มันไม่ใช่ข้อมูลจริงเพราะเป็น </a:t>
            </a:r>
            <a:r>
              <a:rPr lang="en-US" sz="1600" b="0" dirty="0">
                <a:latin typeface="Tahoma" pitchFamily="34" charset="0"/>
                <a:ea typeface="Tahoma" pitchFamily="34" charset="0"/>
                <a:cs typeface="Tahoma" pitchFamily="34" charset="0"/>
              </a:rPr>
              <a:t>hospital base </a:t>
            </a:r>
            <a:r>
              <a:rPr lang="th-TH" sz="1600" b="0" dirty="0">
                <a:latin typeface="Tahoma" pitchFamily="34" charset="0"/>
                <a:ea typeface="Tahoma" pitchFamily="34" charset="0"/>
                <a:cs typeface="Tahoma" pitchFamily="34" charset="0"/>
              </a:rPr>
              <a:t>และ </a:t>
            </a:r>
            <a:r>
              <a:rPr lang="en-US" sz="1600" b="0" dirty="0">
                <a:latin typeface="Tahoma" pitchFamily="34" charset="0"/>
                <a:ea typeface="Tahoma" pitchFamily="34" charset="0"/>
                <a:cs typeface="Tahoma" pitchFamily="34" charset="0"/>
              </a:rPr>
              <a:t>coverage </a:t>
            </a:r>
            <a:r>
              <a:rPr lang="th-TH" sz="1600" b="0" dirty="0">
                <a:latin typeface="Tahoma" pitchFamily="34" charset="0"/>
                <a:ea typeface="Tahoma" pitchFamily="34" charset="0"/>
                <a:cs typeface="Tahoma" pitchFamily="34" charset="0"/>
              </a:rPr>
              <a:t>น้อย) </a:t>
            </a:r>
          </a:p>
          <a:p>
            <a:r>
              <a:rPr lang="th-TH" sz="1600" b="0" dirty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en-US" sz="1600" b="0" dirty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th-TH" sz="1600" b="0" dirty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และ มีช่องปากดี </a:t>
            </a:r>
            <a:r>
              <a:rPr lang="th-TH" sz="1600" b="0" dirty="0">
                <a:latin typeface="Tahoma" pitchFamily="34" charset="0"/>
                <a:ea typeface="Tahoma" pitchFamily="34" charset="0"/>
                <a:cs typeface="Tahoma" pitchFamily="34" charset="0"/>
              </a:rPr>
              <a:t>(ยังไม่มีข้อมูลสถิติ </a:t>
            </a:r>
            <a:r>
              <a:rPr lang="en-US" sz="1600" b="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perio</a:t>
            </a:r>
            <a:r>
              <a:rPr lang="en-US" sz="1600" b="0" dirty="0">
                <a:latin typeface="Tahoma" pitchFamily="34" charset="0"/>
                <a:ea typeface="Tahoma" pitchFamily="34" charset="0"/>
                <a:cs typeface="Tahoma" pitchFamily="34" charset="0"/>
              </a:rPr>
              <a:t> , </a:t>
            </a:r>
            <a:r>
              <a:rPr lang="th-TH" sz="1600" b="0" dirty="0">
                <a:latin typeface="Tahoma" pitchFamily="34" charset="0"/>
                <a:ea typeface="Tahoma" pitchFamily="34" charset="0"/>
                <a:cs typeface="Tahoma" pitchFamily="34" charset="0"/>
              </a:rPr>
              <a:t>มะเร็ง, น้ำลายแห้งเลย)</a:t>
            </a:r>
          </a:p>
          <a:p>
            <a:r>
              <a:rPr lang="th-TH" sz="1600" b="0" dirty="0">
                <a:latin typeface="Tahoma" pitchFamily="34" charset="0"/>
                <a:ea typeface="Tahoma" pitchFamily="34" charset="0"/>
                <a:cs typeface="Tahoma" pitchFamily="34" charset="0"/>
              </a:rPr>
              <a:t>          </a:t>
            </a:r>
            <a:r>
              <a:rPr lang="en-US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. มีระบบบริการรองรับ </a:t>
            </a:r>
            <a:r>
              <a:rPr lang="th-TH" sz="1600" b="1" u="sng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แบบครบวงจร(มีในบางจว. และมีบางประเด็น) </a:t>
            </a:r>
            <a:endParaRPr lang="en-US" sz="1600" b="1" u="sng" dirty="0">
              <a:solidFill>
                <a:srgbClr val="FF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600" b="0" u="none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   </a:t>
            </a:r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ในประเด็นปัญหาสำคัญ </a:t>
            </a:r>
            <a:r>
              <a:rPr lang="en-US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3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ใน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7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ประเด็น ได้แก่ </a:t>
            </a:r>
          </a:p>
          <a:p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            -การสูญเสียฟันและการใส่ฟัน (ป้องกันการเสียฟัน เช่น ทา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F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มีทุกจว.เป็นหย่อมๆ) </a:t>
            </a:r>
          </a:p>
          <a:p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            - มะเร็งช่องปาก(อุบล เต็มพื้นที่ /ร้อยเอ็ดบางพื้นที่...) และ</a:t>
            </a:r>
          </a:p>
          <a:p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            -ปัญหาช่องปากที่สัมพันธ์กับโรคทางระบบ (มีแค่ตรวจแล้ว กองไว้)</a:t>
            </a:r>
            <a:endParaRPr lang="en-US" sz="1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B2C7D1-62B2-4306-AE5F-17A87D1DA8C1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90324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B2C7D1-62B2-4306-AE5F-17A87D1DA8C1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73683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B2C7D1-62B2-4306-AE5F-17A87D1DA8C1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10755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34BCE-0A7F-46C9-AD2C-7A23AF5E7ED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t>18/06/63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>
                <a:solidFill>
                  <a:prstClr val="black">
                    <a:tint val="75000"/>
                  </a:prstClr>
                </a:solidFill>
              </a:rPr>
              <a:t>ประชุมคณะกรรมการบริหารแผนยุทธศาสตร์การพัฒนาระบบส่งเสริมสุขภาพและอนามัยสิ่งแวดล้อมฯ ครั้งที่ .../2559  วันที่ ... เดือน... 2559</a:t>
            </a: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7B366-1EED-421A-BE27-A976EA31B64D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016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3A02-1C3B-48E4-96D8-9B83A8C6E1E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t>18/06/63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>
                <a:solidFill>
                  <a:prstClr val="black">
                    <a:tint val="75000"/>
                  </a:prstClr>
                </a:solidFill>
              </a:rPr>
              <a:t>ประชุมคณะกรรมการบริหารแผนยุทธศาสตร์การพัฒนาระบบส่งเสริมสุขภาพและอนามัยสิ่งแวดล้อมฯ ครั้งที่ .../2559  วันที่ ... เดือน... 2559</a:t>
            </a: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7B366-1EED-421A-BE27-A976EA31B64D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070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502F7-290C-4C32-BBDD-6989E36FA7A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t>18/06/63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>
                <a:solidFill>
                  <a:prstClr val="black">
                    <a:tint val="75000"/>
                  </a:prstClr>
                </a:solidFill>
              </a:rPr>
              <a:t>ประชุมคณะกรรมการบริหารแผนยุทธศาสตร์การพัฒนาระบบส่งเสริมสุขภาพและอนามัยสิ่งแวดล้อมฯ ครั้งที่ .../2559  วันที่ ... เดือน... 2559</a:t>
            </a: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7B366-1EED-421A-BE27-A976EA31B64D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08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B6E6-94FE-47C6-810F-C6BEC45FDD2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t>18/06/63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>
                <a:solidFill>
                  <a:prstClr val="black">
                    <a:tint val="75000"/>
                  </a:prstClr>
                </a:solidFill>
              </a:rPr>
              <a:t>ประชุมคณะกรรมการบริหารแผนยุทธศาสตร์การพัฒนาระบบส่งเสริมสุขภาพและอนามัยสิ่งแวดล้อมฯ ครั้งที่ .../2559  วันที่ ... เดือน... 2559</a:t>
            </a: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7B366-1EED-421A-BE27-A976EA31B64D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561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7C123-5590-446C-872F-669638289104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t>18/06/63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>
                <a:solidFill>
                  <a:prstClr val="black">
                    <a:tint val="75000"/>
                  </a:prstClr>
                </a:solidFill>
              </a:rPr>
              <a:t>ประชุมคณะกรรมการบริหารแผนยุทธศาสตร์การพัฒนาระบบส่งเสริมสุขภาพและอนามัยสิ่งแวดล้อมฯ ครั้งที่ .../2559  วันที่ ... เดือน... 2559</a:t>
            </a: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7B366-1EED-421A-BE27-A976EA31B64D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710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58810-7FF1-4B5B-876F-53887822945F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t>18/06/63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>
                <a:solidFill>
                  <a:prstClr val="black">
                    <a:tint val="75000"/>
                  </a:prstClr>
                </a:solidFill>
              </a:rPr>
              <a:t>ประชุมคณะกรรมการบริหารแผนยุทธศาสตร์การพัฒนาระบบส่งเสริมสุขภาพและอนามัยสิ่งแวดล้อมฯ ครั้งที่ .../2559  วันที่ ... เดือน... 2559</a:t>
            </a: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7B366-1EED-421A-BE27-A976EA31B64D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113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2763-F76A-4BEE-82EF-34B0485CE51D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t>18/06/63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>
                <a:solidFill>
                  <a:prstClr val="black">
                    <a:tint val="75000"/>
                  </a:prstClr>
                </a:solidFill>
              </a:rPr>
              <a:t>ประชุมคณะกรรมการบริหารแผนยุทธศาสตร์การพัฒนาระบบส่งเสริมสุขภาพและอนามัยสิ่งแวดล้อมฯ ครั้งที่ .../2559  วันที่ ... เดือน... 2559</a:t>
            </a:r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7B366-1EED-421A-BE27-A976EA31B64D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761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EC00-0BD0-4329-9EF0-444B46E068E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t>18/06/63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>
                <a:solidFill>
                  <a:prstClr val="black">
                    <a:tint val="75000"/>
                  </a:prstClr>
                </a:solidFill>
              </a:rPr>
              <a:t>ประชุมคณะกรรมการบริหารแผนยุทธศาสตร์การพัฒนาระบบส่งเสริมสุขภาพและอนามัยสิ่งแวดล้อมฯ ครั้งที่ .../2559  วันที่ ... เดือน... 2559</a:t>
            </a:r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7B366-1EED-421A-BE27-A976EA31B64D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633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4FA0-EA1C-4D3B-B459-F44BA9401A75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t>18/06/63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>
                <a:solidFill>
                  <a:prstClr val="black">
                    <a:tint val="75000"/>
                  </a:prstClr>
                </a:solidFill>
              </a:rPr>
              <a:t>ประชุมคณะกรรมการบริหารแผนยุทธศาสตร์การพัฒนาระบบส่งเสริมสุขภาพและอนามัยสิ่งแวดล้อมฯ ครั้งที่ .../2559  วันที่ ... เดือน... 2559</a:t>
            </a: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7B366-1EED-421A-BE27-A976EA31B64D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417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09DD-D81E-4623-A90E-4C79921E166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t>18/06/63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>
                <a:solidFill>
                  <a:prstClr val="black">
                    <a:tint val="75000"/>
                  </a:prstClr>
                </a:solidFill>
              </a:rPr>
              <a:t>ประชุมคณะกรรมการบริหารแผนยุทธศาสตร์การพัฒนาระบบส่งเสริมสุขภาพและอนามัยสิ่งแวดล้อมฯ ครั้งที่ .../2559  วันที่ ... เดือน... 2559</a:t>
            </a: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7B366-1EED-421A-BE27-A976EA31B64D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281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DE2D-9921-4883-A27E-14805CDBA613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t>18/06/63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>
                <a:solidFill>
                  <a:prstClr val="black">
                    <a:tint val="75000"/>
                  </a:prstClr>
                </a:solidFill>
              </a:rPr>
              <a:t>ประชุมคณะกรรมการบริหารแผนยุทธศาสตร์การพัฒนาระบบส่งเสริมสุขภาพและอนามัยสิ่งแวดล้อมฯ ครั้งที่ .../2559  วันที่ ... เดือน... 2559</a:t>
            </a: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7B366-1EED-421A-BE27-A976EA31B64D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272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DBC3C-A506-4E3D-B728-C620AC845118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t>18/06/63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h-TH">
                <a:solidFill>
                  <a:prstClr val="black">
                    <a:tint val="75000"/>
                  </a:prstClr>
                </a:solidFill>
              </a:rPr>
              <a:t>ประชุมคณะกรรมการบริหารแผนยุทธศาสตร์การพัฒนาระบบส่งเสริมสุขภาพและอนามัยสิ่งแวดล้อมฯ ครั้งที่ .../2559  วันที่ ... เดือน... 2559</a:t>
            </a: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7B366-1EED-421A-BE27-A976EA31B64D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27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à¸à¸¥à¸à¸²à¸£à¸à¹à¸à¸«à¸²à¸£à¸¹à¸à¸ à¸²à¸à¸ªà¸³à¸«à¸£à¸±à¸ à¸£à¸¹à¸à¸à¸²à¸£à¹à¸à¸¹à¸ à¸à¸¹à¹à¸ªà¸¹à¸à¸­à¸²à¸¢à¸¸à¹à¸à¸´à¸à¸«à¸à¹à¸²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4624" y="123478"/>
            <a:ext cx="4940799" cy="5342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131840" y="267494"/>
            <a:ext cx="5832647" cy="3546612"/>
          </a:xfrm>
          <a:solidFill>
            <a:srgbClr val="7030A0"/>
          </a:solidFill>
        </p:spPr>
        <p:txBody>
          <a:bodyPr>
            <a:noAutofit/>
          </a:bodyPr>
          <a:lstStyle/>
          <a:p>
            <a:r>
              <a:rPr lang="th-TH" sz="36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/>
            </a:r>
            <a:br>
              <a:rPr lang="th-TH" sz="36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</a:br>
            <a:r>
              <a:rPr lang="th-TH" sz="36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/>
            </a:r>
            <a:br>
              <a:rPr lang="th-TH" sz="36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</a:br>
            <a:r>
              <a:rPr lang="th-TH" sz="36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/>
            </a:r>
            <a:br>
              <a:rPr lang="th-TH" sz="36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</a:br>
            <a:r>
              <a:rPr lang="th-TH" sz="36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/>
            </a:r>
            <a:br>
              <a:rPr lang="th-TH" sz="36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</a:br>
            <a:r>
              <a:rPr lang="th-TH" sz="36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/>
            </a:r>
            <a:br>
              <a:rPr lang="th-TH" sz="36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</a:br>
            <a:r>
              <a:rPr lang="th-TH" sz="3600" b="1" dirty="0">
                <a:solidFill>
                  <a:srgbClr val="FFFF00"/>
                </a:solidFill>
                <a:latin typeface="TH Baijam" pitchFamily="2" charset="-34"/>
                <a:ea typeface="DFKai-SB" pitchFamily="65" charset="-120"/>
                <a:cs typeface="TH Baijam" pitchFamily="2" charset="-34"/>
              </a:rPr>
              <a:t>แผนงานทันตสุขภาพ</a:t>
            </a:r>
            <a:br>
              <a:rPr lang="th-TH" sz="3600" b="1" dirty="0">
                <a:solidFill>
                  <a:srgbClr val="FFFF00"/>
                </a:solidFill>
                <a:latin typeface="TH Baijam" pitchFamily="2" charset="-34"/>
                <a:ea typeface="DFKai-SB" pitchFamily="65" charset="-120"/>
                <a:cs typeface="TH Baijam" pitchFamily="2" charset="-34"/>
              </a:rPr>
            </a:br>
            <a:r>
              <a:rPr lang="th-TH" sz="3600" b="1" dirty="0">
                <a:solidFill>
                  <a:srgbClr val="FFFF00"/>
                </a:solidFill>
                <a:latin typeface="TH Baijam" pitchFamily="2" charset="-34"/>
                <a:ea typeface="DFKai-SB" pitchFamily="65" charset="-120"/>
                <a:cs typeface="TH Baijam" pitchFamily="2" charset="-34"/>
              </a:rPr>
              <a:t>สำหรับผู้สูงอายุประเทศไทย </a:t>
            </a:r>
            <a:r>
              <a:rPr lang="en-US" sz="3600" b="1" dirty="0">
                <a:solidFill>
                  <a:srgbClr val="FFFF00"/>
                </a:solidFill>
                <a:latin typeface="TH Baijam" pitchFamily="2" charset="-34"/>
                <a:ea typeface="DFKai-SB" pitchFamily="65" charset="-120"/>
                <a:cs typeface="TH Baijam" pitchFamily="2" charset="-34"/>
              </a:rPr>
              <a:t/>
            </a:r>
            <a:br>
              <a:rPr lang="en-US" sz="3600" b="1" dirty="0">
                <a:solidFill>
                  <a:srgbClr val="FFFF00"/>
                </a:solidFill>
                <a:latin typeface="TH Baijam" pitchFamily="2" charset="-34"/>
                <a:ea typeface="DFKai-SB" pitchFamily="65" charset="-120"/>
                <a:cs typeface="TH Baijam" pitchFamily="2" charset="-34"/>
              </a:rPr>
            </a:br>
            <a:r>
              <a:rPr lang="th-TH" sz="3600" b="1" dirty="0">
                <a:solidFill>
                  <a:srgbClr val="FFFF00"/>
                </a:solidFill>
                <a:latin typeface="TH Baijam" pitchFamily="2" charset="-34"/>
                <a:ea typeface="DFKai-SB" pitchFamily="65" charset="-120"/>
                <a:cs typeface="TH Baijam" pitchFamily="2" charset="-34"/>
              </a:rPr>
              <a:t> พ.ศ.</a:t>
            </a:r>
            <a:r>
              <a:rPr lang="en-US" sz="2800" b="1" dirty="0">
                <a:solidFill>
                  <a:srgbClr val="FFFF00"/>
                </a:solidFill>
                <a:ea typeface="DFKai-SB" pitchFamily="65" charset="-120"/>
              </a:rPr>
              <a:t>2558-2565</a:t>
            </a:r>
            <a:r>
              <a:rPr lang="en-US" sz="3600" b="1" dirty="0">
                <a:solidFill>
                  <a:srgbClr val="FFFF00"/>
                </a:solidFill>
                <a:ea typeface="DFKai-SB" pitchFamily="65" charset="-120"/>
              </a:rPr>
              <a:t/>
            </a:r>
            <a:br>
              <a:rPr lang="en-US" sz="3600" b="1" dirty="0">
                <a:solidFill>
                  <a:srgbClr val="FFFF00"/>
                </a:solidFill>
                <a:ea typeface="DFKai-SB" pitchFamily="65" charset="-120"/>
              </a:rPr>
            </a:br>
            <a:r>
              <a:rPr lang="th-TH" sz="36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/>
            </a:r>
            <a:br>
              <a:rPr lang="th-TH" sz="36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</a:br>
            <a:r>
              <a:rPr lang="th-TH" sz="36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/>
            </a:r>
            <a:br>
              <a:rPr lang="th-TH" sz="36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</a:br>
            <a:r>
              <a:rPr lang="th-TH" sz="36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/>
            </a:r>
            <a:br>
              <a:rPr lang="th-TH" sz="36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</a:br>
            <a:r>
              <a:rPr lang="th-TH" sz="36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/>
            </a:r>
            <a:br>
              <a:rPr lang="th-TH" sz="36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</a:br>
            <a:endParaRPr lang="th-TH" sz="4050" b="1" dirty="0">
              <a:solidFill>
                <a:srgbClr val="FFFF00"/>
              </a:solidFill>
              <a:latin typeface="+mn-lt"/>
              <a:ea typeface="DFKai-SB" pitchFamily="65" charset="-12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20C4126E-C11A-4DC1-9B28-D5B9099B4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5066" y="4219548"/>
            <a:ext cx="4546848" cy="780517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th-TH" sz="2800" b="1" dirty="0">
                <a:latin typeface="TH Baijam" panose="02000506000000020004" pitchFamily="2" charset="-34"/>
                <a:cs typeface="TH Baijam" panose="02000506000000020004" pitchFamily="2" charset="-34"/>
              </a:rPr>
              <a:t>สำนักทันตสาธารณสุข กรมอนามัย</a:t>
            </a:r>
            <a:endParaRPr lang="en-US" sz="2800" b="1" dirty="0"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33962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430264-5983-4035-BDC5-03553E3F5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429" y="123478"/>
            <a:ext cx="3980539" cy="576064"/>
          </a:xfrm>
          <a:solidFill>
            <a:srgbClr val="9900FF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FFFF00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7 </a:t>
            </a:r>
            <a:r>
              <a:rPr lang="th-TH" sz="3000" b="1" dirty="0">
                <a:solidFill>
                  <a:srgbClr val="FFFF00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ประเด็นปัญหาสำคัญ</a:t>
            </a:r>
            <a:endParaRPr lang="en-US" sz="3000" b="1" dirty="0">
              <a:solidFill>
                <a:srgbClr val="FFFF00"/>
              </a:solidFill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87AA294-C9B4-424C-8EE3-A7D3DD089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185" y="797660"/>
            <a:ext cx="4062791" cy="396960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600" b="1" dirty="0">
                <a:latin typeface="TH Baijam" panose="02000506000000020004" pitchFamily="2" charset="-34"/>
                <a:cs typeface="TH Baijam" panose="02000506000000020004" pitchFamily="2" charset="-34"/>
              </a:rPr>
              <a:t>1. </a:t>
            </a:r>
            <a:r>
              <a:rPr lang="th-TH" sz="2600" b="1" dirty="0">
                <a:latin typeface="TH Baijam" panose="02000506000000020004" pitchFamily="2" charset="-34"/>
                <a:cs typeface="TH Baijam" panose="02000506000000020004" pitchFamily="2" charset="-34"/>
              </a:rPr>
              <a:t>ปัญหาเกี่ยวกับการเคี้ยว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>
                <a:latin typeface="TH Baijam" panose="02000506000000020004" pitchFamily="2" charset="-34"/>
                <a:cs typeface="TH Baijam" panose="02000506000000020004" pitchFamily="2" charset="-34"/>
              </a:rPr>
              <a:t>  </a:t>
            </a:r>
            <a:r>
              <a:rPr lang="th-TH" sz="2600" dirty="0">
                <a:latin typeface="TH Baijam" panose="02000506000000020004" pitchFamily="2" charset="-34"/>
                <a:cs typeface="TH Baijam" panose="02000506000000020004" pitchFamily="2" charset="-34"/>
              </a:rPr>
              <a:t>การสูญเสียฟันและปัญหาเกี่ยวกับใส่ฟัน </a:t>
            </a:r>
            <a:endParaRPr lang="en-US" sz="2600" dirty="0">
              <a:latin typeface="TH Baijam" panose="02000506000000020004" pitchFamily="2" charset="-34"/>
              <a:cs typeface="TH Baijam" panose="02000506000000020004" pitchFamily="2" charset="-34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>
                <a:latin typeface="TH Baijam" panose="02000506000000020004" pitchFamily="2" charset="-34"/>
                <a:cs typeface="TH Baijam" panose="02000506000000020004" pitchFamily="2" charset="-34"/>
              </a:rPr>
              <a:t>  </a:t>
            </a:r>
            <a:r>
              <a:rPr lang="th-TH" sz="2600" dirty="0">
                <a:latin typeface="TH Baijam" panose="02000506000000020004" pitchFamily="2" charset="-34"/>
                <a:cs typeface="TH Baijam" panose="02000506000000020004" pitchFamily="2" charset="-34"/>
              </a:rPr>
              <a:t>ฟันผุ/รากฟันผุ </a:t>
            </a:r>
            <a:r>
              <a:rPr lang="en-US" sz="2600" dirty="0">
                <a:latin typeface="TH Baijam" panose="02000506000000020004" pitchFamily="2" charset="-34"/>
                <a:cs typeface="TH Baijam" panose="02000506000000020004" pitchFamily="2" charset="-34"/>
              </a:rPr>
              <a:t> </a:t>
            </a:r>
            <a:r>
              <a:rPr lang="th-TH" sz="2600" dirty="0">
                <a:latin typeface="TH Baijam" panose="02000506000000020004" pitchFamily="2" charset="-34"/>
                <a:cs typeface="TH Baijam" panose="02000506000000020004" pitchFamily="2" charset="-34"/>
              </a:rPr>
              <a:t>ปริทันต์อักเสบ ฟันสึก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b="1" dirty="0">
                <a:latin typeface="TH Baijam" panose="02000506000000020004" pitchFamily="2" charset="-34"/>
                <a:cs typeface="TH Baijam" panose="02000506000000020004" pitchFamily="2" charset="-34"/>
              </a:rPr>
              <a:t>2. </a:t>
            </a:r>
            <a:r>
              <a:rPr lang="th-TH" sz="2600" b="1" dirty="0">
                <a:latin typeface="TH Baijam" panose="02000506000000020004" pitchFamily="2" charset="-34"/>
                <a:cs typeface="TH Baijam" panose="02000506000000020004" pitchFamily="2" charset="-34"/>
              </a:rPr>
              <a:t>ปัญหาเกี่ยวกับเนื้อเยื่อ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600" dirty="0">
                <a:latin typeface="TH Baijam" panose="02000506000000020004" pitchFamily="2" charset="-34"/>
                <a:cs typeface="TH Baijam" panose="02000506000000020004" pitchFamily="2" charset="-34"/>
              </a:rPr>
              <a:t>   </a:t>
            </a:r>
            <a:r>
              <a:rPr lang="en-US" sz="2600" dirty="0">
                <a:latin typeface="TH Baijam" panose="02000506000000020004" pitchFamily="2" charset="-34"/>
                <a:cs typeface="TH Baijam" panose="02000506000000020004" pitchFamily="2" charset="-34"/>
              </a:rPr>
              <a:t> </a:t>
            </a:r>
            <a:r>
              <a:rPr lang="th-TH" sz="2600" dirty="0">
                <a:latin typeface="TH Baijam" panose="02000506000000020004" pitchFamily="2" charset="-34"/>
                <a:cs typeface="TH Baijam" panose="02000506000000020004" pitchFamily="2" charset="-34"/>
              </a:rPr>
              <a:t>แผล/มะเร็งช่องปาก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b="1" dirty="0">
                <a:latin typeface="TH Baijam" panose="02000506000000020004" pitchFamily="2" charset="-34"/>
                <a:cs typeface="TH Baijam" panose="02000506000000020004" pitchFamily="2" charset="-34"/>
              </a:rPr>
              <a:t>3. </a:t>
            </a:r>
            <a:r>
              <a:rPr lang="th-TH" sz="2600" b="1" dirty="0">
                <a:latin typeface="TH Baijam" panose="02000506000000020004" pitchFamily="2" charset="-34"/>
                <a:cs typeface="TH Baijam" panose="02000506000000020004" pitchFamily="2" charset="-34"/>
              </a:rPr>
              <a:t>ปัญหาสิ่งแวดล้อมในปาก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dirty="0">
                <a:latin typeface="TH Baijam" panose="02000506000000020004" pitchFamily="2" charset="-34"/>
                <a:cs typeface="TH Baijam" panose="02000506000000020004" pitchFamily="2" charset="-34"/>
              </a:rPr>
              <a:t>   </a:t>
            </a:r>
            <a:r>
              <a:rPr lang="th-TH" sz="2600" dirty="0">
                <a:latin typeface="TH Baijam" panose="02000506000000020004" pitchFamily="2" charset="-34"/>
                <a:cs typeface="TH Baijam" panose="02000506000000020004" pitchFamily="2" charset="-34"/>
              </a:rPr>
              <a:t>น้ำลายแห้ง</a:t>
            </a:r>
            <a:r>
              <a:rPr lang="en-US" sz="2600" dirty="0">
                <a:latin typeface="TH Baijam" panose="02000506000000020004" pitchFamily="2" charset="-34"/>
                <a:cs typeface="TH Baijam" panose="02000506000000020004" pitchFamily="2" charset="-34"/>
              </a:rPr>
              <a:t> </a:t>
            </a:r>
            <a:r>
              <a:rPr lang="th-TH" sz="2600" dirty="0">
                <a:latin typeface="TH Baijam" panose="02000506000000020004" pitchFamily="2" charset="-34"/>
                <a:cs typeface="TH Baijam" panose="02000506000000020004" pitchFamily="2" charset="-34"/>
              </a:rPr>
              <a:t>และการกลืน</a:t>
            </a:r>
            <a:endParaRPr lang="en-US" sz="2600" dirty="0">
              <a:latin typeface="TH Baijam" panose="02000506000000020004" pitchFamily="2" charset="-34"/>
              <a:cs typeface="TH Baijam" panose="02000506000000020004" pitchFamily="2" charset="-34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600" b="1" dirty="0">
                <a:latin typeface="TH Baijam" panose="02000506000000020004" pitchFamily="2" charset="-34"/>
                <a:cs typeface="TH Baijam" panose="02000506000000020004" pitchFamily="2" charset="-34"/>
              </a:rPr>
              <a:t>4. </a:t>
            </a:r>
            <a:r>
              <a:rPr lang="th-TH" sz="2600" b="1" dirty="0">
                <a:latin typeface="TH Baijam" panose="02000506000000020004" pitchFamily="2" charset="-34"/>
                <a:cs typeface="TH Baijam" panose="02000506000000020004" pitchFamily="2" charset="-34"/>
              </a:rPr>
              <a:t>ปัญหาช่องปากที่เกี่ยวกับโรคทาง</a:t>
            </a:r>
            <a:endParaRPr lang="en-US" sz="2600" b="1" dirty="0">
              <a:latin typeface="TH Baijam" panose="02000506000000020004" pitchFamily="2" charset="-34"/>
              <a:cs typeface="TH Baijam" panose="02000506000000020004" pitchFamily="2" charset="-34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600" b="1" dirty="0">
                <a:latin typeface="TH Baijam" panose="02000506000000020004" pitchFamily="2" charset="-34"/>
                <a:cs typeface="TH Baijam" panose="02000506000000020004" pitchFamily="2" charset="-34"/>
              </a:rPr>
              <a:t>   </a:t>
            </a:r>
            <a:r>
              <a:rPr lang="th-TH" sz="2600" b="1" dirty="0">
                <a:latin typeface="TH Baijam" panose="02000506000000020004" pitchFamily="2" charset="-34"/>
                <a:cs typeface="TH Baijam" panose="02000506000000020004" pitchFamily="2" charset="-34"/>
              </a:rPr>
              <a:t>ร่างกาย</a:t>
            </a:r>
            <a:endParaRPr lang="th-TH" sz="2600" dirty="0">
              <a:latin typeface="TH Baijam" panose="02000506000000020004" pitchFamily="2" charset="-34"/>
              <a:cs typeface="TH Baijam" panose="02000506000000020004" pitchFamily="2" charset="-34"/>
            </a:endParaRPr>
          </a:p>
          <a:p>
            <a:endParaRPr lang="en-US" sz="2600" dirty="0">
              <a:latin typeface="TH Baijam" panose="02000506000000020004" pitchFamily="2" charset="-34"/>
              <a:cs typeface="TH Baijam" panose="02000506000000020004" pitchFamily="2" charset="-34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3AE55B6-5479-450D-95A6-28360DE23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7B366-1EED-421A-BE27-A976EA31B64D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4F4256F3-9389-4D63-9FD2-DD3794DBC25D}"/>
              </a:ext>
            </a:extLst>
          </p:cNvPr>
          <p:cNvSpPr txBox="1">
            <a:spLocks/>
          </p:cNvSpPr>
          <p:nvPr/>
        </p:nvSpPr>
        <p:spPr>
          <a:xfrm>
            <a:off x="4990877" y="2782462"/>
            <a:ext cx="3916040" cy="41840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3000" b="1" dirty="0">
                <a:solidFill>
                  <a:srgbClr val="FFFF00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กลุ่มที่ต้องดูแล</a:t>
            </a:r>
            <a:r>
              <a:rPr lang="en-US" sz="3000" b="1" dirty="0">
                <a:solidFill>
                  <a:srgbClr val="FFFF00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 (60+ </a:t>
            </a:r>
            <a:r>
              <a:rPr lang="th-TH" sz="3000" b="1" dirty="0">
                <a:solidFill>
                  <a:srgbClr val="FFFF00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และ </a:t>
            </a:r>
            <a:r>
              <a:rPr lang="en-US" sz="3000" b="1" dirty="0">
                <a:solidFill>
                  <a:srgbClr val="FFFF00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40+)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AF39DC4-DF1D-48FC-A777-4A92BAE6516C}"/>
              </a:ext>
            </a:extLst>
          </p:cNvPr>
          <p:cNvSpPr/>
          <p:nvPr/>
        </p:nvSpPr>
        <p:spPr>
          <a:xfrm>
            <a:off x="4963574" y="3212628"/>
            <a:ext cx="406279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2600" b="1" dirty="0">
                <a:latin typeface="TH Baijam" panose="02000506000000020004" pitchFamily="2" charset="-34"/>
                <a:cs typeface="TH Baijam" panose="02000506000000020004" pitchFamily="2" charset="-34"/>
              </a:rPr>
              <a:t>กลุ่มช่วยเหลือตนเองได้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2600" b="1" dirty="0">
                <a:latin typeface="TH Baijam" panose="02000506000000020004" pitchFamily="2" charset="-34"/>
                <a:cs typeface="TH Baijam" panose="02000506000000020004" pitchFamily="2" charset="-34"/>
              </a:rPr>
              <a:t>กลุ่มเสี่ยง </a:t>
            </a:r>
            <a:r>
              <a:rPr lang="en-US" sz="2600" b="1" dirty="0">
                <a:latin typeface="TH Baijam" panose="02000506000000020004" pitchFamily="2" charset="-34"/>
                <a:cs typeface="TH Baijam" panose="02000506000000020004" pitchFamily="2" charset="-34"/>
              </a:rPr>
              <a:t>:</a:t>
            </a:r>
            <a:r>
              <a:rPr lang="en-US" sz="2600" dirty="0">
                <a:latin typeface="TH Baijam" panose="02000506000000020004" pitchFamily="2" charset="-34"/>
                <a:cs typeface="TH Baijam" panose="02000506000000020004" pitchFamily="2" charset="-34"/>
              </a:rPr>
              <a:t> </a:t>
            </a:r>
            <a:r>
              <a:rPr lang="th-TH" sz="2600" dirty="0">
                <a:latin typeface="TH Baijam" panose="02000506000000020004" pitchFamily="2" charset="-34"/>
                <a:cs typeface="TH Baijam" panose="02000506000000020004" pitchFamily="2" charset="-34"/>
              </a:rPr>
              <a:t>มีโรคเรื้อรัง กลุ่มใช้ยา/รับการรักษาที่มีผลกระทบ เช่น รังสี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2600" b="1" dirty="0">
                <a:latin typeface="TH Baijam" panose="02000506000000020004" pitchFamily="2" charset="-34"/>
                <a:cs typeface="TH Baijam" panose="02000506000000020004" pitchFamily="2" charset="-34"/>
              </a:rPr>
              <a:t>กลุ่มพึ่งพิง </a:t>
            </a:r>
            <a:r>
              <a:rPr lang="en-US" sz="2600" b="1" dirty="0">
                <a:latin typeface="TH Baijam" panose="02000506000000020004" pitchFamily="2" charset="-34"/>
                <a:cs typeface="TH Baijam" panose="02000506000000020004" pitchFamily="2" charset="-34"/>
              </a:rPr>
              <a:t>:</a:t>
            </a:r>
            <a:r>
              <a:rPr lang="en-US" sz="2600" dirty="0">
                <a:latin typeface="TH Baijam" panose="02000506000000020004" pitchFamily="2" charset="-34"/>
                <a:cs typeface="TH Baijam" panose="02000506000000020004" pitchFamily="2" charset="-34"/>
              </a:rPr>
              <a:t> </a:t>
            </a:r>
            <a:r>
              <a:rPr lang="th-TH" sz="2600" dirty="0">
                <a:latin typeface="TH Baijam" panose="02000506000000020004" pitchFamily="2" charset="-34"/>
                <a:cs typeface="TH Baijam" panose="02000506000000020004" pitchFamily="2" charset="-34"/>
              </a:rPr>
              <a:t>ติดบ้าน ติดเตียง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9126F7C4-3AF1-4716-BAA8-E5679DA77B61}"/>
              </a:ext>
            </a:extLst>
          </p:cNvPr>
          <p:cNvSpPr txBox="1">
            <a:spLocks/>
          </p:cNvSpPr>
          <p:nvPr/>
        </p:nvSpPr>
        <p:spPr>
          <a:xfrm>
            <a:off x="4983361" y="123478"/>
            <a:ext cx="3923556" cy="562322"/>
          </a:xfrm>
          <a:prstGeom prst="rect">
            <a:avLst/>
          </a:prstGeom>
          <a:solidFill>
            <a:srgbClr val="FFFF00"/>
          </a:solidFill>
          <a:ln>
            <a:solidFill>
              <a:srgbClr val="9900FF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เป้าหมายที่ต้องการ</a:t>
            </a:r>
            <a:endParaRPr lang="en-US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xmlns="" id="{7CE4476B-759D-41B9-964F-C36056BE3D3A}"/>
              </a:ext>
            </a:extLst>
          </p:cNvPr>
          <p:cNvSpPr/>
          <p:nvPr/>
        </p:nvSpPr>
        <p:spPr>
          <a:xfrm>
            <a:off x="4407295" y="267494"/>
            <a:ext cx="452739" cy="43204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D3080B7-B79E-4123-A816-77BA3A3E15B9}"/>
              </a:ext>
            </a:extLst>
          </p:cNvPr>
          <p:cNvSpPr/>
          <p:nvPr/>
        </p:nvSpPr>
        <p:spPr>
          <a:xfrm>
            <a:off x="4983361" y="755868"/>
            <a:ext cx="3923556" cy="1692771"/>
          </a:xfrm>
          <a:prstGeom prst="rect">
            <a:avLst/>
          </a:prstGeom>
          <a:solidFill>
            <a:srgbClr val="FFFFCC"/>
          </a:solidFill>
          <a:ln>
            <a:solidFill>
              <a:srgbClr val="9900CC"/>
            </a:solidFill>
          </a:ln>
        </p:spPr>
        <p:txBody>
          <a:bodyPr wrap="square">
            <a:spAutoFit/>
          </a:bodyPr>
          <a:lstStyle/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h-TH" sz="2600" dirty="0">
                <a:solidFill>
                  <a:srgbClr val="FF0066"/>
                </a:solidFill>
                <a:latin typeface="TH Baijam" panose="02000506000000020004" pitchFamily="2" charset="-34"/>
                <a:ea typeface="Tahoma" panose="020B0604030504040204" pitchFamily="34" charset="0"/>
                <a:cs typeface="TH Baijam" panose="02000506000000020004" pitchFamily="2" charset="-34"/>
              </a:rPr>
              <a:t>ผู้สูงอายุมี</a:t>
            </a:r>
            <a:r>
              <a:rPr lang="th-TH" sz="2600" b="1" dirty="0">
                <a:solidFill>
                  <a:srgbClr val="FF0066"/>
                </a:solidFill>
                <a:latin typeface="TH Baijam" panose="02000506000000020004" pitchFamily="2" charset="-34"/>
                <a:ea typeface="Tahoma" panose="020B0604030504040204" pitchFamily="34" charset="0"/>
                <a:cs typeface="TH Baijam" panose="02000506000000020004" pitchFamily="2" charset="-34"/>
              </a:rPr>
              <a:t>สุขภาพช่องปากดี มีฟันใช้เคี้ยวอาหารได้เหมาะสม 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h-TH" sz="2600" dirty="0">
                <a:solidFill>
                  <a:srgbClr val="FF0066"/>
                </a:solidFill>
                <a:latin typeface="TH Baijam" panose="02000506000000020004" pitchFamily="2" charset="-34"/>
                <a:ea typeface="Batang" panose="02030600000101010101" pitchFamily="18" charset="-127"/>
                <a:cs typeface="TH Baijam" panose="02000506000000020004" pitchFamily="2" charset="-34"/>
              </a:rPr>
              <a:t>มีระบบบริการที่เอื้อต่อการเข้าถึง และการดูแลครบวงจร</a:t>
            </a:r>
            <a:endParaRPr lang="en-US" sz="2600" dirty="0">
              <a:solidFill>
                <a:srgbClr val="FF0066"/>
              </a:solidFill>
              <a:latin typeface="TH Baijam" panose="02000506000000020004" pitchFamily="2" charset="-34"/>
              <a:ea typeface="Tahoma" panose="020B0604030504040204" pitchFamily="34" charset="0"/>
              <a:cs typeface="TH Baijam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94818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77"/>
          <p:cNvSpPr>
            <a:spLocks noChangeArrowheads="1"/>
          </p:cNvSpPr>
          <p:nvPr/>
        </p:nvSpPr>
        <p:spPr bwMode="auto">
          <a:xfrm>
            <a:off x="1218692" y="44258"/>
            <a:ext cx="6706616" cy="415498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altLang="th-TH" sz="2100" b="1" dirty="0">
                <a:solidFill>
                  <a:srgbClr val="0000FF"/>
                </a:solidFill>
                <a:effectLst>
                  <a:glow rad="50800">
                    <a:srgbClr val="FFFFFF">
                      <a:alpha val="99000"/>
                    </a:srgbClr>
                  </a:glow>
                </a:effectLst>
                <a:latin typeface="Tahoma" pitchFamily="34" charset="0"/>
                <a:cs typeface="Tahoma" pitchFamily="34" charset="0"/>
              </a:rPr>
              <a:t>ระบบการดูแลผู้สูงอายุ</a:t>
            </a:r>
          </a:p>
        </p:txBody>
      </p:sp>
      <p:grpSp>
        <p:nvGrpSpPr>
          <p:cNvPr id="7176" name="กลุ่ม 9"/>
          <p:cNvGrpSpPr>
            <a:grpSpLocks/>
          </p:cNvGrpSpPr>
          <p:nvPr/>
        </p:nvGrpSpPr>
        <p:grpSpPr bwMode="auto">
          <a:xfrm>
            <a:off x="211651" y="1677460"/>
            <a:ext cx="8785598" cy="576346"/>
            <a:chOff x="-110096" y="1295382"/>
            <a:chExt cx="11068688" cy="726268"/>
          </a:xfrm>
        </p:grpSpPr>
        <p:grpSp>
          <p:nvGrpSpPr>
            <p:cNvPr id="7206" name="กลุ่ม 7"/>
            <p:cNvGrpSpPr>
              <a:grpSpLocks/>
            </p:cNvGrpSpPr>
            <p:nvPr/>
          </p:nvGrpSpPr>
          <p:grpSpPr bwMode="auto">
            <a:xfrm>
              <a:off x="-110096" y="1295382"/>
              <a:ext cx="4330858" cy="726268"/>
              <a:chOff x="-110096" y="1295382"/>
              <a:chExt cx="4330858" cy="726268"/>
            </a:xfrm>
          </p:grpSpPr>
          <p:sp>
            <p:nvSpPr>
              <p:cNvPr id="72" name="สี่เหลี่ยมผืนผ้า 71"/>
              <p:cNvSpPr/>
              <p:nvPr/>
            </p:nvSpPr>
            <p:spPr>
              <a:xfrm>
                <a:off x="-110096" y="1295382"/>
                <a:ext cx="4330858" cy="720868"/>
              </a:xfrm>
              <a:prstGeom prst="rect">
                <a:avLst/>
              </a:prstGeom>
              <a:solidFill>
                <a:srgbClr val="CCE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h-TH" sz="2222">
                  <a:solidFill>
                    <a:srgbClr val="FFFFFF"/>
                  </a:solidFill>
                </a:endParaRPr>
              </a:p>
            </p:txBody>
          </p:sp>
          <p:sp>
            <p:nvSpPr>
              <p:cNvPr id="60" name="สี่เหลี่ยมผืนผ้า 59"/>
              <p:cNvSpPr/>
              <p:nvPr/>
            </p:nvSpPr>
            <p:spPr>
              <a:xfrm>
                <a:off x="212798" y="1584364"/>
                <a:ext cx="3980413" cy="4372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fontAlgn="base" hangingPunct="0">
                  <a:lnSpc>
                    <a:spcPts val="2302"/>
                  </a:lnSpc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th-TH" altLang="en-US" sz="1270" b="1" kern="0" dirty="0">
                    <a:solidFill>
                      <a:srgbClr val="0D0DFF"/>
                    </a:solidFill>
                    <a:latin typeface="Tahoma" pitchFamily="34" charset="0"/>
                    <a:cs typeface="Tahoma" pitchFamily="34" charset="0"/>
                  </a:rPr>
                  <a:t>ชมรม/โรงเรียน/วัด        ติดบ้าน/ติดตียง</a:t>
                </a:r>
                <a:endParaRPr lang="en-US" altLang="en-US" sz="1270" b="1" kern="0" dirty="0">
                  <a:solidFill>
                    <a:srgbClr val="0D0DFF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" name="สี่เหลี่ยมผืนผ้า 5"/>
              <p:cNvSpPr/>
              <p:nvPr/>
            </p:nvSpPr>
            <p:spPr>
              <a:xfrm>
                <a:off x="1079568" y="1368421"/>
                <a:ext cx="1370003" cy="287394"/>
              </a:xfrm>
              <a:prstGeom prst="rect">
                <a:avLst/>
              </a:prstGeom>
              <a:solidFill>
                <a:srgbClr val="FFFF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h-TH" sz="2222">
                  <a:solidFill>
                    <a:srgbClr val="FFFFFF"/>
                  </a:solidFill>
                </a:endParaRPr>
              </a:p>
            </p:txBody>
          </p:sp>
          <p:sp>
            <p:nvSpPr>
              <p:cNvPr id="73" name="สี่เหลี่ยมผืนผ้า 72"/>
              <p:cNvSpPr/>
              <p:nvPr/>
            </p:nvSpPr>
            <p:spPr>
              <a:xfrm>
                <a:off x="1008131" y="1295382"/>
                <a:ext cx="1584315" cy="44779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eaLnBrk="0" fontAlgn="base" hangingPunct="0">
                  <a:lnSpc>
                    <a:spcPts val="2302"/>
                  </a:lnSpc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en-US" sz="1588" b="1" kern="0" dirty="0">
                    <a:solidFill>
                      <a:srgbClr val="0D0DFF"/>
                    </a:solidFill>
                    <a:latin typeface="Tahoma" pitchFamily="34" charset="0"/>
                    <a:cs typeface="Tahoma" pitchFamily="34" charset="0"/>
                  </a:rPr>
                  <a:t>Self care</a:t>
                </a:r>
              </a:p>
            </p:txBody>
          </p:sp>
        </p:grpSp>
        <p:grpSp>
          <p:nvGrpSpPr>
            <p:cNvPr id="7207" name="กลุ่ม 8"/>
            <p:cNvGrpSpPr>
              <a:grpSpLocks/>
            </p:cNvGrpSpPr>
            <p:nvPr/>
          </p:nvGrpSpPr>
          <p:grpSpPr bwMode="auto">
            <a:xfrm>
              <a:off x="3830687" y="1295382"/>
              <a:ext cx="7127905" cy="726268"/>
              <a:chOff x="3830687" y="1295382"/>
              <a:chExt cx="7127905" cy="726268"/>
            </a:xfrm>
          </p:grpSpPr>
          <p:sp>
            <p:nvSpPr>
              <p:cNvPr id="55" name="สี่เหลี่ยมผืนผ้า 54"/>
              <p:cNvSpPr/>
              <p:nvPr/>
            </p:nvSpPr>
            <p:spPr>
              <a:xfrm>
                <a:off x="4292198" y="1295382"/>
                <a:ext cx="6666394" cy="720868"/>
              </a:xfrm>
              <a:prstGeom prst="rect">
                <a:avLst/>
              </a:prstGeom>
              <a:solidFill>
                <a:srgbClr val="8FDA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h-TH" sz="2222">
                  <a:solidFill>
                    <a:srgbClr val="FFFFFF"/>
                  </a:solidFill>
                </a:endParaRPr>
              </a:p>
            </p:txBody>
          </p:sp>
          <p:sp>
            <p:nvSpPr>
              <p:cNvPr id="57" name="สี่เหลี่ยมผืนผ้า 56"/>
              <p:cNvSpPr/>
              <p:nvPr/>
            </p:nvSpPr>
            <p:spPr>
              <a:xfrm>
                <a:off x="3830687" y="1584364"/>
                <a:ext cx="6683329" cy="43728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144905" algn="ctr" eaLnBrk="0" fontAlgn="base" hangingPunct="0">
                  <a:lnSpc>
                    <a:spcPts val="2302"/>
                  </a:lnSpc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th-TH" altLang="en-US" sz="1270" b="1" kern="0" dirty="0">
                    <a:solidFill>
                      <a:srgbClr val="0D0DFF"/>
                    </a:solidFill>
                    <a:latin typeface="Tahoma" pitchFamily="34" charset="0"/>
                    <a:cs typeface="Tahoma" pitchFamily="34" charset="0"/>
                  </a:rPr>
                  <a:t>ทันตาภิบาล/ทันตแพทย์ สหวิชาชีพ พยาบาล</a:t>
                </a:r>
                <a:endParaRPr lang="en-US" altLang="en-US" sz="1270" b="1" kern="0" dirty="0">
                  <a:solidFill>
                    <a:srgbClr val="0D0DFF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4" name="สี่เหลี่ยมผืนผ้า 73"/>
              <p:cNvSpPr/>
              <p:nvPr/>
            </p:nvSpPr>
            <p:spPr>
              <a:xfrm>
                <a:off x="5830923" y="1368421"/>
                <a:ext cx="2595544" cy="287394"/>
              </a:xfrm>
              <a:prstGeom prst="rect">
                <a:avLst/>
              </a:prstGeom>
              <a:solidFill>
                <a:srgbClr val="FFFF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h-TH" sz="2222">
                  <a:solidFill>
                    <a:srgbClr val="FFFFFF"/>
                  </a:solidFill>
                </a:endParaRPr>
              </a:p>
            </p:txBody>
          </p:sp>
          <p:sp>
            <p:nvSpPr>
              <p:cNvPr id="7211" name="สี่เหลี่ยมผืนผ้า 55"/>
              <p:cNvSpPr>
                <a:spLocks noChangeArrowheads="1"/>
              </p:cNvSpPr>
              <p:nvPr/>
            </p:nvSpPr>
            <p:spPr bwMode="auto">
              <a:xfrm>
                <a:off x="5904731" y="1295871"/>
                <a:ext cx="2436008" cy="4242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588" b="1">
                    <a:solidFill>
                      <a:srgbClr val="0D0DFF"/>
                    </a:solidFill>
                    <a:latin typeface="Tahoma" pitchFamily="34" charset="0"/>
                    <a:cs typeface="Tahoma" pitchFamily="34" charset="0"/>
                  </a:rPr>
                  <a:t>Professional care</a:t>
                </a:r>
              </a:p>
            </p:txBody>
          </p:sp>
        </p:grpSp>
      </p:grpSp>
      <p:grpSp>
        <p:nvGrpSpPr>
          <p:cNvPr id="7177" name="กลุ่ม 10"/>
          <p:cNvGrpSpPr>
            <a:grpSpLocks/>
          </p:cNvGrpSpPr>
          <p:nvPr/>
        </p:nvGrpSpPr>
        <p:grpSpPr bwMode="auto">
          <a:xfrm>
            <a:off x="208220" y="477876"/>
            <a:ext cx="8789222" cy="1032413"/>
            <a:chOff x="93060" y="242047"/>
            <a:chExt cx="11073258" cy="881302"/>
          </a:xfrm>
        </p:grpSpPr>
        <p:sp>
          <p:nvSpPr>
            <p:cNvPr id="7204" name="สี่เหลี่ยมผืนผ้า 31"/>
            <p:cNvSpPr>
              <a:spLocks noChangeArrowheads="1"/>
            </p:cNvSpPr>
            <p:nvPr/>
          </p:nvSpPr>
          <p:spPr bwMode="auto">
            <a:xfrm>
              <a:off x="4462958" y="850635"/>
              <a:ext cx="6703360" cy="272714"/>
            </a:xfrm>
            <a:prstGeom prst="rect">
              <a:avLst/>
            </a:prstGeom>
            <a:solidFill>
              <a:srgbClr val="FFA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7784" tIns="43892" rIns="87784" bIns="43892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500" b="1" dirty="0">
                  <a:latin typeface="Tahoma" pitchFamily="34" charset="0"/>
                  <a:cs typeface="Tahoma" pitchFamily="34" charset="0"/>
                </a:rPr>
                <a:t>Service Plan </a:t>
              </a:r>
              <a:r>
                <a:rPr lang="th-TH" altLang="en-US" sz="1500" b="1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altLang="en-US" sz="1500" b="1" dirty="0">
                  <a:latin typeface="Tahoma" pitchFamily="34" charset="0"/>
                  <a:cs typeface="Tahoma" pitchFamily="34" charset="0"/>
                </a:rPr>
                <a:t>SP</a:t>
              </a:r>
              <a:r>
                <a:rPr lang="th-TH" altLang="en-US" sz="1500" b="1" dirty="0">
                  <a:latin typeface="Tahoma" pitchFamily="34" charset="0"/>
                  <a:cs typeface="Tahoma" pitchFamily="34" charset="0"/>
                </a:rPr>
                <a:t>) </a:t>
              </a:r>
              <a:r>
                <a:rPr lang="en-US" altLang="en-US" sz="1500" b="1" dirty="0">
                  <a:latin typeface="Tahoma" pitchFamily="34" charset="0"/>
                  <a:cs typeface="Tahoma" pitchFamily="34" charset="0"/>
                </a:rPr>
                <a:t>-</a:t>
              </a:r>
              <a:r>
                <a:rPr lang="en-US" altLang="en-US" sz="1500" b="1" dirty="0">
                  <a:latin typeface="Tahoma" pitchFamily="34" charset="0"/>
                  <a:cs typeface="Tahoma" pitchFamily="34" charset="0"/>
                  <a:sym typeface="Wingdings" panose="05000000000000000000" pitchFamily="2" charset="2"/>
                </a:rPr>
                <a:t> </a:t>
              </a:r>
              <a:r>
                <a:rPr lang="en-US" altLang="en-US" sz="1500" dirty="0">
                  <a:latin typeface="Tahoma" pitchFamily="34" charset="0"/>
                  <a:cs typeface="Tahoma" pitchFamily="34" charset="0"/>
                  <a:sym typeface="Wingdings" panose="05000000000000000000" pitchFamily="2" charset="2"/>
                </a:rPr>
                <a:t>excellent center</a:t>
              </a:r>
              <a:endParaRPr lang="th-TH" altLang="en-US" sz="15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203" name="สี่เหลี่ยมผืนผ้า 31"/>
            <p:cNvSpPr>
              <a:spLocks noChangeArrowheads="1"/>
            </p:cNvSpPr>
            <p:nvPr/>
          </p:nvSpPr>
          <p:spPr bwMode="auto">
            <a:xfrm>
              <a:off x="93060" y="242047"/>
              <a:ext cx="6587623" cy="272714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7784" tIns="43892" rIns="87784" bIns="43892" anchor="ctr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th-TH" altLang="en-US" sz="1500" b="1" dirty="0">
                  <a:latin typeface="Tahoma" pitchFamily="34" charset="0"/>
                  <a:cs typeface="Tahoma" pitchFamily="34" charset="0"/>
                </a:rPr>
                <a:t>    </a:t>
              </a:r>
              <a:r>
                <a:rPr lang="en-US" altLang="en-US" sz="1500" b="1" dirty="0">
                  <a:latin typeface="Tahoma" pitchFamily="34" charset="0"/>
                  <a:cs typeface="Tahoma" pitchFamily="34" charset="0"/>
                </a:rPr>
                <a:t>Primary Care Cluster </a:t>
              </a:r>
              <a:r>
                <a:rPr lang="th-TH" altLang="en-US" sz="1500" b="1" dirty="0">
                  <a:latin typeface="Tahoma" pitchFamily="34" charset="0"/>
                  <a:cs typeface="Tahoma" pitchFamily="34" charset="0"/>
                </a:rPr>
                <a:t>(</a:t>
              </a:r>
              <a:r>
                <a:rPr lang="en-US" altLang="en-US" sz="1500" b="1" dirty="0">
                  <a:latin typeface="Tahoma" pitchFamily="34" charset="0"/>
                  <a:cs typeface="Tahoma" pitchFamily="34" charset="0"/>
                </a:rPr>
                <a:t>PCC</a:t>
              </a:r>
              <a:r>
                <a:rPr lang="th-TH" altLang="en-US" sz="1500" b="1" dirty="0">
                  <a:latin typeface="Tahoma" pitchFamily="34" charset="0"/>
                  <a:cs typeface="Tahoma" pitchFamily="34" charset="0"/>
                </a:rPr>
                <a:t>)</a:t>
              </a:r>
            </a:p>
          </p:txBody>
        </p:sp>
      </p:grpSp>
      <p:grpSp>
        <p:nvGrpSpPr>
          <p:cNvPr id="84" name="กลุ่ม 83"/>
          <p:cNvGrpSpPr/>
          <p:nvPr/>
        </p:nvGrpSpPr>
        <p:grpSpPr>
          <a:xfrm>
            <a:off x="3782186" y="2825851"/>
            <a:ext cx="629732" cy="913505"/>
            <a:chOff x="7261206" y="3813047"/>
            <a:chExt cx="839642" cy="1218007"/>
          </a:xfrm>
        </p:grpSpPr>
        <p:pic>
          <p:nvPicPr>
            <p:cNvPr id="85" name="รูปภาพ 8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641" t="50000" r="34480" b="30368"/>
            <a:stretch/>
          </p:blipFill>
          <p:spPr bwMode="auto">
            <a:xfrm rot="971383">
              <a:off x="7261206" y="3813047"/>
              <a:ext cx="764005" cy="433609"/>
            </a:xfrm>
            <a:prstGeom prst="ellipse">
              <a:avLst/>
            </a:prstGeom>
          </p:spPr>
        </p:pic>
        <p:pic>
          <p:nvPicPr>
            <p:cNvPr id="86" name="Picture 4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228914" flipH="1" flipV="1">
              <a:off x="7292490" y="4690693"/>
              <a:ext cx="808358" cy="34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" name="กลุ่ม 15"/>
          <p:cNvGrpSpPr/>
          <p:nvPr/>
        </p:nvGrpSpPr>
        <p:grpSpPr>
          <a:xfrm>
            <a:off x="6065613" y="2410050"/>
            <a:ext cx="2921224" cy="1579517"/>
            <a:chOff x="8607053" y="3213400"/>
            <a:chExt cx="3375396" cy="2401200"/>
          </a:xfrm>
        </p:grpSpPr>
        <p:sp>
          <p:nvSpPr>
            <p:cNvPr id="83" name="รูปแบบอิสระ 82"/>
            <p:cNvSpPr/>
            <p:nvPr/>
          </p:nvSpPr>
          <p:spPr>
            <a:xfrm flipH="1">
              <a:off x="8607053" y="3213400"/>
              <a:ext cx="3375396" cy="2401200"/>
            </a:xfrm>
            <a:custGeom>
              <a:avLst/>
              <a:gdLst>
                <a:gd name="connsiteX0" fmla="*/ 2895600 w 2908300"/>
                <a:gd name="connsiteY0" fmla="*/ 2857500 h 2857500"/>
                <a:gd name="connsiteX1" fmla="*/ 2908300 w 2908300"/>
                <a:gd name="connsiteY1" fmla="*/ 0 h 2857500"/>
                <a:gd name="connsiteX2" fmla="*/ 0 w 2908300"/>
                <a:gd name="connsiteY2" fmla="*/ 0 h 2857500"/>
                <a:gd name="connsiteX3" fmla="*/ 12700 w 2908300"/>
                <a:gd name="connsiteY3" fmla="*/ 2679700 h 2857500"/>
                <a:gd name="connsiteX4" fmla="*/ 2895600 w 2908300"/>
                <a:gd name="connsiteY4" fmla="*/ 2857500 h 285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08300" h="2857500">
                  <a:moveTo>
                    <a:pt x="2895600" y="2857500"/>
                  </a:moveTo>
                  <a:cubicBezTo>
                    <a:pt x="2899833" y="1905000"/>
                    <a:pt x="2904067" y="952500"/>
                    <a:pt x="2908300" y="0"/>
                  </a:cubicBezTo>
                  <a:lnTo>
                    <a:pt x="0" y="0"/>
                  </a:lnTo>
                  <a:cubicBezTo>
                    <a:pt x="4233" y="893233"/>
                    <a:pt x="8467" y="1786467"/>
                    <a:pt x="12700" y="2679700"/>
                  </a:cubicBezTo>
                  <a:lnTo>
                    <a:pt x="2895600" y="2857500"/>
                  </a:lnTo>
                  <a:close/>
                </a:path>
              </a:pathLst>
            </a:custGeom>
            <a:gradFill flip="none" rotWithShape="1">
              <a:gsLst>
                <a:gs pos="95000">
                  <a:srgbClr val="C197EC"/>
                </a:gs>
                <a:gs pos="0">
                  <a:srgbClr val="D8D8E3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th-TH" sz="2100">
                <a:solidFill>
                  <a:srgbClr val="FFFFFF"/>
                </a:solidFill>
              </a:endParaRPr>
            </a:p>
          </p:txBody>
        </p:sp>
        <p:grpSp>
          <p:nvGrpSpPr>
            <p:cNvPr id="76" name="Group 75"/>
            <p:cNvGrpSpPr/>
            <p:nvPr/>
          </p:nvGrpSpPr>
          <p:grpSpPr bwMode="auto">
            <a:xfrm>
              <a:off x="10445150" y="3588090"/>
              <a:ext cx="1386518" cy="1431482"/>
              <a:chOff x="7570560" y="1722474"/>
              <a:chExt cx="1310035" cy="1352832"/>
            </a:xfr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grpSpPr>
          <p:sp>
            <p:nvSpPr>
              <p:cNvPr id="33" name="Oval 32"/>
              <p:cNvSpPr/>
              <p:nvPr/>
            </p:nvSpPr>
            <p:spPr>
              <a:xfrm>
                <a:off x="7570560" y="1722474"/>
                <a:ext cx="1310035" cy="1352832"/>
              </a:xfrm>
              <a:prstGeom prst="ellipse">
                <a:avLst/>
              </a:prstGeom>
              <a:solidFill>
                <a:srgbClr val="7030A0"/>
              </a:solidFill>
              <a:ln w="9525"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h-TH" sz="1429">
                  <a:solidFill>
                    <a:srgbClr val="FFFFFF"/>
                  </a:solidFill>
                </a:endParaRPr>
              </a:p>
            </p:txBody>
          </p:sp>
          <p:pic>
            <p:nvPicPr>
              <p:cNvPr id="3" name="Picture 2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0924" r="12981" b="11257"/>
              <a:stretch/>
            </p:blipFill>
            <p:spPr>
              <a:xfrm>
                <a:off x="7600803" y="1914355"/>
                <a:ext cx="1223870" cy="828227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</p:grpSp>
        <p:sp>
          <p:nvSpPr>
            <p:cNvPr id="67" name="TextBox 66"/>
            <p:cNvSpPr txBox="1">
              <a:spLocks noChangeArrowheads="1"/>
            </p:cNvSpPr>
            <p:nvPr/>
          </p:nvSpPr>
          <p:spPr bwMode="auto">
            <a:xfrm>
              <a:off x="10345683" y="4968550"/>
              <a:ext cx="1454369" cy="4217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1588" b="1" dirty="0">
                  <a:solidFill>
                    <a:srgbClr val="FFFFFF"/>
                  </a:solidFill>
                  <a:effectLst>
                    <a:glow rad="76200">
                      <a:srgbClr val="7030A0">
                        <a:alpha val="99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รพศ.</a:t>
              </a:r>
              <a:r>
                <a:rPr lang="en-US" sz="1588" b="1" dirty="0">
                  <a:solidFill>
                    <a:srgbClr val="FFFFFF"/>
                  </a:solidFill>
                  <a:effectLst>
                    <a:glow rad="76200">
                      <a:srgbClr val="7030A0">
                        <a:alpha val="99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/</a:t>
              </a:r>
              <a:r>
                <a:rPr lang="th-TH" sz="1588" b="1" dirty="0">
                  <a:solidFill>
                    <a:srgbClr val="FFFFFF"/>
                  </a:solidFill>
                  <a:effectLst>
                    <a:glow rad="76200">
                      <a:srgbClr val="7030A0">
                        <a:alpha val="99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รพท.</a:t>
              </a:r>
            </a:p>
          </p:txBody>
        </p:sp>
      </p:grpSp>
      <p:grpSp>
        <p:nvGrpSpPr>
          <p:cNvPr id="14" name="กลุ่ม 13"/>
          <p:cNvGrpSpPr/>
          <p:nvPr/>
        </p:nvGrpSpPr>
        <p:grpSpPr>
          <a:xfrm>
            <a:off x="4068688" y="2383909"/>
            <a:ext cx="3370444" cy="1757284"/>
            <a:chOff x="6629408" y="3178545"/>
            <a:chExt cx="3289433" cy="2563200"/>
          </a:xfrm>
        </p:grpSpPr>
        <p:sp>
          <p:nvSpPr>
            <p:cNvPr id="59" name="รูปแบบอิสระ 58"/>
            <p:cNvSpPr/>
            <p:nvPr/>
          </p:nvSpPr>
          <p:spPr>
            <a:xfrm flipH="1">
              <a:off x="6629408" y="3178545"/>
              <a:ext cx="3289433" cy="2563200"/>
            </a:xfrm>
            <a:custGeom>
              <a:avLst/>
              <a:gdLst>
                <a:gd name="connsiteX0" fmla="*/ 2901950 w 2901950"/>
                <a:gd name="connsiteY0" fmla="*/ 0 h 2882900"/>
                <a:gd name="connsiteX1" fmla="*/ 2901950 w 2901950"/>
                <a:gd name="connsiteY1" fmla="*/ 2882900 h 2882900"/>
                <a:gd name="connsiteX2" fmla="*/ 996950 w 2901950"/>
                <a:gd name="connsiteY2" fmla="*/ 2736850 h 2882900"/>
                <a:gd name="connsiteX3" fmla="*/ 0 w 2901950"/>
                <a:gd name="connsiteY3" fmla="*/ 1339850 h 2882900"/>
                <a:gd name="connsiteX4" fmla="*/ 1009650 w 2901950"/>
                <a:gd name="connsiteY4" fmla="*/ 25400 h 2882900"/>
                <a:gd name="connsiteX5" fmla="*/ 2901950 w 2901950"/>
                <a:gd name="connsiteY5" fmla="*/ 0 h 288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01950" h="2882900">
                  <a:moveTo>
                    <a:pt x="2901950" y="0"/>
                  </a:moveTo>
                  <a:lnTo>
                    <a:pt x="2901950" y="2882900"/>
                  </a:lnTo>
                  <a:lnTo>
                    <a:pt x="996950" y="2736850"/>
                  </a:lnTo>
                  <a:lnTo>
                    <a:pt x="0" y="1339850"/>
                  </a:lnTo>
                  <a:lnTo>
                    <a:pt x="1009650" y="25400"/>
                  </a:lnTo>
                  <a:lnTo>
                    <a:pt x="290195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1C0FF"/>
                </a:gs>
                <a:gs pos="100000">
                  <a:srgbClr val="ECE4F7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2222">
                <a:solidFill>
                  <a:srgbClr val="FFFFFF"/>
                </a:solidFill>
              </a:endParaRPr>
            </a:p>
          </p:txBody>
        </p:sp>
        <p:grpSp>
          <p:nvGrpSpPr>
            <p:cNvPr id="13" name="กลุ่ม 12"/>
            <p:cNvGrpSpPr/>
            <p:nvPr/>
          </p:nvGrpSpPr>
          <p:grpSpPr>
            <a:xfrm>
              <a:off x="8160714" y="3641466"/>
              <a:ext cx="1197663" cy="1846866"/>
              <a:chOff x="8160714" y="3641466"/>
              <a:chExt cx="1197663" cy="1846866"/>
            </a:xfrm>
          </p:grpSpPr>
          <p:grpSp>
            <p:nvGrpSpPr>
              <p:cNvPr id="39" name="Group 38"/>
              <p:cNvGrpSpPr/>
              <p:nvPr/>
            </p:nvGrpSpPr>
            <p:grpSpPr bwMode="auto">
              <a:xfrm>
                <a:off x="8160714" y="3641466"/>
                <a:ext cx="1197663" cy="1404000"/>
                <a:chOff x="7243328" y="944014"/>
                <a:chExt cx="1203978" cy="1482014"/>
              </a:xfrm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2" name="Oval 31"/>
                <p:cNvSpPr/>
                <p:nvPr/>
              </p:nvSpPr>
              <p:spPr>
                <a:xfrm>
                  <a:off x="7243328" y="944014"/>
                  <a:ext cx="1203978" cy="1482014"/>
                </a:xfrm>
                <a:prstGeom prst="ellipse">
                  <a:avLst/>
                </a:prstGeom>
                <a:solidFill>
                  <a:srgbClr val="0C94C4"/>
                </a:solidFill>
                <a:ln w="3175">
                  <a:solidFill>
                    <a:schemeClr val="bg1"/>
                  </a:soli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th-TH" sz="1429">
                    <a:solidFill>
                      <a:srgbClr val="FFFFFF"/>
                    </a:solidFill>
                  </a:endParaRPr>
                </a:p>
              </p:txBody>
            </p:sp>
            <p:pic>
              <p:nvPicPr>
                <p:cNvPr id="15" name="Picture 14"/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288921" y="1113052"/>
                  <a:ext cx="1135154" cy="1164782"/>
                </a:xfrm>
                <a:prstGeom prst="rect">
                  <a:avLst/>
                </a:prstGeo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</p:pic>
          </p:grpSp>
          <p:sp>
            <p:nvSpPr>
              <p:cNvPr id="68" name="TextBox 67"/>
              <p:cNvSpPr txBox="1">
                <a:spLocks noChangeArrowheads="1"/>
              </p:cNvSpPr>
              <p:nvPr/>
            </p:nvSpPr>
            <p:spPr bwMode="auto">
              <a:xfrm>
                <a:off x="8246008" y="5067759"/>
                <a:ext cx="655827" cy="4205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th-TH" sz="1588" b="1" dirty="0">
                    <a:solidFill>
                      <a:srgbClr val="FFFFFF"/>
                    </a:solidFill>
                    <a:effectLst>
                      <a:glow rad="76200">
                        <a:srgbClr val="0070C0">
                          <a:alpha val="99000"/>
                        </a:srgbClr>
                      </a:glow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รพช.</a:t>
                </a:r>
              </a:p>
            </p:txBody>
          </p:sp>
        </p:grpSp>
      </p:grpSp>
      <p:grpSp>
        <p:nvGrpSpPr>
          <p:cNvPr id="12" name="กลุ่ม 11"/>
          <p:cNvGrpSpPr/>
          <p:nvPr/>
        </p:nvGrpSpPr>
        <p:grpSpPr>
          <a:xfrm>
            <a:off x="2229579" y="2365849"/>
            <a:ext cx="3215502" cy="1932218"/>
            <a:chOff x="2972772" y="3154464"/>
            <a:chExt cx="4287336" cy="2881370"/>
          </a:xfrm>
        </p:grpSpPr>
        <p:sp>
          <p:nvSpPr>
            <p:cNvPr id="58" name="รูปแบบอิสระ 57"/>
            <p:cNvSpPr/>
            <p:nvPr/>
          </p:nvSpPr>
          <p:spPr>
            <a:xfrm flipH="1">
              <a:off x="2972772" y="3154464"/>
              <a:ext cx="4287336" cy="2881370"/>
            </a:xfrm>
            <a:custGeom>
              <a:avLst/>
              <a:gdLst>
                <a:gd name="connsiteX0" fmla="*/ 2901950 w 2901950"/>
                <a:gd name="connsiteY0" fmla="*/ 0 h 2882900"/>
                <a:gd name="connsiteX1" fmla="*/ 2901950 w 2901950"/>
                <a:gd name="connsiteY1" fmla="*/ 2882900 h 2882900"/>
                <a:gd name="connsiteX2" fmla="*/ 996950 w 2901950"/>
                <a:gd name="connsiteY2" fmla="*/ 2736850 h 2882900"/>
                <a:gd name="connsiteX3" fmla="*/ 0 w 2901950"/>
                <a:gd name="connsiteY3" fmla="*/ 1339850 h 2882900"/>
                <a:gd name="connsiteX4" fmla="*/ 1009650 w 2901950"/>
                <a:gd name="connsiteY4" fmla="*/ 25400 h 2882900"/>
                <a:gd name="connsiteX5" fmla="*/ 2901950 w 2901950"/>
                <a:gd name="connsiteY5" fmla="*/ 0 h 288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01950" h="2882900">
                  <a:moveTo>
                    <a:pt x="2901950" y="0"/>
                  </a:moveTo>
                  <a:lnTo>
                    <a:pt x="2901950" y="2882900"/>
                  </a:lnTo>
                  <a:lnTo>
                    <a:pt x="996950" y="2736850"/>
                  </a:lnTo>
                  <a:lnTo>
                    <a:pt x="0" y="1339850"/>
                  </a:lnTo>
                  <a:lnTo>
                    <a:pt x="1009650" y="25400"/>
                  </a:lnTo>
                  <a:lnTo>
                    <a:pt x="290195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6D25C"/>
                </a:gs>
                <a:gs pos="100000">
                  <a:srgbClr val="C3EDFB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2222">
                <a:solidFill>
                  <a:srgbClr val="FFFFFF"/>
                </a:solidFill>
              </a:endParaRPr>
            </a:p>
          </p:txBody>
        </p:sp>
        <p:grpSp>
          <p:nvGrpSpPr>
            <p:cNvPr id="40" name="Group 39"/>
            <p:cNvGrpSpPr/>
            <p:nvPr/>
          </p:nvGrpSpPr>
          <p:grpSpPr bwMode="auto">
            <a:xfrm>
              <a:off x="4772926" y="3555096"/>
              <a:ext cx="1765747" cy="1638519"/>
              <a:chOff x="3773690" y="823500"/>
              <a:chExt cx="1898247" cy="1719296"/>
            </a:xfr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grpSpPr>
          <p:sp>
            <p:nvSpPr>
              <p:cNvPr id="31" name="Oval 30"/>
              <p:cNvSpPr/>
              <p:nvPr/>
            </p:nvSpPr>
            <p:spPr>
              <a:xfrm>
                <a:off x="3773690" y="866898"/>
                <a:ext cx="1805064" cy="1675898"/>
              </a:xfrm>
              <a:prstGeom prst="ellipse">
                <a:avLst/>
              </a:prstGeom>
              <a:solidFill>
                <a:srgbClr val="78B832"/>
              </a:solidFill>
              <a:ln w="3175"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h-TH" sz="1429">
                  <a:solidFill>
                    <a:srgbClr val="FFFFFF"/>
                  </a:solidFill>
                </a:endParaRPr>
              </a:p>
            </p:txBody>
          </p:sp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436"/>
              <a:stretch/>
            </p:blipFill>
            <p:spPr>
              <a:xfrm>
                <a:off x="3778821" y="823500"/>
                <a:ext cx="1893116" cy="1341293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</p:grpSp>
        <p:sp>
          <p:nvSpPr>
            <p:cNvPr id="69" name="TextBox 68"/>
            <p:cNvSpPr txBox="1">
              <a:spLocks noChangeArrowheads="1"/>
            </p:cNvSpPr>
            <p:nvPr/>
          </p:nvSpPr>
          <p:spPr bwMode="auto">
            <a:xfrm>
              <a:off x="5040201" y="5162136"/>
              <a:ext cx="1139628" cy="448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1588" b="1" dirty="0">
                  <a:solidFill>
                    <a:srgbClr val="FFFFFF"/>
                  </a:solidFill>
                  <a:effectLst>
                    <a:glow rad="76200">
                      <a:srgbClr val="5C8E26">
                        <a:alpha val="99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รพ.สต.</a:t>
              </a:r>
            </a:p>
          </p:txBody>
        </p:sp>
      </p:grpSp>
      <p:grpSp>
        <p:nvGrpSpPr>
          <p:cNvPr id="8" name="กลุ่ม 7"/>
          <p:cNvGrpSpPr/>
          <p:nvPr/>
        </p:nvGrpSpPr>
        <p:grpSpPr>
          <a:xfrm>
            <a:off x="191387" y="2326396"/>
            <a:ext cx="3265164" cy="2115917"/>
            <a:chOff x="517012" y="807007"/>
            <a:chExt cx="4353552" cy="3050987"/>
          </a:xfrm>
        </p:grpSpPr>
        <p:sp>
          <p:nvSpPr>
            <p:cNvPr id="7" name="รูปแบบอิสระ 6"/>
            <p:cNvSpPr/>
            <p:nvPr/>
          </p:nvSpPr>
          <p:spPr>
            <a:xfrm flipH="1">
              <a:off x="517012" y="807007"/>
              <a:ext cx="4353552" cy="3050987"/>
            </a:xfrm>
            <a:custGeom>
              <a:avLst/>
              <a:gdLst>
                <a:gd name="connsiteX0" fmla="*/ 2901950 w 2901950"/>
                <a:gd name="connsiteY0" fmla="*/ 0 h 2882900"/>
                <a:gd name="connsiteX1" fmla="*/ 2901950 w 2901950"/>
                <a:gd name="connsiteY1" fmla="*/ 2882900 h 2882900"/>
                <a:gd name="connsiteX2" fmla="*/ 996950 w 2901950"/>
                <a:gd name="connsiteY2" fmla="*/ 2736850 h 2882900"/>
                <a:gd name="connsiteX3" fmla="*/ 0 w 2901950"/>
                <a:gd name="connsiteY3" fmla="*/ 1339850 h 2882900"/>
                <a:gd name="connsiteX4" fmla="*/ 1009650 w 2901950"/>
                <a:gd name="connsiteY4" fmla="*/ 25400 h 2882900"/>
                <a:gd name="connsiteX5" fmla="*/ 2901950 w 2901950"/>
                <a:gd name="connsiteY5" fmla="*/ 0 h 288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01950" h="2882900">
                  <a:moveTo>
                    <a:pt x="2901950" y="0"/>
                  </a:moveTo>
                  <a:lnTo>
                    <a:pt x="2901950" y="2882900"/>
                  </a:lnTo>
                  <a:lnTo>
                    <a:pt x="996950" y="2736850"/>
                  </a:lnTo>
                  <a:lnTo>
                    <a:pt x="0" y="1339850"/>
                  </a:lnTo>
                  <a:lnTo>
                    <a:pt x="1009650" y="25400"/>
                  </a:lnTo>
                  <a:lnTo>
                    <a:pt x="290195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49273"/>
                </a:gs>
                <a:gs pos="100000">
                  <a:srgbClr val="FFFEC0"/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th-TH" sz="2222">
                <a:solidFill>
                  <a:srgbClr val="FFFFFF"/>
                </a:solidFill>
              </a:endParaRPr>
            </a:p>
          </p:txBody>
        </p:sp>
        <p:grpSp>
          <p:nvGrpSpPr>
            <p:cNvPr id="4" name="กลุ่ม 3"/>
            <p:cNvGrpSpPr/>
            <p:nvPr/>
          </p:nvGrpSpPr>
          <p:grpSpPr>
            <a:xfrm>
              <a:off x="525674" y="1250234"/>
              <a:ext cx="3330362" cy="2270897"/>
              <a:chOff x="190824" y="3936742"/>
              <a:chExt cx="3330362" cy="2270897"/>
            </a:xfrm>
          </p:grpSpPr>
          <p:sp>
            <p:nvSpPr>
              <p:cNvPr id="53" name="Oval 52"/>
              <p:cNvSpPr/>
              <p:nvPr/>
            </p:nvSpPr>
            <p:spPr bwMode="auto">
              <a:xfrm>
                <a:off x="839311" y="3936742"/>
                <a:ext cx="1699966" cy="1699965"/>
              </a:xfrm>
              <a:prstGeom prst="ellipse">
                <a:avLst/>
              </a:prstGeom>
              <a:solidFill>
                <a:srgbClr val="FF5050"/>
              </a:solidFill>
              <a:ln w="3175" cap="flat" cmpd="sng" algn="ctr">
                <a:solidFill>
                  <a:schemeClr val="bg1"/>
                </a:solidFill>
                <a:prstDash val="solid"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th-TH" sz="1429" kern="0">
                  <a:solidFill>
                    <a:srgbClr val="FFFFFF"/>
                  </a:solidFill>
                  <a:cs typeface="Cordia New" panose="020B0304020202020204" pitchFamily="34" charset="-34"/>
                </a:endParaRPr>
              </a:p>
            </p:txBody>
          </p:sp>
          <p:sp>
            <p:nvSpPr>
              <p:cNvPr id="71" name="TextBox 70"/>
              <p:cNvSpPr txBox="1">
                <a:spLocks noChangeArrowheads="1"/>
              </p:cNvSpPr>
              <p:nvPr/>
            </p:nvSpPr>
            <p:spPr bwMode="auto">
              <a:xfrm>
                <a:off x="190824" y="5776752"/>
                <a:ext cx="3330362" cy="4308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th-TH" sz="1500" b="1" spc="-80" dirty="0">
                    <a:solidFill>
                      <a:srgbClr val="FFFFFF"/>
                    </a:solidFill>
                    <a:effectLst>
                      <a:glow rad="76200">
                        <a:srgbClr val="F06134">
                          <a:alpha val="96000"/>
                        </a:srgbClr>
                      </a:glow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ผู้สูงอายุ</a:t>
                </a:r>
                <a:r>
                  <a:rPr lang="en-US" sz="1500" b="1" spc="-80" dirty="0">
                    <a:solidFill>
                      <a:srgbClr val="FFFFFF"/>
                    </a:solidFill>
                    <a:effectLst>
                      <a:glow rad="76200">
                        <a:srgbClr val="F06134">
                          <a:alpha val="96000"/>
                        </a:srgbClr>
                      </a:glow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/</a:t>
                </a:r>
                <a:r>
                  <a:rPr lang="th-TH" sz="1500" b="1" spc="-80" dirty="0">
                    <a:solidFill>
                      <a:srgbClr val="FFFFFF"/>
                    </a:solidFill>
                    <a:effectLst>
                      <a:glow rad="76200">
                        <a:srgbClr val="F06134">
                          <a:alpha val="96000"/>
                        </a:srgbClr>
                      </a:glow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ครอบครัว/ชมรม</a:t>
                </a:r>
              </a:p>
            </p:txBody>
          </p:sp>
          <p:pic>
            <p:nvPicPr>
              <p:cNvPr id="2" name="รูปภาพ 1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 bwMode="auto">
              <a:xfrm>
                <a:off x="886352" y="4126588"/>
                <a:ext cx="1595530" cy="1276424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</p:grpSp>
      </p:grpSp>
      <p:grpSp>
        <p:nvGrpSpPr>
          <p:cNvPr id="9" name="กลุ่ม 8"/>
          <p:cNvGrpSpPr/>
          <p:nvPr/>
        </p:nvGrpSpPr>
        <p:grpSpPr>
          <a:xfrm>
            <a:off x="2423354" y="2254872"/>
            <a:ext cx="1008096" cy="886696"/>
            <a:chOff x="3288288" y="3006496"/>
            <a:chExt cx="1344128" cy="1182261"/>
          </a:xfrm>
        </p:grpSpPr>
        <p:grpSp>
          <p:nvGrpSpPr>
            <p:cNvPr id="41" name="Group 40"/>
            <p:cNvGrpSpPr/>
            <p:nvPr/>
          </p:nvGrpSpPr>
          <p:grpSpPr bwMode="auto">
            <a:xfrm>
              <a:off x="3495014" y="3006496"/>
              <a:ext cx="930677" cy="930462"/>
              <a:chOff x="2886637" y="952873"/>
              <a:chExt cx="940792" cy="940793"/>
            </a:xfr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grpSpPr>
          <p:sp>
            <p:nvSpPr>
              <p:cNvPr id="30" name="Oval 29"/>
              <p:cNvSpPr/>
              <p:nvPr/>
            </p:nvSpPr>
            <p:spPr>
              <a:xfrm>
                <a:off x="2886637" y="952873"/>
                <a:ext cx="940792" cy="940793"/>
              </a:xfrm>
              <a:prstGeom prst="ellipse">
                <a:avLst/>
              </a:prstGeom>
              <a:solidFill>
                <a:srgbClr val="CC9900"/>
              </a:solidFill>
              <a:ln w="19050"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h-TH" sz="1429">
                  <a:solidFill>
                    <a:srgbClr val="FFFFFF"/>
                  </a:solidFill>
                </a:endParaRPr>
              </a:p>
            </p:txBody>
          </p:sp>
          <p:pic>
            <p:nvPicPr>
              <p:cNvPr id="5" name="Picture 4"/>
              <p:cNvPicPr>
                <a:picLocks noChangeAspect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552" r="37273"/>
              <a:stretch/>
            </p:blipFill>
            <p:spPr>
              <a:xfrm>
                <a:off x="3044679" y="1049297"/>
                <a:ext cx="769448" cy="780551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</p:grpSp>
        <p:sp>
          <p:nvSpPr>
            <p:cNvPr id="70" name="TextBox 69"/>
            <p:cNvSpPr txBox="1">
              <a:spLocks noChangeArrowheads="1"/>
            </p:cNvSpPr>
            <p:nvPr/>
          </p:nvSpPr>
          <p:spPr bwMode="auto">
            <a:xfrm>
              <a:off x="3288288" y="3739830"/>
              <a:ext cx="1344128" cy="448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sz="1588" b="1" spc="-47" dirty="0">
                  <a:solidFill>
                    <a:srgbClr val="FFFFFF"/>
                  </a:solidFill>
                  <a:effectLst>
                    <a:glow rad="76200">
                      <a:srgbClr val="CC6600">
                        <a:alpha val="99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อสม.</a:t>
              </a:r>
              <a:r>
                <a:rPr lang="en-US" sz="1588" b="1" spc="-47" dirty="0">
                  <a:solidFill>
                    <a:srgbClr val="FFFFFF"/>
                  </a:solidFill>
                  <a:effectLst>
                    <a:glow rad="76200">
                      <a:srgbClr val="CC6600">
                        <a:alpha val="99000"/>
                      </a:srgb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/CG</a:t>
              </a:r>
              <a:endParaRPr lang="th-TH" sz="1588" b="1" spc="-47" dirty="0">
                <a:solidFill>
                  <a:srgbClr val="FFFFFF"/>
                </a:solidFill>
                <a:effectLst>
                  <a:glow rad="76200">
                    <a:srgbClr val="CC6600">
                      <a:alpha val="99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87" name="กลุ่ม 86"/>
          <p:cNvGrpSpPr/>
          <p:nvPr/>
        </p:nvGrpSpPr>
        <p:grpSpPr>
          <a:xfrm rot="21271547">
            <a:off x="2414848" y="3044223"/>
            <a:ext cx="1044406" cy="882998"/>
            <a:chOff x="7335564" y="3967588"/>
            <a:chExt cx="834933" cy="830742"/>
          </a:xfrm>
        </p:grpSpPr>
        <p:pic>
          <p:nvPicPr>
            <p:cNvPr id="88" name="รูปภาพ 87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641" t="50000" r="34480" b="30368"/>
            <a:stretch/>
          </p:blipFill>
          <p:spPr bwMode="auto">
            <a:xfrm rot="971383">
              <a:off x="7335564" y="3967588"/>
              <a:ext cx="764005" cy="433609"/>
            </a:xfrm>
            <a:prstGeom prst="ellipse">
              <a:avLst/>
            </a:prstGeom>
          </p:spPr>
        </p:pic>
        <p:pic>
          <p:nvPicPr>
            <p:cNvPr id="89" name="Picture 45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228914" flipH="1" flipV="1">
              <a:off x="7362139" y="4457969"/>
              <a:ext cx="808358" cy="34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0" name="กลุ่ม 89"/>
          <p:cNvGrpSpPr/>
          <p:nvPr/>
        </p:nvGrpSpPr>
        <p:grpSpPr>
          <a:xfrm>
            <a:off x="4806452" y="2768462"/>
            <a:ext cx="873491" cy="1083547"/>
            <a:chOff x="7261206" y="3813047"/>
            <a:chExt cx="839642" cy="1218007"/>
          </a:xfrm>
        </p:grpSpPr>
        <p:pic>
          <p:nvPicPr>
            <p:cNvPr id="91" name="รูปภาพ 90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641" t="50000" r="34480" b="30368"/>
            <a:stretch/>
          </p:blipFill>
          <p:spPr bwMode="auto">
            <a:xfrm rot="971383">
              <a:off x="7261206" y="3813047"/>
              <a:ext cx="764005" cy="433609"/>
            </a:xfrm>
            <a:prstGeom prst="ellipse">
              <a:avLst/>
            </a:prstGeom>
          </p:spPr>
        </p:pic>
        <p:pic>
          <p:nvPicPr>
            <p:cNvPr id="92" name="Picture 45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228914" flipH="1" flipV="1">
              <a:off x="7292490" y="4690693"/>
              <a:ext cx="808358" cy="34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3" name="กลุ่ม 92"/>
          <p:cNvGrpSpPr/>
          <p:nvPr/>
        </p:nvGrpSpPr>
        <p:grpSpPr>
          <a:xfrm>
            <a:off x="7001158" y="2827398"/>
            <a:ext cx="629732" cy="913505"/>
            <a:chOff x="7261206" y="3813047"/>
            <a:chExt cx="839642" cy="1218007"/>
          </a:xfrm>
        </p:grpSpPr>
        <p:pic>
          <p:nvPicPr>
            <p:cNvPr id="94" name="รูปภาพ 9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641" t="50000" r="34480" b="30368"/>
            <a:stretch/>
          </p:blipFill>
          <p:spPr bwMode="auto">
            <a:xfrm rot="971383">
              <a:off x="7261206" y="3813047"/>
              <a:ext cx="764005" cy="433609"/>
            </a:xfrm>
            <a:prstGeom prst="ellipse">
              <a:avLst/>
            </a:prstGeom>
          </p:spPr>
        </p:pic>
        <p:pic>
          <p:nvPicPr>
            <p:cNvPr id="95" name="Picture 4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228914" flipH="1" flipV="1">
              <a:off x="7292490" y="4690693"/>
              <a:ext cx="808358" cy="34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3" name="สี่เหลี่ยมผืนผ้า 62"/>
          <p:cNvSpPr/>
          <p:nvPr/>
        </p:nvSpPr>
        <p:spPr bwMode="auto">
          <a:xfrm>
            <a:off x="3569117" y="2354352"/>
            <a:ext cx="3348161" cy="3530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ts val="2268"/>
              </a:lnSpc>
              <a:defRPr/>
            </a:pPr>
            <a:r>
              <a:rPr lang="th-TH" sz="1500" b="1" dirty="0">
                <a:solidFill>
                  <a:srgbClr val="0070C0"/>
                </a:solidFill>
                <a:effectLst>
                  <a:glow rad="38100">
                    <a:srgbClr val="FFFFFF"/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ตรวจ ป้องกัน รักษาพื้นฐาน</a:t>
            </a:r>
          </a:p>
        </p:txBody>
      </p:sp>
      <p:sp>
        <p:nvSpPr>
          <p:cNvPr id="64" name="สี่เหลี่ยมผืนผ้า 63"/>
          <p:cNvSpPr/>
          <p:nvPr/>
        </p:nvSpPr>
        <p:spPr bwMode="auto">
          <a:xfrm>
            <a:off x="7185901" y="2358281"/>
            <a:ext cx="1837496" cy="362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ts val="2359"/>
              </a:lnSpc>
              <a:defRPr/>
            </a:pPr>
            <a:r>
              <a:rPr lang="th-TH" sz="1500" b="1" dirty="0">
                <a:solidFill>
                  <a:srgbClr val="0070C0"/>
                </a:solidFill>
                <a:effectLst>
                  <a:glow rad="38100">
                    <a:srgbClr val="FFFFFF"/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รักษา ฟื้นฟู</a:t>
            </a:r>
          </a:p>
        </p:txBody>
      </p:sp>
      <p:sp>
        <p:nvSpPr>
          <p:cNvPr id="65" name="สี่เหลี่ยมผืนผ้า 64"/>
          <p:cNvSpPr/>
          <p:nvPr/>
        </p:nvSpPr>
        <p:spPr bwMode="auto">
          <a:xfrm>
            <a:off x="484696" y="2334957"/>
            <a:ext cx="1674080" cy="3530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ts val="2268"/>
              </a:lnSpc>
              <a:defRPr/>
            </a:pPr>
            <a:r>
              <a:rPr lang="th-TH" sz="1500" b="1" dirty="0">
                <a:solidFill>
                  <a:srgbClr val="0070C0"/>
                </a:solidFill>
                <a:effectLst>
                  <a:glow rad="38100">
                    <a:srgbClr val="FFFFFF"/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ดูแลตนเอง</a:t>
            </a:r>
          </a:p>
        </p:txBody>
      </p:sp>
      <p:sp>
        <p:nvSpPr>
          <p:cNvPr id="66" name="สี่เหลี่ยมผืนผ้า 31">
            <a:extLst>
              <a:ext uri="{FF2B5EF4-FFF2-40B4-BE49-F238E27FC236}">
                <a16:creationId xmlns:a16="http://schemas.microsoft.com/office/drawing/2014/main" xmlns="" id="{EA7EFC09-3D7B-41B4-A6E2-F146B4048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220" y="845434"/>
            <a:ext cx="6758963" cy="319474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txBody>
          <a:bodyPr wrap="square" lIns="87784" tIns="43892" rIns="87784" bIns="43892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1500" b="1" dirty="0">
                <a:latin typeface="Tahoma" pitchFamily="34" charset="0"/>
                <a:cs typeface="Tahoma" pitchFamily="34" charset="0"/>
              </a:rPr>
              <a:t>    </a:t>
            </a:r>
            <a:r>
              <a:rPr lang="en-US" altLang="en-US" sz="1500" b="1" dirty="0">
                <a:latin typeface="Tahoma" pitchFamily="34" charset="0"/>
                <a:cs typeface="Tahoma" pitchFamily="34" charset="0"/>
              </a:rPr>
              <a:t>Long Term Care </a:t>
            </a:r>
            <a:r>
              <a:rPr lang="th-TH" altLang="en-US" sz="1500" b="1" dirty="0">
                <a:latin typeface="Tahoma" pitchFamily="34" charset="0"/>
                <a:cs typeface="Tahoma" pitchFamily="34" charset="0"/>
              </a:rPr>
              <a:t>(</a:t>
            </a:r>
            <a:r>
              <a:rPr lang="en-US" altLang="en-US" sz="1500" b="1" dirty="0">
                <a:latin typeface="Tahoma" pitchFamily="34" charset="0"/>
                <a:cs typeface="Tahoma" pitchFamily="34" charset="0"/>
              </a:rPr>
              <a:t>LTC</a:t>
            </a:r>
            <a:r>
              <a:rPr lang="th-TH" altLang="en-US" sz="1500" b="1" dirty="0">
                <a:latin typeface="Tahoma" pitchFamily="34" charset="0"/>
                <a:cs typeface="Tahoma" pitchFamily="34" charset="0"/>
              </a:rPr>
              <a:t>)</a:t>
            </a:r>
          </a:p>
        </p:txBody>
      </p:sp>
      <p:sp>
        <p:nvSpPr>
          <p:cNvPr id="75" name="ชื่อเรื่อง 1">
            <a:extLst>
              <a:ext uri="{FF2B5EF4-FFF2-40B4-BE49-F238E27FC236}">
                <a16:creationId xmlns:a16="http://schemas.microsoft.com/office/drawing/2014/main" xmlns="" id="{D324E753-6BC5-4446-ADD0-BE8263D2D5AB}"/>
              </a:ext>
            </a:extLst>
          </p:cNvPr>
          <p:cNvSpPr txBox="1">
            <a:spLocks/>
          </p:cNvSpPr>
          <p:nvPr/>
        </p:nvSpPr>
        <p:spPr bwMode="auto">
          <a:xfrm>
            <a:off x="171702" y="4496734"/>
            <a:ext cx="2995145" cy="55470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10597" tIns="55298" rIns="110597" bIns="55298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h-TH" altLang="en-US" sz="1400" b="1" dirty="0">
                <a:latin typeface="Tahoma" panose="020B0604030504040204" pitchFamily="34" charset="0"/>
                <a:cs typeface="Tahoma" panose="020B0604030504040204" pitchFamily="34" charset="0"/>
              </a:rPr>
              <a:t>นวัตกรรม เพื่อเพิ่มการเข้าถึงข้อมูลความรู้ ในการดูแล/ประเมินตนเอง</a:t>
            </a:r>
          </a:p>
        </p:txBody>
      </p:sp>
      <p:sp>
        <p:nvSpPr>
          <p:cNvPr id="77" name="สี่เหลี่ยมผืนผ้า 2">
            <a:extLst>
              <a:ext uri="{FF2B5EF4-FFF2-40B4-BE49-F238E27FC236}">
                <a16:creationId xmlns:a16="http://schemas.microsoft.com/office/drawing/2014/main" xmlns="" id="{679AF27F-88E1-4511-A5E7-CA0A80FB1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7473" y="4422190"/>
            <a:ext cx="5638283" cy="542563"/>
          </a:xfrm>
          <a:prstGeom prst="rect">
            <a:avLst/>
          </a:prstGeom>
          <a:solidFill>
            <a:schemeClr val="bg1"/>
          </a:solidFill>
          <a:ln w="9525">
            <a:solidFill>
              <a:srgbClr val="0000CC"/>
            </a:solidFill>
            <a:miter lim="800000"/>
            <a:headEnd/>
            <a:tailEnd/>
          </a:ln>
        </p:spPr>
        <p:txBody>
          <a:bodyPr wrap="square" lIns="110597" tIns="55298" rIns="110597" bIns="5529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h-TH" altLang="en-US" sz="1400" b="1" dirty="0">
                <a:latin typeface="Tahoma" panose="020B0604030504040204" pitchFamily="34" charset="0"/>
                <a:cs typeface="Tahoma" panose="020B0604030504040204" pitchFamily="34" charset="0"/>
              </a:rPr>
              <a:t>นวัตกรรมบริการ,ผลิตภัณฑ์ เพื่อเพิ่มการเข้าถึง (เน้นสส.ป้องกัน) และ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h-TH" altLang="en-US" sz="1400" b="1" dirty="0">
                <a:latin typeface="Tahoma" panose="020B0604030504040204" pitchFamily="34" charset="0"/>
                <a:cs typeface="Tahoma" panose="020B0604030504040204" pitchFamily="34" charset="0"/>
              </a:rPr>
              <a:t>ดูแลครบวงจร (ส่งต่อ-รับกลับ)</a:t>
            </a:r>
            <a:r>
              <a:rPr lang="th-TH" altLang="en-US" sz="14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altLang="en-US" sz="14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ในประเด็นปัญหาสำคัญ ในผู้สูงอายุ </a:t>
            </a:r>
          </a:p>
        </p:txBody>
      </p:sp>
      <p:sp>
        <p:nvSpPr>
          <p:cNvPr id="78" name="ลูกศรขึ้น 28">
            <a:extLst>
              <a:ext uri="{FF2B5EF4-FFF2-40B4-BE49-F238E27FC236}">
                <a16:creationId xmlns:a16="http://schemas.microsoft.com/office/drawing/2014/main" xmlns="" id="{09DA74B7-2B3F-4459-99AE-87D8B8B7394A}"/>
              </a:ext>
            </a:extLst>
          </p:cNvPr>
          <p:cNvSpPr/>
          <p:nvPr/>
        </p:nvSpPr>
        <p:spPr>
          <a:xfrm flipH="1">
            <a:off x="1113313" y="4274228"/>
            <a:ext cx="621754" cy="247325"/>
          </a:xfrm>
          <a:prstGeom prst="upArrow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0597" tIns="55298" rIns="110597" bIns="55298" anchor="ctr"/>
          <a:lstStyle/>
          <a:p>
            <a:pPr algn="ctr" eaLnBrk="1" hangingPunct="1">
              <a:defRPr/>
            </a:pPr>
            <a:endParaRPr lang="th-TH"/>
          </a:p>
        </p:txBody>
      </p:sp>
      <p:sp>
        <p:nvSpPr>
          <p:cNvPr id="79" name="ลูกศรขึ้น 28">
            <a:extLst>
              <a:ext uri="{FF2B5EF4-FFF2-40B4-BE49-F238E27FC236}">
                <a16:creationId xmlns:a16="http://schemas.microsoft.com/office/drawing/2014/main" xmlns="" id="{1C2B8D3C-8E52-4184-8616-928AB742A7FA}"/>
              </a:ext>
            </a:extLst>
          </p:cNvPr>
          <p:cNvSpPr/>
          <p:nvPr/>
        </p:nvSpPr>
        <p:spPr>
          <a:xfrm flipH="1">
            <a:off x="5926336" y="4153709"/>
            <a:ext cx="621754" cy="288337"/>
          </a:xfrm>
          <a:prstGeom prst="upArrow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0597" tIns="55298" rIns="110597" bIns="55298" anchor="ctr"/>
          <a:lstStyle/>
          <a:p>
            <a:pPr algn="ctr" eaLnBrk="1" hangingPunct="1">
              <a:defRPr/>
            </a:pP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2434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สี่เหลี่ยมผืนผ้า 20"/>
          <p:cNvSpPr/>
          <p:nvPr/>
        </p:nvSpPr>
        <p:spPr>
          <a:xfrm>
            <a:off x="394196" y="1240427"/>
            <a:ext cx="8355608" cy="11079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th-TH" sz="1600" b="1" dirty="0"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ผลผลิต</a:t>
            </a:r>
            <a:r>
              <a:rPr lang="th-TH" sz="1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1600" b="1" dirty="0">
                <a:solidFill>
                  <a:srgbClr val="99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รูปแบบ/ระบบ การเข้าถึงบริการ </a:t>
            </a:r>
            <a:r>
              <a:rPr lang="en-US" sz="1600" b="1" dirty="0">
                <a:solidFill>
                  <a:srgbClr val="99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600" b="1" dirty="0">
                <a:solidFill>
                  <a:srgbClr val="99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และการดูแลด้วยตนเอง</a:t>
            </a:r>
          </a:p>
          <a:p>
            <a:r>
              <a:rPr lang="th-TH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            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- 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ผสอ.  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เข้าถึงบริการตรวจ เพิ่มขึ้น (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87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ล้านคน ในปี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2562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/>
              </a:rPr>
              <a:t>              - ผสอ. 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ร่วมกิจกรรมชมรมในการดูแลช่องปาก 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6,789 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ชมรม (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33 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ล้านคน)   </a:t>
            </a:r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/>
            </a:endParaRPr>
          </a:p>
          <a:p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-  มีรูปแบบ/นวัตกรรมเพื่อแก้ปัญหาสุขภาพช่องปากใน 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ประเด็นสำคัญ ในพื้นที่นำร่อง </a:t>
            </a:r>
            <a:endParaRPr lang="en-US" sz="1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สี่เหลี่ยมผืนผ้า 21"/>
          <p:cNvSpPr/>
          <p:nvPr/>
        </p:nvSpPr>
        <p:spPr>
          <a:xfrm>
            <a:off x="133772" y="2742918"/>
            <a:ext cx="4438228" cy="107721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600" b="1" dirty="0"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ผลผลิต  </a:t>
            </a:r>
            <a:r>
              <a:rPr lang="en-US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th-TH" sz="1600" b="1" dirty="0">
                <a:solidFill>
                  <a:srgbClr val="99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นวัตกรรม </a:t>
            </a:r>
          </a:p>
          <a:p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นวัตกรรมบริการ (ฟันเทียม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visit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....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)</a:t>
            </a:r>
          </a:p>
          <a:p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-  นวัตกรรมเครื่องมือ/กระบวนการ (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app.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คัดกรอง..)</a:t>
            </a:r>
          </a:p>
          <a:p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-  นวัตกรรมผลิตภัณฑ์ (เช่น น้ำลายเทียม เจลลี่ ...)</a:t>
            </a:r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endParaRPr lang="en-US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สี่เหลี่ยมผืนผ้า 24"/>
          <p:cNvSpPr/>
          <p:nvPr/>
        </p:nvSpPr>
        <p:spPr>
          <a:xfrm>
            <a:off x="5206611" y="2742918"/>
            <a:ext cx="3803615" cy="107721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th-TH" sz="1600" b="1" dirty="0"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ผลผลิต </a:t>
            </a:r>
            <a:r>
              <a:rPr lang="en-US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th-TH" sz="1600" b="1" dirty="0">
                <a:solidFill>
                  <a:srgbClr val="99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พัฒนาบุคลากร   </a:t>
            </a:r>
            <a:endParaRPr lang="en-US" sz="1600" b="1" dirty="0">
              <a:solidFill>
                <a:srgbClr val="99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600" b="1" dirty="0">
                <a:solidFill>
                  <a:srgbClr val="99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600" b="1" dirty="0">
                <a:solidFill>
                  <a:srgbClr val="99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en-US" sz="1600" b="1" dirty="0">
                <a:solidFill>
                  <a:srgbClr val="99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600" b="1" dirty="0">
                <a:solidFill>
                  <a:srgbClr val="99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และ หลักสูตรทก.ผสอ. </a:t>
            </a:r>
            <a:r>
              <a:rPr lang="en-US" sz="1600" b="1" dirty="0">
                <a:solidFill>
                  <a:srgbClr val="99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E-learning</a:t>
            </a:r>
          </a:p>
          <a:p>
            <a:r>
              <a:rPr lang="en-US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-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มีอบรม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3-7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วัน /หลักสูตร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4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เดือน/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2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ปี</a:t>
            </a:r>
          </a:p>
          <a:p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   สำหรับ ทพ.  ทภ.</a:t>
            </a: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สี่เหลี่ยมผืนผ้า 25"/>
          <p:cNvSpPr/>
          <p:nvPr/>
        </p:nvSpPr>
        <p:spPr>
          <a:xfrm>
            <a:off x="760876" y="4158865"/>
            <a:ext cx="765498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600" b="1" dirty="0">
                <a:solidFill>
                  <a:srgbClr val="99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บริหารจัดการ  </a:t>
            </a:r>
            <a:r>
              <a:rPr lang="en-US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งบประมาณ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โดยหน่วยงานส่วนกลาง</a:t>
            </a:r>
          </a:p>
          <a:p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พัฒนาฐานข้อมูล/รหัสข้อมูล       สนับสนุน สื่อ วัสดุอุปกรณ์ </a:t>
            </a:r>
          </a:p>
          <a:p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ติดตามผ่านกลไก ศอ.(ได้บางส่วน)</a:t>
            </a:r>
          </a:p>
        </p:txBody>
      </p:sp>
      <p:sp>
        <p:nvSpPr>
          <p:cNvPr id="30" name="ลูกศรขึ้น 29"/>
          <p:cNvSpPr/>
          <p:nvPr/>
        </p:nvSpPr>
        <p:spPr>
          <a:xfrm>
            <a:off x="4593108" y="996617"/>
            <a:ext cx="386093" cy="194729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1" name="ลูกศรขึ้น 30"/>
          <p:cNvSpPr/>
          <p:nvPr/>
        </p:nvSpPr>
        <p:spPr>
          <a:xfrm>
            <a:off x="1987687" y="3820159"/>
            <a:ext cx="519540" cy="335767"/>
          </a:xfrm>
          <a:prstGeom prst="up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48" name="ลูกศรขึ้น 2047"/>
          <p:cNvSpPr/>
          <p:nvPr/>
        </p:nvSpPr>
        <p:spPr>
          <a:xfrm>
            <a:off x="6686579" y="3834486"/>
            <a:ext cx="469734" cy="321440"/>
          </a:xfrm>
          <a:prstGeom prst="up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49" name="ลูกศรขึ้น 2048"/>
          <p:cNvSpPr/>
          <p:nvPr/>
        </p:nvSpPr>
        <p:spPr>
          <a:xfrm>
            <a:off x="6686579" y="2406352"/>
            <a:ext cx="424776" cy="336566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51" name="ลูกศรขึ้น 2050"/>
          <p:cNvSpPr/>
          <p:nvPr/>
        </p:nvSpPr>
        <p:spPr>
          <a:xfrm>
            <a:off x="4689168" y="2384437"/>
            <a:ext cx="374855" cy="1736046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52" name="ลูกศรขึ้น 2051"/>
          <p:cNvSpPr/>
          <p:nvPr/>
        </p:nvSpPr>
        <p:spPr>
          <a:xfrm>
            <a:off x="1974644" y="2447900"/>
            <a:ext cx="480118" cy="307777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สี่เหลี่ยมผืนผ้า 23"/>
          <p:cNvSpPr/>
          <p:nvPr/>
        </p:nvSpPr>
        <p:spPr>
          <a:xfrm>
            <a:off x="577536" y="378546"/>
            <a:ext cx="8021660" cy="615553"/>
          </a:xfrm>
          <a:prstGeom prst="rect">
            <a:avLst/>
          </a:prstGeom>
          <a:solidFill>
            <a:srgbClr val="FFD54F"/>
          </a:solidFill>
          <a:ln w="31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r>
              <a:rPr lang="th-TH" sz="1800" b="1" dirty="0">
                <a:highlight>
                  <a:srgbClr val="FFFF00"/>
                </a:highlight>
                <a:latin typeface="Tahoma" pitchFamily="34" charset="0"/>
                <a:ea typeface="Tahoma" pitchFamily="34" charset="0"/>
                <a:cs typeface="Tahoma" pitchFamily="34" charset="0"/>
              </a:rPr>
              <a:t>ผลลัพธ์</a:t>
            </a:r>
            <a:r>
              <a:rPr lang="en-US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. ผู้สูงอายุมีฟันใช้งาน</a:t>
            </a:r>
            <a:r>
              <a:rPr lang="en-US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20 </a:t>
            </a:r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ซี่ หรือ </a:t>
            </a:r>
            <a:r>
              <a:rPr lang="en-US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4 </a:t>
            </a:r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คู่สบ และ มีช่องปากดี  </a:t>
            </a:r>
            <a:endParaRPr lang="en-US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           </a:t>
            </a:r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2</a:t>
            </a:r>
            <a:r>
              <a:rPr lang="th-TH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. มีระบบบริการรองรับ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ในประเด็นปัญหาสำคัญ 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3 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ประเด็น </a:t>
            </a:r>
            <a:r>
              <a:rPr lang="th-TH" sz="1600" dirty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ครบวงจร(บางพื้นที่) </a:t>
            </a:r>
            <a:endParaRPr lang="th-TH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FA18381-A8F6-4277-AECA-3528AE1ECC1B}"/>
              </a:ext>
            </a:extLst>
          </p:cNvPr>
          <p:cNvSpPr/>
          <p:nvPr/>
        </p:nvSpPr>
        <p:spPr>
          <a:xfrm>
            <a:off x="134940" y="-76876"/>
            <a:ext cx="28761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b="1" u="sng" dirty="0">
                <a:solidFill>
                  <a:srgbClr val="99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ผลการทำงาน </a:t>
            </a:r>
            <a:r>
              <a:rPr lang="en-US" sz="2400" b="1" u="sng" dirty="0">
                <a:solidFill>
                  <a:srgbClr val="99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2558- 2562</a:t>
            </a:r>
            <a:r>
              <a:rPr lang="th-TH" sz="2400" b="1" u="sng" dirty="0">
                <a:solidFill>
                  <a:srgbClr val="9900FF"/>
                </a:solidFill>
                <a:latin typeface="TH Baijam" panose="02000506000000020004" pitchFamily="2" charset="-34"/>
                <a:cs typeface="TH Baijam" panose="02000506000000020004" pitchFamily="2" charset="-34"/>
              </a:rPr>
              <a:t> </a:t>
            </a:r>
            <a:endParaRPr lang="en-US" sz="2400" u="sng" dirty="0">
              <a:solidFill>
                <a:srgbClr val="9900FF"/>
              </a:solidFill>
            </a:endParaRP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xmlns="" id="{25A98E4D-940E-48E6-9B41-AAC9AD41D497}"/>
              </a:ext>
            </a:extLst>
          </p:cNvPr>
          <p:cNvSpPr/>
          <p:nvPr/>
        </p:nvSpPr>
        <p:spPr>
          <a:xfrm rot="10800000">
            <a:off x="7156311" y="1308340"/>
            <a:ext cx="1593491" cy="359770"/>
          </a:xfrm>
          <a:prstGeom prst="homePlat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66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AD7F857-A62D-4B6E-AFDC-BF8654AC334C}"/>
              </a:ext>
            </a:extLst>
          </p:cNvPr>
          <p:cNvSpPr/>
          <p:nvPr/>
        </p:nvSpPr>
        <p:spPr>
          <a:xfrm>
            <a:off x="7330826" y="1286506"/>
            <a:ext cx="1377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sz="1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กสธ.</a:t>
            </a:r>
            <a:r>
              <a:rPr lang="th-TH" sz="1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, </a:t>
            </a:r>
            <a:r>
              <a:rPr lang="th-TH" sz="1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กทม.</a:t>
            </a:r>
            <a:endParaRPr lang="en-US" sz="1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Arrow: Pentagon 31">
            <a:extLst>
              <a:ext uri="{FF2B5EF4-FFF2-40B4-BE49-F238E27FC236}">
                <a16:creationId xmlns:a16="http://schemas.microsoft.com/office/drawing/2014/main" xmlns="" id="{320A53B9-519F-4D79-B0AC-C1B7E299EA71}"/>
              </a:ext>
            </a:extLst>
          </p:cNvPr>
          <p:cNvSpPr/>
          <p:nvPr/>
        </p:nvSpPr>
        <p:spPr>
          <a:xfrm rot="10800000">
            <a:off x="2507227" y="2680258"/>
            <a:ext cx="2039354" cy="345713"/>
          </a:xfrm>
          <a:prstGeom prst="homePlat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66"/>
              </a:solidFill>
            </a:endParaRPr>
          </a:p>
        </p:txBody>
      </p:sp>
      <p:sp>
        <p:nvSpPr>
          <p:cNvPr id="33" name="Arrow: Pentagon 32">
            <a:extLst>
              <a:ext uri="{FF2B5EF4-FFF2-40B4-BE49-F238E27FC236}">
                <a16:creationId xmlns:a16="http://schemas.microsoft.com/office/drawing/2014/main" xmlns="" id="{F57C989C-033A-4713-A3B1-021C9CE5925E}"/>
              </a:ext>
            </a:extLst>
          </p:cNvPr>
          <p:cNvSpPr/>
          <p:nvPr/>
        </p:nvSpPr>
        <p:spPr>
          <a:xfrm rot="10800000">
            <a:off x="7468851" y="2675354"/>
            <a:ext cx="1617750" cy="331901"/>
          </a:xfrm>
          <a:prstGeom prst="homePlat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66"/>
              </a:solidFill>
            </a:endParaRPr>
          </a:p>
        </p:txBody>
      </p:sp>
      <p:sp>
        <p:nvSpPr>
          <p:cNvPr id="34" name="Arrow: Pentagon 33">
            <a:extLst>
              <a:ext uri="{FF2B5EF4-FFF2-40B4-BE49-F238E27FC236}">
                <a16:creationId xmlns:a16="http://schemas.microsoft.com/office/drawing/2014/main" xmlns="" id="{D134C658-8908-4112-90B4-6DEAD4FD45D8}"/>
              </a:ext>
            </a:extLst>
          </p:cNvPr>
          <p:cNvSpPr/>
          <p:nvPr/>
        </p:nvSpPr>
        <p:spPr>
          <a:xfrm rot="10800000">
            <a:off x="7303418" y="4163467"/>
            <a:ext cx="889050" cy="338812"/>
          </a:xfrm>
          <a:prstGeom prst="homePlat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66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7134D46-6BD3-4F94-BDDC-174983BC9F37}"/>
              </a:ext>
            </a:extLst>
          </p:cNvPr>
          <p:cNvSpPr/>
          <p:nvPr/>
        </p:nvSpPr>
        <p:spPr>
          <a:xfrm>
            <a:off x="7564066" y="4148207"/>
            <a:ext cx="588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sz="1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กสธ</a:t>
            </a:r>
            <a:endParaRPr lang="en-US" sz="1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D29ADB2-485E-4BC5-BD81-0030734EC07C}"/>
              </a:ext>
            </a:extLst>
          </p:cNvPr>
          <p:cNvSpPr/>
          <p:nvPr/>
        </p:nvSpPr>
        <p:spPr>
          <a:xfrm>
            <a:off x="7468851" y="2677821"/>
            <a:ext cx="160652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sz="17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คณะทันต. ,กสธ</a:t>
            </a:r>
            <a:endParaRPr lang="en-US" sz="17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732B01C1-1606-4266-BDF0-2B0C021C2CE0}"/>
              </a:ext>
            </a:extLst>
          </p:cNvPr>
          <p:cNvSpPr/>
          <p:nvPr/>
        </p:nvSpPr>
        <p:spPr>
          <a:xfrm>
            <a:off x="2685975" y="2656639"/>
            <a:ext cx="17972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sz="1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มูลนิธิทันต., กสธ</a:t>
            </a:r>
            <a:endParaRPr lang="en-US" sz="1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008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CBEB8F8-48EA-4D0D-96F8-66A541F28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4869656"/>
            <a:ext cx="2133600" cy="273844"/>
          </a:xfrm>
        </p:spPr>
        <p:txBody>
          <a:bodyPr/>
          <a:lstStyle/>
          <a:p>
            <a:r>
              <a:rPr lang="th-TH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(31 มี.ค.63)</a:t>
            </a:r>
            <a:endParaRPr lang="th-TH" b="1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แผนภูมิ 4">
            <a:extLst>
              <a:ext uri="{FF2B5EF4-FFF2-40B4-BE49-F238E27FC236}">
                <a16:creationId xmlns:a16="http://schemas.microsoft.com/office/drawing/2014/main" xmlns="" id="{CA5B28BD-24E5-4948-8CC0-987DB45D1A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7597478"/>
              </p:ext>
            </p:extLst>
          </p:nvPr>
        </p:nvGraphicFramePr>
        <p:xfrm>
          <a:off x="179512" y="102392"/>
          <a:ext cx="8784975" cy="4845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8812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แผนภูมิ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2059228"/>
              </p:ext>
            </p:extLst>
          </p:nvPr>
        </p:nvGraphicFramePr>
        <p:xfrm>
          <a:off x="107504" y="864791"/>
          <a:ext cx="6408712" cy="4058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สี่เหลี่ยมผืนผ้า 5"/>
          <p:cNvSpPr/>
          <p:nvPr/>
        </p:nvSpPr>
        <p:spPr>
          <a:xfrm>
            <a:off x="5784503" y="4889584"/>
            <a:ext cx="335700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th-TH" sz="1050" dirty="0">
                <a:latin typeface="Tahoma" pitchFamily="34" charset="0"/>
                <a:ea typeface="Tahoma" pitchFamily="34" charset="0"/>
                <a:cs typeface="Tahoma" pitchFamily="34" charset="0"/>
              </a:rPr>
              <a:t>ที่มา </a:t>
            </a:r>
            <a:r>
              <a:rPr lang="en-US" sz="1050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th-TH" sz="1050" dirty="0">
                <a:latin typeface="Tahoma" pitchFamily="34" charset="0"/>
                <a:ea typeface="Tahoma" pitchFamily="34" charset="0"/>
                <a:cs typeface="Tahoma" pitchFamily="34" charset="0"/>
              </a:rPr>
              <a:t>ข้อมูลจากระบบรายงาน </a:t>
            </a:r>
            <a:r>
              <a:rPr lang="en-US" sz="1050" dirty="0">
                <a:latin typeface="Tahoma" pitchFamily="34" charset="0"/>
                <a:ea typeface="Tahoma" pitchFamily="34" charset="0"/>
                <a:cs typeface="Tahoma" pitchFamily="34" charset="0"/>
              </a:rPr>
              <a:t>HDC </a:t>
            </a:r>
            <a:r>
              <a:rPr lang="th-TH" sz="1050" dirty="0">
                <a:latin typeface="Tahoma" pitchFamily="34" charset="0"/>
                <a:ea typeface="Tahoma" pitchFamily="34" charset="0"/>
                <a:cs typeface="Tahoma" pitchFamily="34" charset="0"/>
              </a:rPr>
              <a:t>วันที่ 31 มีนาคม 2563</a:t>
            </a:r>
            <a:endParaRPr lang="en-US" sz="105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55595"/>
              </p:ext>
            </p:extLst>
          </p:nvPr>
        </p:nvGraphicFramePr>
        <p:xfrm>
          <a:off x="6804248" y="1051044"/>
          <a:ext cx="2160240" cy="3657600"/>
        </p:xfrm>
        <a:graphic>
          <a:graphicData uri="http://schemas.openxmlformats.org/drawingml/2006/table">
            <a:tbl>
              <a:tblPr firstRow="1" firstCol="1" bandRow="1">
                <a:tableStyleId>{17292A2E-F333-43FB-9621-5CBBE7FDCDCB}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94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เขตสุขภาพ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ร้อยละของผู้สูงอายุ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ที่ได้รับการตรวจ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h-TH" sz="12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สุขภาพช่องปาก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48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เขต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 1</a:t>
                      </a: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23.5</a:t>
                      </a: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48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h-TH" sz="1600" b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เขต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 2</a:t>
                      </a: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25.2</a:t>
                      </a: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48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h-TH" sz="1600" b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เขต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 3</a:t>
                      </a: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20.3</a:t>
                      </a: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930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h-TH" sz="1600" b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เขต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 4</a:t>
                      </a: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13.1</a:t>
                      </a: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948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h-TH" sz="1600" b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เขต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 5</a:t>
                      </a: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17.5</a:t>
                      </a: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948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h-TH" sz="1600" b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เขต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 6</a:t>
                      </a: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24.2</a:t>
                      </a: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948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h-TH" sz="1600" b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เขต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 7</a:t>
                      </a: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23.2</a:t>
                      </a: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948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h-TH" sz="1600" b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เขต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 8</a:t>
                      </a: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35.6</a:t>
                      </a: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7948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h-TH" sz="1600" b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เขต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 9</a:t>
                      </a: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18.5</a:t>
                      </a: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7948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h-TH" sz="1600" b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เขต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 10</a:t>
                      </a: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37.1</a:t>
                      </a: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7948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h-TH" sz="1600" b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เขต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 11</a:t>
                      </a: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18.5</a:t>
                      </a: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7948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h-TH" sz="1600" b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เขต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 12</a:t>
                      </a: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16.4</a:t>
                      </a: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7948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h-TH" sz="16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anose="020B0604030504040204" pitchFamily="34" charset="0"/>
                          <a:cs typeface="TH SarabunPSK" panose="020B0500040200020003" pitchFamily="34" charset="-34"/>
                        </a:rPr>
                        <a:t>ประเทศ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ahoma" pitchFamily="34" charset="0"/>
                        <a:cs typeface="TH SarabunPSK" panose="020B0500040200020003" pitchFamily="34" charset="-34"/>
                      </a:endParaRP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ahoma" pitchFamily="34" charset="0"/>
                          <a:cs typeface="TH SarabunPSK" panose="020B0500040200020003" pitchFamily="34" charset="-34"/>
                        </a:rPr>
                        <a:t>22.6</a:t>
                      </a:r>
                    </a:p>
                  </a:txBody>
                  <a:tcPr marL="19836" marR="19836" marT="0" marB="0"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8" name="สี่เหลี่ยมผืนผ้า 7"/>
          <p:cNvSpPr/>
          <p:nvPr/>
        </p:nvSpPr>
        <p:spPr>
          <a:xfrm>
            <a:off x="179512" y="143325"/>
            <a:ext cx="8784976" cy="523220"/>
          </a:xfrm>
          <a:prstGeom prst="rect">
            <a:avLst/>
          </a:prstGeom>
          <a:solidFill>
            <a:srgbClr val="9900CC"/>
          </a:solidFill>
        </p:spPr>
        <p:txBody>
          <a:bodyPr wrap="square">
            <a:spAutoFit/>
          </a:bodyPr>
          <a:lstStyle/>
          <a:p>
            <a:pPr algn="ctr">
              <a:defRPr sz="1200" b="1" i="0" u="none" strike="noStrike" kern="1200" baseline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r>
              <a:rPr lang="th-TH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ร้อยละของผู้สูงอายุที่มีฟัน</a:t>
            </a:r>
            <a:r>
              <a:rPr lang="en-US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อย่างน้อย 20 ซี่ หรือ 4 คู่สบ และความครอบคลุมการตรวจ รายเขตสุขภาพ</a:t>
            </a:r>
          </a:p>
          <a:p>
            <a:pPr algn="ctr">
              <a:defRPr sz="1200" b="1" i="0" u="none" strike="noStrike" kern="1200" baseline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r>
              <a:rPr lang="th-TH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ปีงบประมาณ 2563 ( 6 เดือนแรก)</a:t>
            </a:r>
          </a:p>
        </p:txBody>
      </p:sp>
    </p:spTree>
    <p:extLst>
      <p:ext uri="{BB962C8B-B14F-4D97-AF65-F5344CB8AC3E}">
        <p14:creationId xmlns:p14="http://schemas.microsoft.com/office/powerpoint/2010/main" val="1684677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E58DC1-3E15-4873-BBE1-1CF13B3E2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3968" y="131206"/>
            <a:ext cx="4623544" cy="421556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th-TH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การดำเนินการต่อ</a:t>
            </a:r>
            <a:endParaRPr lang="en-US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AF903C-2CD0-4E2E-8D52-34E7840DB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960" y="699542"/>
            <a:ext cx="4752528" cy="4378076"/>
          </a:xfrm>
        </p:spPr>
        <p:txBody>
          <a:bodyPr>
            <a:noAutofit/>
          </a:bodyPr>
          <a:lstStyle/>
          <a:p>
            <a:pPr>
              <a:buAutoNum type="arabicParenBoth"/>
            </a:pP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เพิ่มศักยภาพการดูแลตนเอง 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- 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เพิ่มการเข้าถึงสื่อความรู้ /การฝึกทักษะ/การประเมิน</a:t>
            </a:r>
          </a:p>
          <a:p>
            <a:pPr marL="0" indent="0">
              <a:buNone/>
            </a:pP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ตนเอง เพื่อดูแลและเข้ารับบริการที่เหมาะสม </a:t>
            </a:r>
          </a:p>
          <a:p>
            <a:pPr marL="0" indent="0">
              <a:buNone/>
            </a:pP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th-TH" sz="14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(โดยพัฒนาช่องทางสื่อสาร  เครื่องมือประเมินตนเอง </a:t>
            </a:r>
          </a:p>
          <a:p>
            <a:pPr marL="0" indent="0">
              <a:buNone/>
            </a:pPr>
            <a:r>
              <a:rPr lang="th-TH" sz="14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ผ่านเทคโนโลยี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platform </a:t>
            </a:r>
            <a:r>
              <a:rPr lang="th-TH" sz="14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ควบคู่กับ ช่องทางเครือข่ายภาค</a:t>
            </a:r>
          </a:p>
          <a:p>
            <a:pPr marL="0" indent="0">
              <a:buNone/>
            </a:pPr>
            <a:r>
              <a:rPr lang="th-TH" sz="14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ประชาชน และชมรม) </a:t>
            </a:r>
          </a:p>
          <a:p>
            <a:pPr marL="0" indent="0">
              <a:buNone/>
            </a:pP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เพิ่มการเข้าถึงบริการตามจำเป็น</a:t>
            </a:r>
            <a:endParaRPr lang="th-TH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- พัฒนาระบบบริการ เชื่อมต่อจากภาคประชาชน </a:t>
            </a:r>
          </a:p>
          <a:p>
            <a:pPr marL="0" indent="0">
              <a:buNone/>
            </a:pP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ตั้งแต่ตรวจ คัดกรอง เพื่อให้บริการส่งเสริมป้องกัน</a:t>
            </a:r>
          </a:p>
          <a:p>
            <a:pPr marL="0" indent="0">
              <a:buNone/>
            </a:pP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ตามความเสี่ยง รักษา ส่งต่อและรับกลับดูแลในชุมชน </a:t>
            </a:r>
          </a:p>
          <a:p>
            <a:pPr marL="0" indent="0">
              <a:buNone/>
            </a:pP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ในประเด็นปัญหาสำคัญ  โดยหน่วยบริการแต่ละระดับ      </a:t>
            </a:r>
          </a:p>
          <a:p>
            <a:pPr marL="0" indent="0">
              <a:buNone/>
            </a:pPr>
            <a:r>
              <a:rPr lang="th-TH" sz="14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(โดยทำเครื่องมือประเมิน ทำแนวทาง ขยายพื้นที่ร่วมพัฒนา </a:t>
            </a:r>
          </a:p>
          <a:p>
            <a:pPr marL="0" indent="0">
              <a:buNone/>
            </a:pPr>
            <a:r>
              <a:rPr lang="th-TH" sz="14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นำนวัตกรรมเข้ามาใช้ในระบบ พัฒนาบุคลากรต่อเนื่อง)</a:t>
            </a:r>
          </a:p>
          <a:p>
            <a:pPr marL="0" indent="0">
              <a:buNone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3) 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เน้นการพัฒนา และใช้เทคโนโลยี และนวัตกรรม เพื่อ</a:t>
            </a:r>
          </a:p>
          <a:p>
            <a:pPr marL="0" indent="0">
              <a:buNone/>
            </a:pP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เพิ่มการเข้าถึง และเพิ่มคุณภาพบริการ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134B1841-25DE-4710-93A0-1F8F70C7F9B1}"/>
              </a:ext>
            </a:extLst>
          </p:cNvPr>
          <p:cNvSpPr txBox="1">
            <a:spLocks/>
          </p:cNvSpPr>
          <p:nvPr/>
        </p:nvSpPr>
        <p:spPr>
          <a:xfrm>
            <a:off x="236488" y="147874"/>
            <a:ext cx="3543424" cy="388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4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24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GAP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D19BA750-F37F-4B50-8075-9C87AD630E44}"/>
              </a:ext>
            </a:extLst>
          </p:cNvPr>
          <p:cNvSpPr txBox="1">
            <a:spLocks/>
          </p:cNvSpPr>
          <p:nvPr/>
        </p:nvSpPr>
        <p:spPr>
          <a:xfrm>
            <a:off x="153240" y="699542"/>
            <a:ext cx="3600400" cy="40491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การดูแลด้วยตนเอง ผสอ.ส่วนใหญ่ </a:t>
            </a:r>
          </a:p>
          <a:p>
            <a:pPr marL="0" indent="0">
              <a:buNone/>
            </a:pP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ยังไม่สามารถเข้าถึงข้อมูล/การฝึก</a:t>
            </a:r>
          </a:p>
          <a:p>
            <a:pPr marL="0" indent="0">
              <a:buNone/>
            </a:pP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ทักษะ/วิธีการประเมินที่ถูกต้อง</a:t>
            </a:r>
          </a:p>
          <a:p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ยังมีช่องว่างในระบบการค้นหา และ</a:t>
            </a:r>
          </a:p>
          <a:p>
            <a:pPr marL="0" indent="0">
              <a:buNone/>
            </a:pP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คัดกรองกลุ่มเสี่ยง เพื่อการให้บริการ</a:t>
            </a:r>
          </a:p>
          <a:p>
            <a:pPr marL="0" indent="0">
              <a:buNone/>
            </a:pP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ป้องกันที่เหมาะสม ทันเวลา</a:t>
            </a:r>
          </a:p>
          <a:p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ขาดความต่อเนื่องในการดูแล ให้</a:t>
            </a:r>
          </a:p>
          <a:p>
            <a:pPr marL="0" indent="0">
              <a:buNone/>
            </a:pP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ครบวงจร จนช่องปากกลับมาใช้งานได้ </a:t>
            </a:r>
          </a:p>
          <a:p>
            <a:pPr marL="0" indent="0">
              <a:buNone/>
            </a:pP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ในบางประเด็นสำคัญ</a:t>
            </a:r>
          </a:p>
          <a:p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ยังใช้เทคโนโลยี นวัตกรรม ไม่เต็มระบบ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50900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4336</TotalTime>
  <Words>1114</Words>
  <Application>Microsoft Office PowerPoint</Application>
  <PresentationFormat>นำเสนอทางหน้าจอ (16:9)</PresentationFormat>
  <Paragraphs>144</Paragraphs>
  <Slides>7</Slides>
  <Notes>6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7</vt:i4>
      </vt:variant>
    </vt:vector>
  </HeadingPairs>
  <TitlesOfParts>
    <vt:vector size="8" baseType="lpstr">
      <vt:lpstr>ชุดรูปแบบของ Office</vt:lpstr>
      <vt:lpstr>     แผนงานทันตสุขภาพ สำหรับผู้สูงอายุประเทศไทย   พ.ศ.2558-2565     </vt:lpstr>
      <vt:lpstr>7 ประเด็นปัญหาสำคัญ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การดำเนินการต่อ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ความก้าวหน้าการดำเนินงาน (ร่าง) แผนยุทธศาสตร์รองรับการเปลี่ยนแปลงสภาพภูมิอากาศ ด้านสาธารณสุข  พ.ศ. 2560 - 2564</dc:title>
  <dc:creator>Kornwip-Dell</dc:creator>
  <cp:lastModifiedBy>สสจ.อ่างทอง</cp:lastModifiedBy>
  <cp:revision>186</cp:revision>
  <cp:lastPrinted>2016-12-07T07:10:57Z</cp:lastPrinted>
  <dcterms:created xsi:type="dcterms:W3CDTF">2016-11-20T06:17:08Z</dcterms:created>
  <dcterms:modified xsi:type="dcterms:W3CDTF">2020-06-18T04:27:29Z</dcterms:modified>
</cp:coreProperties>
</file>