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1"/>
  </p:notesMasterIdLst>
  <p:sldIdLst>
    <p:sldId id="272" r:id="rId2"/>
    <p:sldId id="273" r:id="rId3"/>
    <p:sldId id="282" r:id="rId4"/>
    <p:sldId id="290" r:id="rId5"/>
    <p:sldId id="291" r:id="rId6"/>
    <p:sldId id="270" r:id="rId7"/>
    <p:sldId id="271" r:id="rId8"/>
    <p:sldId id="286" r:id="rId9"/>
    <p:sldId id="288" r:id="rId10"/>
    <p:sldId id="292" r:id="rId11"/>
    <p:sldId id="294" r:id="rId12"/>
    <p:sldId id="298" r:id="rId13"/>
    <p:sldId id="297" r:id="rId14"/>
    <p:sldId id="306" r:id="rId15"/>
    <p:sldId id="307" r:id="rId16"/>
    <p:sldId id="308" r:id="rId17"/>
    <p:sldId id="309" r:id="rId18"/>
    <p:sldId id="303" r:id="rId19"/>
    <p:sldId id="268" r:id="rId20"/>
  </p:sldIdLst>
  <p:sldSz cx="12192000" cy="6858000"/>
  <p:notesSz cx="6858000" cy="9144000"/>
  <p:embeddedFontLst>
    <p:embeddedFont>
      <p:font typeface="Angsana New" panose="02020603050405020304" pitchFamily="18" charset="-34"/>
      <p:regular r:id="rId22"/>
      <p:bold r:id="rId23"/>
      <p:italic r:id="rId24"/>
      <p:boldItalic r:id="rId25"/>
    </p:embeddedFont>
    <p:embeddedFont>
      <p:font typeface="TH Sarabun New" panose="020B0500040200020003" pitchFamily="34" charset="-34"/>
      <p:regular r:id="rId26"/>
      <p:bold r:id="rId27"/>
      <p:italic r:id="rId28"/>
      <p:boldItalic r:id="rId29"/>
    </p:embeddedFont>
    <p:embeddedFont>
      <p:font typeface="TH SarabunPSK" panose="020B0500040200020003" pitchFamily="34" charset="-34"/>
      <p:regular r:id="rId30"/>
      <p:bold r:id="rId31"/>
      <p:italic r:id="rId32"/>
      <p:boldItalic r:id="rId33"/>
    </p:embeddedFont>
    <p:embeddedFont>
      <p:font typeface="JasmineUPC" panose="02020603050405020304" pitchFamily="18" charset="-34"/>
      <p:regular r:id="rId34"/>
      <p:bold r:id="rId35"/>
      <p:italic r:id="rId36"/>
      <p:boldItalic r:id="rId37"/>
    </p:embeddedFont>
    <p:embeddedFont>
      <p:font typeface="Calibri Light" panose="020F0302020204030204" pitchFamily="34" charset="0"/>
      <p:regular r:id="rId38"/>
      <p:italic r:id="rId39"/>
    </p:embeddedFont>
    <p:embeddedFont>
      <p:font typeface="DB HelvethaicaMon X 75 Bd" panose="02000506090000020004" charset="-34"/>
      <p:bold r:id="rId40"/>
    </p:embeddedFont>
    <p:embeddedFont>
      <p:font typeface="Tahoma" panose="020B0604030504040204" pitchFamily="34" charset="0"/>
      <p:regular r:id="rId41"/>
      <p:bold r:id="rId42"/>
    </p:embeddedFont>
    <p:embeddedFont>
      <p:font typeface="Cordia New" panose="020B0304020202020204" pitchFamily="34" charset="-34"/>
      <p:regular r:id="rId43"/>
      <p:bold r:id="rId44"/>
      <p:italic r:id="rId45"/>
      <p:boldItalic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93"/>
    <a:srgbClr val="CC99FF"/>
    <a:srgbClr val="D1A3FF"/>
    <a:srgbClr val="01BBD8"/>
    <a:srgbClr val="FF9999"/>
    <a:srgbClr val="00A88C"/>
    <a:srgbClr val="01CEAA"/>
    <a:srgbClr val="F2F2F2"/>
    <a:srgbClr val="01D1AC"/>
    <a:srgbClr val="00D7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ลักษณะสีปานกลาง 1 - เน้น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7" autoAdjust="0"/>
    <p:restoredTop sz="94454" autoAdjust="0"/>
  </p:normalViewPr>
  <p:slideViewPr>
    <p:cSldViewPr snapToGrid="0">
      <p:cViewPr>
        <p:scale>
          <a:sx n="70" d="100"/>
          <a:sy n="70" d="100"/>
        </p:scale>
        <p:origin x="-702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font" Target="fonts/font26.fntdata"/><Relationship Id="rId50" Type="http://schemas.openxmlformats.org/officeDocument/2006/relationships/font" Target="fonts/font2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font" Target="fonts/font2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font" Target="fonts/font20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font" Target="fonts/font24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49" Type="http://schemas.openxmlformats.org/officeDocument/2006/relationships/font" Target="fonts/font2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font" Target="fonts/font23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Relationship Id="rId48" Type="http://schemas.openxmlformats.org/officeDocument/2006/relationships/font" Target="fonts/font27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E:\D%20&#3648;&#3585;&#3656;&#3634;\Desktop_59\ClusterMC\MC_Dent\&#3649;&#3612;&#3609;_&#3650;&#3588;&#3619;&#3591;&#3585;&#3634;&#3619;_&#3605;&#3633;&#3623;&#3594;&#3637;&#3657;&#3623;&#3633;&#3604;_&#3586;&#3657;&#3629;&#3617;&#3641;&#3621;&#3619;&#3634;&#3618;&#3591;&#3634;&#3609;\&#3586;&#3657;&#3629;&#3617;&#3641;&#3621;_&#3619;&#3634;&#3618;&#3591;&#3634;&#3609;_&#3617;&#3634;&#3605;&#3619;&#3585;&#3634;&#3619;\&#3586;&#3657;&#3629;&#3617;&#3641;&#3621;\&#3586;&#3657;&#3629;&#3617;&#3641;&#3621;ANC190563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E:\D%20&#3648;&#3585;&#3656;&#3634;\Desktop_59\ClusterMC\MC_Dent\&#3649;&#3612;&#3609;_&#3650;&#3588;&#3619;&#3591;&#3585;&#3634;&#3619;_&#3605;&#3633;&#3623;&#3594;&#3637;&#3657;&#3623;&#3633;&#3604;_&#3586;&#3657;&#3629;&#3617;&#3641;&#3621;&#3619;&#3634;&#3618;&#3591;&#3634;&#3609;\&#3586;&#3657;&#3629;&#3617;&#3641;&#3621;_&#3619;&#3634;&#3618;&#3591;&#3634;&#3609;_&#3617;&#3634;&#3605;&#3619;&#3585;&#3634;&#3619;\&#3586;&#3657;&#3629;&#3617;&#3641;&#3621;\&#3586;&#3657;&#3629;&#3617;&#3641;&#3621;ANC19056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th-TH" b="1" dirty="0" smtClean="0">
                <a:solidFill>
                  <a:schemeClr val="tx1"/>
                </a:solidFill>
              </a:rPr>
              <a:t>หญิงตั้งครรภ์ได้รับการตรวจฟัน</a:t>
            </a:r>
            <a:r>
              <a:rPr lang="th-TH" b="1" baseline="0" dirty="0" smtClean="0">
                <a:solidFill>
                  <a:schemeClr val="tx1"/>
                </a:solidFill>
              </a:rPr>
              <a:t> (คน)</a:t>
            </a:r>
            <a:endParaRPr lang="en-US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0029115606804407"/>
          <c:y val="0.11346996316693518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 Trend_ตรวจ 6263'!$B$52</c:f>
              <c:strCache>
                <c:ptCount val="1"/>
                <c:pt idx="0">
                  <c:v>2562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' Trend_ตรวจ 6263'!$B$58:$B$69</c:f>
              <c:numCache>
                <c:formatCode>General</c:formatCode>
                <c:ptCount val="12"/>
                <c:pt idx="0">
                  <c:v>35130</c:v>
                </c:pt>
                <c:pt idx="1">
                  <c:v>34454</c:v>
                </c:pt>
                <c:pt idx="2">
                  <c:v>33416</c:v>
                </c:pt>
                <c:pt idx="3">
                  <c:v>35307</c:v>
                </c:pt>
                <c:pt idx="4">
                  <c:v>30436</c:v>
                </c:pt>
                <c:pt idx="5">
                  <c:v>29642</c:v>
                </c:pt>
                <c:pt idx="6">
                  <c:v>24744</c:v>
                </c:pt>
                <c:pt idx="7">
                  <c:v>25143</c:v>
                </c:pt>
                <c:pt idx="8">
                  <c:v>22462</c:v>
                </c:pt>
                <c:pt idx="9">
                  <c:v>22718</c:v>
                </c:pt>
                <c:pt idx="10">
                  <c:v>23310</c:v>
                </c:pt>
                <c:pt idx="11">
                  <c:v>23006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overlap val="-27"/>
        <c:axId val="97278208"/>
        <c:axId val="97284096"/>
      </c:barChart>
      <c:lineChart>
        <c:grouping val="standard"/>
        <c:varyColors val="0"/>
        <c:ser>
          <c:idx val="1"/>
          <c:order val="1"/>
          <c:tx>
            <c:strRef>
              <c:f>' Trend_ตรวจ 6263'!$C$52</c:f>
              <c:strCache>
                <c:ptCount val="1"/>
                <c:pt idx="0">
                  <c:v>2563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 Trend_ตรวจ 6263'!$A$58:$A$69</c:f>
              <c:strCache>
                <c:ptCount val="12"/>
                <c:pt idx="0">
                  <c:v>ตค.</c:v>
                </c:pt>
                <c:pt idx="1">
                  <c:v>พย.</c:v>
                </c:pt>
                <c:pt idx="2">
                  <c:v>ธค.</c:v>
                </c:pt>
                <c:pt idx="3">
                  <c:v>มค.</c:v>
                </c:pt>
                <c:pt idx="4">
                  <c:v>กพ.</c:v>
                </c:pt>
                <c:pt idx="5">
                  <c:v>มีค.</c:v>
                </c:pt>
                <c:pt idx="6">
                  <c:v>เมย.</c:v>
                </c:pt>
                <c:pt idx="7">
                  <c:v>พค.</c:v>
                </c:pt>
                <c:pt idx="8">
                  <c:v>มิย.</c:v>
                </c:pt>
                <c:pt idx="9">
                  <c:v>กค.</c:v>
                </c:pt>
                <c:pt idx="10">
                  <c:v>สค.</c:v>
                </c:pt>
                <c:pt idx="11">
                  <c:v>กย.</c:v>
                </c:pt>
              </c:strCache>
            </c:strRef>
          </c:cat>
          <c:val>
            <c:numRef>
              <c:f>' Trend_ตรวจ 6263'!$C$58:$C$69</c:f>
              <c:numCache>
                <c:formatCode>General</c:formatCode>
                <c:ptCount val="12"/>
                <c:pt idx="0">
                  <c:v>38098</c:v>
                </c:pt>
                <c:pt idx="1">
                  <c:v>38973</c:v>
                </c:pt>
                <c:pt idx="2">
                  <c:v>36474</c:v>
                </c:pt>
                <c:pt idx="3">
                  <c:v>41545</c:v>
                </c:pt>
                <c:pt idx="4">
                  <c:v>35860</c:v>
                </c:pt>
                <c:pt idx="5">
                  <c:v>35006</c:v>
                </c:pt>
                <c:pt idx="6">
                  <c:v>15988</c:v>
                </c:pt>
                <c:pt idx="7">
                  <c:v>3475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278208"/>
        <c:axId val="97284096"/>
      </c:lineChart>
      <c:catAx>
        <c:axId val="9727820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97284096"/>
        <c:crosses val="autoZero"/>
        <c:auto val="1"/>
        <c:lblAlgn val="ctr"/>
        <c:lblOffset val="100"/>
        <c:noMultiLvlLbl val="0"/>
      </c:catAx>
      <c:valAx>
        <c:axId val="97284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97278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gap"/>
    <c:showDLblsOverMax val="0"/>
  </c:chart>
  <c:spPr>
    <a:solidFill>
      <a:schemeClr val="accent6">
        <a:lumMod val="40000"/>
        <a:lumOff val="60000"/>
      </a:schemeClr>
    </a:solidFill>
    <a:ln>
      <a:noFill/>
    </a:ln>
    <a:effectLst/>
  </c:spPr>
  <c:txPr>
    <a:bodyPr/>
    <a:lstStyle/>
    <a:p>
      <a:pPr>
        <a:defRPr sz="1600"/>
      </a:pPr>
      <a:endParaRPr lang="th-TH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th-TH"/>
              <a:t>ตรวจ+ขัด (คน)</a:t>
            </a:r>
            <a:endParaRPr lang="en-US"/>
          </a:p>
        </c:rich>
      </c:tx>
      <c:layout>
        <c:manualLayout>
          <c:xMode val="edge"/>
          <c:yMode val="edge"/>
          <c:x val="0.48887280445057318"/>
          <c:y val="0.12444444444444444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5400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spPr>
              <a:solidFill>
                <a:schemeClr val="accent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 Trend_ตรวจ 6263'!$C$2:$J$2</c:f>
              <c:strCache>
                <c:ptCount val="8"/>
                <c:pt idx="0">
                  <c:v>ตค.</c:v>
                </c:pt>
                <c:pt idx="1">
                  <c:v>พย.</c:v>
                </c:pt>
                <c:pt idx="2">
                  <c:v>ธค.</c:v>
                </c:pt>
                <c:pt idx="3">
                  <c:v>มค.</c:v>
                </c:pt>
                <c:pt idx="4">
                  <c:v>กพ.</c:v>
                </c:pt>
                <c:pt idx="5">
                  <c:v>มีค.</c:v>
                </c:pt>
                <c:pt idx="6">
                  <c:v>เมย.</c:v>
                </c:pt>
                <c:pt idx="7">
                  <c:v>พค.</c:v>
                </c:pt>
              </c:strCache>
            </c:strRef>
          </c:cat>
          <c:val>
            <c:numRef>
              <c:f>' Trend_ตรวจ 6263'!$C$15:$J$15</c:f>
              <c:numCache>
                <c:formatCode>#,##0</c:formatCode>
                <c:ptCount val="8"/>
                <c:pt idx="0">
                  <c:v>9551</c:v>
                </c:pt>
                <c:pt idx="1">
                  <c:v>9200</c:v>
                </c:pt>
                <c:pt idx="2">
                  <c:v>8274</c:v>
                </c:pt>
                <c:pt idx="3">
                  <c:v>9938</c:v>
                </c:pt>
                <c:pt idx="4">
                  <c:v>8627</c:v>
                </c:pt>
                <c:pt idx="5">
                  <c:v>6295</c:v>
                </c:pt>
                <c:pt idx="6">
                  <c:v>1400</c:v>
                </c:pt>
                <c:pt idx="7">
                  <c:v>225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marker val="1"/>
        <c:smooth val="0"/>
        <c:axId val="97321728"/>
        <c:axId val="97323264"/>
      </c:lineChart>
      <c:catAx>
        <c:axId val="97321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spc="3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97323264"/>
        <c:crosses val="autoZero"/>
        <c:auto val="1"/>
        <c:lblAlgn val="ctr"/>
        <c:lblOffset val="100"/>
        <c:noMultiLvlLbl val="0"/>
      </c:catAx>
      <c:valAx>
        <c:axId val="9732326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97321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5">
        <a:lumMod val="75000"/>
      </a:schemeClr>
    </a:solidFill>
    <a:ln w="9525" cap="flat" cmpd="sng" algn="ctr">
      <a:solidFill>
        <a:schemeClr val="lt1">
          <a:lumMod val="85000"/>
        </a:schemeClr>
      </a:solidFill>
      <a:round/>
    </a:ln>
    <a:effectLst/>
  </c:spPr>
  <c:txPr>
    <a:bodyPr/>
    <a:lstStyle/>
    <a:p>
      <a:pPr>
        <a:defRPr sz="1600" b="1"/>
      </a:pPr>
      <a:endParaRPr lang="th-TH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8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spc="3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lumMod val="85000"/>
          </a:schemeClr>
        </a:solidFill>
        <a:round/>
      </a:ln>
    </cs:spPr>
    <cs:defRPr sz="1330" kern="1200"/>
  </cs:chartArea>
  <cs:dataLabel>
    <cs:lnRef idx="0"/>
    <cs:fillRef idx="0">
      <cs:styleClr val="0"/>
    </cs:fillRef>
    <cs:effectRef idx="0"/>
    <cs:fontRef idx="minor">
      <a:schemeClr val="lt1"/>
    </cs:fontRef>
    <cs:spPr>
      <a:solidFill>
        <a:schemeClr val="phClr"/>
      </a:solidFill>
    </cs:spPr>
    <cs:defRPr sz="1197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5400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A6F2F4-A27C-4ACC-8FD6-EAF5E90DDBAD}" type="datetimeFigureOut">
              <a:rPr lang="th-TH" smtClean="0"/>
              <a:t>18/06/63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3D652-4F04-4B47-946A-E461380037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253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3D652-4F04-4B47-946A-E4613800373B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43918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0FEAF-3A72-4564-A8A0-2AFD5B4163A5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51678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CC8D5-6D68-A443-97C0-91AE5977134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800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CC8D5-6D68-A443-97C0-91AE5977134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193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CC8D5-6D68-A443-97C0-91AE5977134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781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3D652-4F04-4B47-946A-E4613800373B}" type="slidenum">
              <a:rPr lang="th-TH" smtClean="0"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7203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3D652-4F04-4B47-946A-E4613800373B}" type="slidenum">
              <a:rPr lang="th-TH" smtClean="0"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33813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CC8D5-6D68-A443-97C0-91AE5977134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781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52C55-E7F9-4FE6-99E0-A3EB08529555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0CCC-6F59-4559-8341-2722A411D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91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52C55-E7F9-4FE6-99E0-A3EB08529555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0CCC-6F59-4559-8341-2722A411D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187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52C55-E7F9-4FE6-99E0-A3EB08529555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0CCC-6F59-4559-8341-2722A411D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53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60F719F4-8AB5-41DE-A789-D616A719B779}"/>
              </a:ext>
            </a:extLst>
          </p:cNvPr>
          <p:cNvCxnSpPr>
            <a:cxnSpLocks/>
          </p:cNvCxnSpPr>
          <p:nvPr userDrawn="1"/>
        </p:nvCxnSpPr>
        <p:spPr>
          <a:xfrm>
            <a:off x="207818" y="1080653"/>
            <a:ext cx="11855822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125A49F-C8FC-460C-9ECF-EBB3EE73A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112" y="97457"/>
            <a:ext cx="1977528" cy="82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5069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52C55-E7F9-4FE6-99E0-A3EB08529555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0CCC-6F59-4559-8341-2722A411D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163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52C55-E7F9-4FE6-99E0-A3EB08529555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0CCC-6F59-4559-8341-2722A411D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89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52C55-E7F9-4FE6-99E0-A3EB08529555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0CCC-6F59-4559-8341-2722A411D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82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52C55-E7F9-4FE6-99E0-A3EB08529555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0CCC-6F59-4559-8341-2722A411D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729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52C55-E7F9-4FE6-99E0-A3EB08529555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0CCC-6F59-4559-8341-2722A411D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70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52C55-E7F9-4FE6-99E0-A3EB08529555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0CCC-6F59-4559-8341-2722A411D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160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52C55-E7F9-4FE6-99E0-A3EB08529555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0CCC-6F59-4559-8341-2722A411D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97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52C55-E7F9-4FE6-99E0-A3EB08529555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0CCC-6F59-4559-8341-2722A411D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58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52C55-E7F9-4FE6-99E0-A3EB08529555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70CCC-6F59-4559-8341-2722A411D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13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ยะดา </a:t>
            </a:r>
            <a:endParaRPr lang="th-TH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E0AA8E9-028E-48B3-8CA4-86BB0A14C3AF}"/>
              </a:ext>
            </a:extLst>
          </p:cNvPr>
          <p:cNvSpPr txBox="1"/>
          <p:nvPr/>
        </p:nvSpPr>
        <p:spPr>
          <a:xfrm>
            <a:off x="-24104" y="-22227"/>
            <a:ext cx="12240227" cy="1938992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แนวทางการบริการสร้างเสริมสุขภาพและป้องกันโรค</a:t>
            </a:r>
          </a:p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ในช่องปากที่มุ่งเน้นการเข้าถึงบริการบางกลุ่มวัยเป็นการจำเพาะ</a:t>
            </a:r>
            <a:r>
              <a:rPr lang="en-US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40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Fee Schedule) </a:t>
            </a:r>
            <a:endParaRPr lang="th-TH" sz="4000" b="1" dirty="0" smtClean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40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ในสถานการณ์โรค </a:t>
            </a:r>
            <a:r>
              <a:rPr lang="en-US" sz="40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COVID-19</a:t>
            </a:r>
            <a:endParaRPr lang="en-US" sz="40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7" y="2304119"/>
            <a:ext cx="3166608" cy="299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D:\cartoon\2020514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1"/>
          <a:stretch/>
        </p:blipFill>
        <p:spPr bwMode="auto">
          <a:xfrm>
            <a:off x="4162926" y="2286097"/>
            <a:ext cx="8029074" cy="457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กล่องข้อความ 2"/>
          <p:cNvSpPr txBox="1"/>
          <p:nvPr/>
        </p:nvSpPr>
        <p:spPr>
          <a:xfrm>
            <a:off x="251711" y="5860666"/>
            <a:ext cx="3529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ทพญ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24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ปิ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ยะดา  ประเสริฐสม</a:t>
            </a:r>
          </a:p>
          <a:p>
            <a:pPr algn="ctr"/>
            <a:r>
              <a:rPr lang="th-TH" sz="24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ผอ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</a:t>
            </a:r>
            <a:r>
              <a:rPr lang="th-TH" sz="24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ทันต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สาธารณสุข กรมอนามัย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9305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196686"/>
            <a:ext cx="10900611" cy="1030536"/>
          </a:xfrm>
          <a:solidFill>
            <a:srgbClr val="CC99FF"/>
          </a:solidFill>
        </p:spPr>
        <p:txBody>
          <a:bodyPr>
            <a:normAutofit/>
          </a:bodyPr>
          <a:lstStyle/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ผลการดำเนินงานรายเดือน ในช่วงตุลาคม 2562 ถึง 30 เมษายน 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2563</a:t>
            </a:r>
            <a:r>
              <a:rPr lang="en-US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เด็ก </a:t>
            </a:r>
            <a:r>
              <a:rPr lang="en-US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4-12 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ปี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05" y="1588168"/>
            <a:ext cx="5810173" cy="4596064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573" y="1588168"/>
            <a:ext cx="5732895" cy="459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05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196686"/>
            <a:ext cx="12192000" cy="1030536"/>
          </a:xfrm>
          <a:solidFill>
            <a:srgbClr val="CC99FF"/>
          </a:solidFill>
        </p:spPr>
        <p:txBody>
          <a:bodyPr>
            <a:normAutofit/>
          </a:bodyPr>
          <a:lstStyle/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ดำเนินงานเปรียบเทียบรายเดือนระหว่างปีงบประมาณ </a:t>
            </a:r>
            <a:r>
              <a:rPr lang="en-US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62 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และปี </a:t>
            </a:r>
            <a:r>
              <a:rPr lang="en-US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63 (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ต.ค. 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r>
              <a:rPr lang="en-US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เม.ย.6</a:t>
            </a:r>
            <a:r>
              <a:rPr lang="en-US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2"/>
          <a:srcRect b="4733"/>
          <a:stretch/>
        </p:blipFill>
        <p:spPr>
          <a:xfrm>
            <a:off x="2887579" y="1252841"/>
            <a:ext cx="6087979" cy="2452885"/>
          </a:xfrm>
          <a:prstGeom prst="rect">
            <a:avLst/>
          </a:prstGeom>
        </p:spPr>
      </p:pic>
      <p:pic>
        <p:nvPicPr>
          <p:cNvPr id="6" name="Picture 9" descr="A screenshot of a cell phone&#10;&#10;Description automatically generated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445"/>
          <a:stretch/>
        </p:blipFill>
        <p:spPr>
          <a:xfrm>
            <a:off x="353570" y="3827597"/>
            <a:ext cx="5710346" cy="2525077"/>
          </a:xfrm>
          <a:prstGeom prst="rect">
            <a:avLst/>
          </a:prstGeom>
        </p:spPr>
      </p:pic>
      <p:pic>
        <p:nvPicPr>
          <p:cNvPr id="7" name="Picture 10" descr="A screenshot of a cell phone&#10;&#10;Description automatically generated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544"/>
          <a:stretch/>
        </p:blipFill>
        <p:spPr>
          <a:xfrm>
            <a:off x="6882064" y="3731345"/>
            <a:ext cx="5029200" cy="2549140"/>
          </a:xfrm>
          <a:prstGeom prst="rect">
            <a:avLst/>
          </a:prstGeom>
        </p:spPr>
      </p:pic>
      <p:sp>
        <p:nvSpPr>
          <p:cNvPr id="8" name="กล่องข้อความ 7"/>
          <p:cNvSpPr txBox="1"/>
          <p:nvPr/>
        </p:nvSpPr>
        <p:spPr>
          <a:xfrm>
            <a:off x="4876800" y="6474545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แหล่งที่มา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HDC 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 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63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3520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12FA7CF-5368-4061-868E-3063EB03C381}"/>
              </a:ext>
            </a:extLst>
          </p:cNvPr>
          <p:cNvGrpSpPr/>
          <p:nvPr/>
        </p:nvGrpSpPr>
        <p:grpSpPr>
          <a:xfrm>
            <a:off x="2" y="241538"/>
            <a:ext cx="11839901" cy="700111"/>
            <a:chOff x="1" y="241539"/>
            <a:chExt cx="11102195" cy="713118"/>
          </a:xfrm>
        </p:grpSpPr>
        <p:sp>
          <p:nvSpPr>
            <p:cNvPr id="5" name="Arrow: Pentagon 4">
              <a:extLst>
                <a:ext uri="{FF2B5EF4-FFF2-40B4-BE49-F238E27FC236}">
                  <a16:creationId xmlns:a16="http://schemas.microsoft.com/office/drawing/2014/main" xmlns="" id="{46CE17AC-A217-4BED-B697-B0D72E3F44DF}"/>
                </a:ext>
              </a:extLst>
            </p:cNvPr>
            <p:cNvSpPr/>
            <p:nvPr/>
          </p:nvSpPr>
          <p:spPr>
            <a:xfrm>
              <a:off x="1" y="241540"/>
              <a:ext cx="10121660" cy="713117"/>
            </a:xfrm>
            <a:prstGeom prst="homePlate">
              <a:avLst/>
            </a:prstGeom>
            <a:solidFill>
              <a:srgbClr val="69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6" name="Arrow: Chevron 5">
              <a:extLst>
                <a:ext uri="{FF2B5EF4-FFF2-40B4-BE49-F238E27FC236}">
                  <a16:creationId xmlns:a16="http://schemas.microsoft.com/office/drawing/2014/main" xmlns="" id="{FD8E9F37-3C9A-4F41-B121-8E1FF0FEC5B4}"/>
                </a:ext>
              </a:extLst>
            </p:cNvPr>
            <p:cNvSpPr/>
            <p:nvPr/>
          </p:nvSpPr>
          <p:spPr>
            <a:xfrm>
              <a:off x="9868620" y="241539"/>
              <a:ext cx="747623" cy="713117"/>
            </a:xfrm>
            <a:prstGeom prst="chevron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7" name="Arrow: Chevron 6">
              <a:extLst>
                <a:ext uri="{FF2B5EF4-FFF2-40B4-BE49-F238E27FC236}">
                  <a16:creationId xmlns:a16="http://schemas.microsoft.com/office/drawing/2014/main" xmlns="" id="{A8EF491A-CDFE-4299-87EE-E2D002E4F994}"/>
                </a:ext>
              </a:extLst>
            </p:cNvPr>
            <p:cNvSpPr/>
            <p:nvPr/>
          </p:nvSpPr>
          <p:spPr>
            <a:xfrm>
              <a:off x="10354573" y="241539"/>
              <a:ext cx="747623" cy="713117"/>
            </a:xfrm>
            <a:prstGeom prst="chevron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235F9D5-B365-4DC5-B3EA-A7A28FD6D71C}"/>
              </a:ext>
            </a:extLst>
          </p:cNvPr>
          <p:cNvSpPr/>
          <p:nvPr/>
        </p:nvSpPr>
        <p:spPr>
          <a:xfrm>
            <a:off x="240890" y="241538"/>
            <a:ext cx="102996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 แนวทางการบริการสร้างเสริมสุขภาพและป้องกันโรคในช่อง</a:t>
            </a:r>
            <a:r>
              <a:rPr lang="th-TH" sz="36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ปาก</a:t>
            </a:r>
            <a:r>
              <a:rPr lang="en-US" sz="36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: </a:t>
            </a:r>
            <a:r>
              <a:rPr lang="th-TH" sz="36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เน้น</a:t>
            </a:r>
            <a:endParaRPr lang="en-US" sz="3600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6B691F8B-45FC-4DEF-9B71-095B935232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872851"/>
              </p:ext>
            </p:extLst>
          </p:nvPr>
        </p:nvGraphicFramePr>
        <p:xfrm>
          <a:off x="508903" y="1119806"/>
          <a:ext cx="11204875" cy="5791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0487">
                  <a:extLst>
                    <a:ext uri="{9D8B030D-6E8A-4147-A177-3AD203B41FA5}">
                      <a16:colId xmlns:a16="http://schemas.microsoft.com/office/drawing/2014/main" xmlns="" val="4004785126"/>
                    </a:ext>
                  </a:extLst>
                </a:gridCol>
                <a:gridCol w="4063653">
                  <a:extLst>
                    <a:ext uri="{9D8B030D-6E8A-4147-A177-3AD203B41FA5}">
                      <a16:colId xmlns:a16="http://schemas.microsoft.com/office/drawing/2014/main" xmlns="" val="826317818"/>
                    </a:ext>
                  </a:extLst>
                </a:gridCol>
                <a:gridCol w="3460735">
                  <a:extLst>
                    <a:ext uri="{9D8B030D-6E8A-4147-A177-3AD203B41FA5}">
                      <a16:colId xmlns:a16="http://schemas.microsoft.com/office/drawing/2014/main" xmlns="" val="1987253205"/>
                    </a:ext>
                  </a:extLst>
                </a:gridCol>
              </a:tblGrid>
              <a:tr h="9441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ความปลอดภัย</a:t>
                      </a:r>
                      <a:endParaRPr lang="en-US" sz="2800" b="1" dirty="0">
                        <a:effectLst/>
                        <a:latin typeface="JasmineUPC" panose="02020603050405020304" pitchFamily="18" charset="-34"/>
                        <a:ea typeface="Tahoma" panose="020B0604030504040204" pitchFamily="34" charset="0"/>
                        <a:cs typeface="JasmineUPC" panose="02020603050405020304" pitchFamily="18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chemeClr val="bg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ความเสี่ยง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/</a:t>
                      </a:r>
                      <a:r>
                        <a:rPr lang="th-TH" sz="2800" b="1" dirty="0" smtClean="0">
                          <a:solidFill>
                            <a:schemeClr val="bg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ความจำเป็น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JasmineUPC" panose="02020603050405020304" pitchFamily="18" charset="-34"/>
                        <a:ea typeface="Tahoma" panose="020B0604030504040204" pitchFamily="34" charset="0"/>
                        <a:cs typeface="JasmineUPC" panose="02020603050405020304" pitchFamily="18" charset="-34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ลดความเหลื่อมล้ำ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ahoma" panose="020B0604030504040204" pitchFamily="34" charset="0"/>
                        <a:cs typeface="JasmineUPC" panose="02020603050405020304" pitchFamily="18" charset="-34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0618278"/>
                  </a:ext>
                </a:extLst>
              </a:tr>
              <a:tr h="1178602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โครงสร้าง</a:t>
                      </a:r>
                      <a:endParaRPr lang="en-US" sz="2800" b="1" dirty="0">
                        <a:effectLst/>
                        <a:latin typeface="JasmineUPC" panose="02020603050405020304" pitchFamily="18" charset="-34"/>
                        <a:ea typeface="Tahoma" panose="020B0604030504040204" pitchFamily="34" charset="0"/>
                        <a:cs typeface="JasmineUPC" panose="02020603050405020304" pitchFamily="18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จัดกลุ่มผู้รับบริการ</a:t>
                      </a:r>
                    </a:p>
                    <a:p>
                      <a:pPr marL="38100" marR="3810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ตามความ</a:t>
                      </a:r>
                      <a:r>
                        <a:rPr kumimoji="0" lang="th-TH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เสี่ยง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/</a:t>
                      </a:r>
                      <a:r>
                        <a:rPr kumimoji="0" lang="th-TH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ความจำเป็น</a:t>
                      </a:r>
                      <a:endPara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JasmineUPC" panose="02020603050405020304" pitchFamily="18" charset="-34"/>
                        <a:ea typeface="Tahoma" panose="020B0604030504040204" pitchFamily="34" charset="0"/>
                        <a:cs typeface="JasmineUPC" panose="02020603050405020304" pitchFamily="18" charset="-34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จัดให้มีการบริการที่เท่าเทียม</a:t>
                      </a:r>
                    </a:p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มีระบบการกำกับติดตาม</a:t>
                      </a:r>
                    </a:p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ที่มีคุณภาพ</a:t>
                      </a:r>
                      <a:endParaRPr lang="en-US" sz="2800" b="1" dirty="0">
                        <a:effectLst/>
                        <a:latin typeface="JasmineUPC" panose="02020603050405020304" pitchFamily="18" charset="-34"/>
                        <a:ea typeface="Tahoma" panose="020B0604030504040204" pitchFamily="34" charset="0"/>
                        <a:cs typeface="JasmineUPC" panose="02020603050405020304" pitchFamily="18" charset="-34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2575285"/>
                  </a:ext>
                </a:extLst>
              </a:tr>
              <a:tr h="1994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h-TH" sz="2800" b="1" dirty="0" smtClean="0"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ระบบการทำงาน</a:t>
                      </a:r>
                      <a:endParaRPr lang="en-US" sz="2800" b="1" dirty="0">
                        <a:effectLst/>
                        <a:latin typeface="JasmineUPC" panose="02020603050405020304" pitchFamily="18" charset="-34"/>
                        <a:ea typeface="Tahoma" panose="020B0604030504040204" pitchFamily="34" charset="0"/>
                        <a:cs typeface="JasmineUPC" panose="02020603050405020304" pitchFamily="18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h-TH" sz="2800" b="1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จัดบริการให้เหมาะสมกับ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h-TH" sz="2800" b="1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ตามความเสี่ยง/ความจำเป็น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800" b="1" dirty="0">
                        <a:effectLst/>
                        <a:latin typeface="JasmineUPC" panose="02020603050405020304" pitchFamily="18" charset="-34"/>
                        <a:ea typeface="Tahoma" panose="020B0604030504040204" pitchFamily="34" charset="0"/>
                        <a:cs typeface="JasmineUPC" panose="02020603050405020304" pitchFamily="18" charset="-34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63266996"/>
                  </a:ext>
                </a:extLst>
              </a:tr>
              <a:tr h="8108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h-TH" sz="2800" b="1" dirty="0" smtClean="0"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บุคลากร</a:t>
                      </a:r>
                      <a:r>
                        <a:rPr lang="en-US" sz="2800" b="1" dirty="0" smtClean="0"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/</a:t>
                      </a:r>
                      <a:r>
                        <a:rPr lang="th-TH" sz="2800" b="1" dirty="0" smtClean="0"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ผู้รับบริการ</a:t>
                      </a:r>
                      <a:endParaRPr lang="en-US" sz="2800" b="1" dirty="0">
                        <a:effectLst/>
                        <a:latin typeface="JasmineUPC" panose="02020603050405020304" pitchFamily="18" charset="-34"/>
                        <a:ea typeface="Tahoma" panose="020B0604030504040204" pitchFamily="34" charset="0"/>
                        <a:cs typeface="JasmineUPC" panose="02020603050405020304" pitchFamily="18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h-TH" sz="2800" b="1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มีระบบ 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screening</a:t>
                      </a:r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ความเสี่ยง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/</a:t>
                      </a:r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ความจำเป็น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ผ่</a:t>
                      </a:r>
                      <a:r>
                        <a:rPr lang="th-TH" sz="2800" b="1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าน</a:t>
                      </a:r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 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digital platform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ahoma" panose="020B0604030504040204" pitchFamily="34" charset="0"/>
                        <a:cs typeface="JasmineUPC" panose="02020603050405020304" pitchFamily="18" charset="-34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800" b="1" dirty="0">
                        <a:effectLst/>
                        <a:latin typeface="JasmineUPC" panose="02020603050405020304" pitchFamily="18" charset="-34"/>
                        <a:ea typeface="Tahoma" panose="020B0604030504040204" pitchFamily="34" charset="0"/>
                        <a:cs typeface="JasmineUPC" panose="02020603050405020304" pitchFamily="18" charset="-34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3338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217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B89EC19-F61C-4A74-8BE2-BE980D27B8AC}"/>
              </a:ext>
            </a:extLst>
          </p:cNvPr>
          <p:cNvGrpSpPr/>
          <p:nvPr/>
        </p:nvGrpSpPr>
        <p:grpSpPr>
          <a:xfrm>
            <a:off x="0" y="177147"/>
            <a:ext cx="10903788" cy="700111"/>
            <a:chOff x="2" y="241538"/>
            <a:chExt cx="10903788" cy="70011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5768A9C-1BB8-47BC-85B5-1883A463D913}"/>
                </a:ext>
              </a:extLst>
            </p:cNvPr>
            <p:cNvGrpSpPr/>
            <p:nvPr/>
          </p:nvGrpSpPr>
          <p:grpSpPr>
            <a:xfrm>
              <a:off x="2" y="241538"/>
              <a:ext cx="10903788" cy="700111"/>
              <a:chOff x="1" y="241539"/>
              <a:chExt cx="11102195" cy="713118"/>
            </a:xfrm>
          </p:grpSpPr>
          <p:sp>
            <p:nvSpPr>
              <p:cNvPr id="7" name="Arrow: Pentagon 6">
                <a:extLst>
                  <a:ext uri="{FF2B5EF4-FFF2-40B4-BE49-F238E27FC236}">
                    <a16:creationId xmlns:a16="http://schemas.microsoft.com/office/drawing/2014/main" xmlns="" id="{E9A28DC0-06CB-42EC-8D37-92FE0722010D}"/>
                  </a:ext>
                </a:extLst>
              </p:cNvPr>
              <p:cNvSpPr/>
              <p:nvPr/>
            </p:nvSpPr>
            <p:spPr>
              <a:xfrm>
                <a:off x="1" y="241540"/>
                <a:ext cx="10121660" cy="713117"/>
              </a:xfrm>
              <a:prstGeom prst="homePlate">
                <a:avLst/>
              </a:prstGeom>
              <a:solidFill>
                <a:srgbClr val="69A4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Arrow: Chevron 7">
                <a:extLst>
                  <a:ext uri="{FF2B5EF4-FFF2-40B4-BE49-F238E27FC236}">
                    <a16:creationId xmlns:a16="http://schemas.microsoft.com/office/drawing/2014/main" xmlns="" id="{71D257E4-792D-4EA7-88E5-0349AF8AA1FA}"/>
                  </a:ext>
                </a:extLst>
              </p:cNvPr>
              <p:cNvSpPr/>
              <p:nvPr/>
            </p:nvSpPr>
            <p:spPr>
              <a:xfrm>
                <a:off x="9868620" y="241539"/>
                <a:ext cx="747623" cy="713117"/>
              </a:xfrm>
              <a:prstGeom prst="chevron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2060"/>
                  </a:solidFill>
                </a:endParaRPr>
              </a:p>
            </p:txBody>
          </p:sp>
          <p:sp>
            <p:nvSpPr>
              <p:cNvPr id="9" name="Arrow: Chevron 8">
                <a:extLst>
                  <a:ext uri="{FF2B5EF4-FFF2-40B4-BE49-F238E27FC236}">
                    <a16:creationId xmlns:a16="http://schemas.microsoft.com/office/drawing/2014/main" xmlns="" id="{C627DE35-BB8C-4434-96FB-6ECDA67EA8C0}"/>
                  </a:ext>
                </a:extLst>
              </p:cNvPr>
              <p:cNvSpPr/>
              <p:nvPr/>
            </p:nvSpPr>
            <p:spPr>
              <a:xfrm>
                <a:off x="10354573" y="241539"/>
                <a:ext cx="747623" cy="713117"/>
              </a:xfrm>
              <a:prstGeom prst="chevron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3ECF643-2768-4564-A5FA-D0333436DCB9}"/>
                </a:ext>
              </a:extLst>
            </p:cNvPr>
            <p:cNvSpPr txBox="1"/>
            <p:nvPr/>
          </p:nvSpPr>
          <p:spPr>
            <a:xfrm>
              <a:off x="133552" y="264541"/>
              <a:ext cx="100353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600" b="1" dirty="0">
                  <a:solidFill>
                    <a:schemeClr val="accent1">
                      <a:lumMod val="50000"/>
                    </a:schemeClr>
                  </a:solidFill>
                  <a:latin typeface="JasmineUPC" panose="02020603050405020304" pitchFamily="18" charset="-34"/>
                  <a:cs typeface="JasmineUPC" panose="02020603050405020304" pitchFamily="18" charset="-34"/>
                </a:rPr>
                <a:t>  แนวทางการบริการสร้างเสริมสุขภาพและป้องกันโรคในช่องปาก</a:t>
              </a:r>
              <a:endParaRPr lang="en-US" sz="3600" b="1" dirty="0">
                <a:solidFill>
                  <a:schemeClr val="accent1">
                    <a:lumMod val="50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endParaRPr>
            </a:p>
          </p:txBody>
        </p:sp>
      </p:grpSp>
      <p:sp>
        <p:nvSpPr>
          <p:cNvPr id="15" name="สี่เหลี่ยมผืนผ้า 3">
            <a:extLst>
              <a:ext uri="{FF2B5EF4-FFF2-40B4-BE49-F238E27FC236}">
                <a16:creationId xmlns:a16="http://schemas.microsoft.com/office/drawing/2014/main" xmlns="" id="{8D76E369-3A98-4583-BBB7-F9FBFBBC401F}"/>
              </a:ext>
            </a:extLst>
          </p:cNvPr>
          <p:cNvSpPr/>
          <p:nvPr/>
        </p:nvSpPr>
        <p:spPr>
          <a:xfrm>
            <a:off x="133552" y="1093128"/>
            <a:ext cx="2800148" cy="5635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6" name="สี่เหลี่ยมผืนผ้า 3">
            <a:extLst>
              <a:ext uri="{FF2B5EF4-FFF2-40B4-BE49-F238E27FC236}">
                <a16:creationId xmlns:a16="http://schemas.microsoft.com/office/drawing/2014/main" xmlns="" id="{14D3C708-6F7E-4AA4-B468-119F78A4E390}"/>
              </a:ext>
            </a:extLst>
          </p:cNvPr>
          <p:cNvSpPr/>
          <p:nvPr/>
        </p:nvSpPr>
        <p:spPr>
          <a:xfrm>
            <a:off x="9258300" y="1093128"/>
            <a:ext cx="2800148" cy="5635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7" name="สี่เหลี่ยมผืนผ้า 3">
            <a:extLst>
              <a:ext uri="{FF2B5EF4-FFF2-40B4-BE49-F238E27FC236}">
                <a16:creationId xmlns:a16="http://schemas.microsoft.com/office/drawing/2014/main" xmlns="" id="{4AE86746-854D-4711-A901-066BF3B0A0EA}"/>
              </a:ext>
            </a:extLst>
          </p:cNvPr>
          <p:cNvSpPr/>
          <p:nvPr/>
        </p:nvSpPr>
        <p:spPr>
          <a:xfrm>
            <a:off x="3078480" y="1093128"/>
            <a:ext cx="6035040" cy="563533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0C0848D-861F-41A4-851A-FE5C4EC0D388}"/>
              </a:ext>
            </a:extLst>
          </p:cNvPr>
          <p:cNvSpPr txBox="1"/>
          <p:nvPr/>
        </p:nvSpPr>
        <p:spPr>
          <a:xfrm>
            <a:off x="633526" y="1316151"/>
            <a:ext cx="180020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ความปลอดภัย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DFE8FAE-2CA1-4738-9B0C-91F06D44946D}"/>
              </a:ext>
            </a:extLst>
          </p:cNvPr>
          <p:cNvSpPr txBox="1"/>
          <p:nvPr/>
        </p:nvSpPr>
        <p:spPr>
          <a:xfrm>
            <a:off x="418738" y="2104982"/>
            <a:ext cx="2336456" cy="193899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th-TH" sz="2400" b="1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จัดโครงสร้างคลินิกบริการ</a:t>
            </a:r>
            <a:endParaRPr lang="en-US" sz="2400" b="1" dirty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457200" indent="-457200">
              <a:buAutoNum type="arabicPeriod"/>
            </a:pPr>
            <a:r>
              <a:rPr lang="th-TH" sz="2400" b="1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ระบบการทำงาน</a:t>
            </a:r>
            <a:endParaRPr lang="en-US" sz="2400" b="1" dirty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457200" indent="-457200">
              <a:buAutoNum type="arabicPeriod"/>
            </a:pPr>
            <a:r>
              <a:rPr lang="th-TH" sz="2400" b="1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บุคลากร</a:t>
            </a:r>
            <a:r>
              <a:rPr lang="en-US" sz="2400" b="1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/</a:t>
            </a:r>
            <a:r>
              <a:rPr lang="th-TH" sz="2400" b="1" dirty="0" smtClean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ผู้รับบริการ</a:t>
            </a:r>
            <a:endParaRPr lang="en-US" sz="2400" b="1" dirty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4B3579A-7D10-4F4E-B806-5C452D1A1172}"/>
              </a:ext>
            </a:extLst>
          </p:cNvPr>
          <p:cNvSpPr txBox="1"/>
          <p:nvPr/>
        </p:nvSpPr>
        <p:spPr>
          <a:xfrm>
            <a:off x="4233382" y="1346589"/>
            <a:ext cx="3744415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การจัดบริการ</a:t>
            </a:r>
            <a:endParaRPr lang="th-TH" sz="2000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6E7F323-F0B5-4EE7-8719-AF6A9863EC05}"/>
              </a:ext>
            </a:extLst>
          </p:cNvPr>
          <p:cNvSpPr txBox="1"/>
          <p:nvPr/>
        </p:nvSpPr>
        <p:spPr>
          <a:xfrm>
            <a:off x="3752251" y="2375333"/>
            <a:ext cx="1537255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แบบประเมินความเสี่ยง </a:t>
            </a:r>
            <a:r>
              <a:rPr lang="en-US" sz="20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COVID-19 </a:t>
            </a:r>
            <a:endParaRPr lang="th-TH" sz="2000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D698DAE-81F2-4875-9BAC-FB2A8D1B3FAE}"/>
              </a:ext>
            </a:extLst>
          </p:cNvPr>
          <p:cNvSpPr txBox="1"/>
          <p:nvPr/>
        </p:nvSpPr>
        <p:spPr>
          <a:xfrm>
            <a:off x="5346871" y="2381768"/>
            <a:ext cx="152065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แบบประเมินความเสี่ยงโรคในช่องปาก</a:t>
            </a:r>
            <a:endParaRPr lang="th-TH" sz="2000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029B1F2E-84B1-4136-AD36-193FD928957D}"/>
              </a:ext>
            </a:extLst>
          </p:cNvPr>
          <p:cNvSpPr txBox="1"/>
          <p:nvPr/>
        </p:nvSpPr>
        <p:spPr>
          <a:xfrm>
            <a:off x="4233382" y="5946950"/>
            <a:ext cx="373482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จัดบริการตามความเสี่ยง/ความ</a:t>
            </a:r>
            <a:r>
              <a:rPr lang="th-TH" sz="20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จำเป็น</a:t>
            </a:r>
          </a:p>
          <a:p>
            <a:pPr algn="ctr"/>
            <a:r>
              <a:rPr lang="th-TH" sz="20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ในสถานบริการ </a:t>
            </a:r>
            <a:endParaRPr lang="th-TH" sz="2000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041632FF-DDFF-43EB-BE07-57189A85136A}"/>
              </a:ext>
            </a:extLst>
          </p:cNvPr>
          <p:cNvSpPr txBox="1"/>
          <p:nvPr/>
        </p:nvSpPr>
        <p:spPr>
          <a:xfrm>
            <a:off x="3752251" y="3466472"/>
            <a:ext cx="468846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Self assessment (</a:t>
            </a:r>
            <a:r>
              <a:rPr lang="th-TH" sz="20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หญิงตั้งครรภ์</a:t>
            </a:r>
            <a:r>
              <a:rPr lang="en-US" sz="20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/</a:t>
            </a:r>
            <a:r>
              <a:rPr lang="th-TH" sz="20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ผู้ปกครอง</a:t>
            </a:r>
            <a:r>
              <a:rPr lang="en-US" sz="20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) </a:t>
            </a:r>
            <a:endParaRPr lang="th-TH" sz="2000" b="1" dirty="0" smtClean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algn="ctr"/>
            <a:r>
              <a:rPr lang="th-TH" sz="20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ผ่าน </a:t>
            </a:r>
            <a:r>
              <a:rPr lang="en-US" sz="20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Digital platform/</a:t>
            </a:r>
            <a:r>
              <a:rPr lang="th-TH" sz="20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แบบฟอร์ม</a:t>
            </a:r>
            <a:endParaRPr lang="en-US" sz="2000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B3E95ADB-0241-4FAB-8602-3D5860B41D0F}"/>
              </a:ext>
            </a:extLst>
          </p:cNvPr>
          <p:cNvSpPr txBox="1"/>
          <p:nvPr/>
        </p:nvSpPr>
        <p:spPr>
          <a:xfrm>
            <a:off x="3745549" y="4439277"/>
            <a:ext cx="4688468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ระบบ </a:t>
            </a:r>
            <a:r>
              <a:rPr lang="en-US" sz="20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screening: </a:t>
            </a:r>
            <a:endParaRPr lang="th-TH" sz="2000" b="1" dirty="0" smtClean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h-TH" sz="20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หญิงตั้งครรภ์</a:t>
            </a:r>
            <a:endParaRPr lang="en-US" sz="2000" b="1" dirty="0" smtClean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h-TH" sz="20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เด็ก </a:t>
            </a:r>
            <a:r>
              <a:rPr lang="en-US" sz="20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4-12 </a:t>
            </a:r>
            <a:r>
              <a:rPr lang="th-TH" sz="20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ปี ตรวจ </a:t>
            </a:r>
            <a:r>
              <a:rPr lang="en-US" sz="20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screen </a:t>
            </a:r>
            <a:r>
              <a:rPr lang="th-TH" sz="20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ณ สถานศึกษา</a:t>
            </a:r>
            <a:r>
              <a:rPr lang="en-US" sz="20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sz="20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sz="20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           และนัดรับบริการ ณ สถานบริการ</a:t>
            </a:r>
            <a:endParaRPr lang="en-US" sz="2000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25A865A1-47B5-4476-9624-632444E4E353}"/>
              </a:ext>
            </a:extLst>
          </p:cNvPr>
          <p:cNvSpPr txBox="1"/>
          <p:nvPr/>
        </p:nvSpPr>
        <p:spPr>
          <a:xfrm>
            <a:off x="266730" y="4659296"/>
            <a:ext cx="2581772" cy="17081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endParaRPr lang="en-US" sz="2000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algn="ctr">
              <a:lnSpc>
                <a:spcPts val="1800"/>
              </a:lnSpc>
            </a:pPr>
            <a:r>
              <a:rPr lang="th-TH" sz="20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ตามแนวทาง </a:t>
            </a:r>
          </a:p>
          <a:p>
            <a:pPr algn="ctr">
              <a:lnSpc>
                <a:spcPts val="1800"/>
              </a:lnSpc>
            </a:pPr>
            <a:r>
              <a:rPr lang="th-TH" sz="20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กรมการแพทย์ </a:t>
            </a:r>
          </a:p>
          <a:p>
            <a:pPr algn="ctr">
              <a:lnSpc>
                <a:spcPts val="1800"/>
              </a:lnSpc>
            </a:pPr>
            <a:r>
              <a:rPr lang="th-TH" sz="20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ราชวิทยาลัย</a:t>
            </a:r>
            <a:r>
              <a:rPr lang="th-TH" sz="2000" b="1" dirty="0" err="1">
                <a:latin typeface="JasmineUPC" panose="02020603050405020304" pitchFamily="18" charset="-34"/>
                <a:cs typeface="JasmineUPC" panose="02020603050405020304" pitchFamily="18" charset="-34"/>
              </a:rPr>
              <a:t>ทันตแพทย์</a:t>
            </a:r>
            <a:endParaRPr lang="th-TH" sz="2000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algn="ctr">
              <a:lnSpc>
                <a:spcPts val="1800"/>
              </a:lnSpc>
            </a:pPr>
            <a:r>
              <a:rPr lang="th-TH" sz="2000" b="1" dirty="0" err="1" smtClean="0">
                <a:latin typeface="JasmineUPC" panose="02020603050405020304" pitchFamily="18" charset="-34"/>
                <a:cs typeface="JasmineUPC" panose="02020603050405020304" pitchFamily="18" charset="-34"/>
              </a:rPr>
              <a:t>ทันตแพทย</a:t>
            </a:r>
            <a:r>
              <a:rPr lang="th-TH" sz="20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สภา </a:t>
            </a:r>
          </a:p>
          <a:p>
            <a:pPr algn="ctr">
              <a:lnSpc>
                <a:spcPts val="1800"/>
              </a:lnSpc>
            </a:pPr>
            <a:r>
              <a:rPr lang="th-TH" sz="2000" b="1" dirty="0" err="1" smtClean="0">
                <a:latin typeface="JasmineUPC" panose="02020603050405020304" pitchFamily="18" charset="-34"/>
                <a:cs typeface="JasmineUPC" panose="02020603050405020304" pitchFamily="18" charset="-34"/>
              </a:rPr>
              <a:t>ทันตแพทย</a:t>
            </a:r>
            <a:r>
              <a:rPr lang="th-TH" sz="20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สมาคม</a:t>
            </a:r>
          </a:p>
          <a:p>
            <a:pPr algn="ctr">
              <a:lnSpc>
                <a:spcPts val="1800"/>
              </a:lnSpc>
            </a:pPr>
            <a:endParaRPr lang="en-US" sz="2000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cxnSp>
        <p:nvCxnSpPr>
          <p:cNvPr id="50" name="ลูกศรเชื่อมต่อแบบตรง 96">
            <a:extLst>
              <a:ext uri="{FF2B5EF4-FFF2-40B4-BE49-F238E27FC236}">
                <a16:creationId xmlns:a16="http://schemas.microsoft.com/office/drawing/2014/main" xmlns="" id="{BC764668-EF1A-4CDB-B46F-0863A7A8A06D}"/>
              </a:ext>
            </a:extLst>
          </p:cNvPr>
          <p:cNvCxnSpPr>
            <a:cxnSpLocks/>
          </p:cNvCxnSpPr>
          <p:nvPr/>
        </p:nvCxnSpPr>
        <p:spPr>
          <a:xfrm flipH="1">
            <a:off x="1533626" y="4043974"/>
            <a:ext cx="1" cy="604393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7ED84110-5161-4980-929D-78E95F9FE1E7}"/>
              </a:ext>
            </a:extLst>
          </p:cNvPr>
          <p:cNvGrpSpPr/>
          <p:nvPr/>
        </p:nvGrpSpPr>
        <p:grpSpPr>
          <a:xfrm>
            <a:off x="4674260" y="2132749"/>
            <a:ext cx="2862658" cy="221469"/>
            <a:chOff x="3779209" y="1611385"/>
            <a:chExt cx="2808815" cy="237049"/>
          </a:xfrm>
        </p:grpSpPr>
        <p:cxnSp>
          <p:nvCxnSpPr>
            <p:cNvPr id="53" name="ตัวเชื่อมต่อตรง 27">
              <a:extLst>
                <a:ext uri="{FF2B5EF4-FFF2-40B4-BE49-F238E27FC236}">
                  <a16:creationId xmlns:a16="http://schemas.microsoft.com/office/drawing/2014/main" xmlns="" id="{F6A7044D-C424-485C-B7CC-17DA9F1A4997}"/>
                </a:ext>
              </a:extLst>
            </p:cNvPr>
            <p:cNvCxnSpPr/>
            <p:nvPr/>
          </p:nvCxnSpPr>
          <p:spPr>
            <a:xfrm flipV="1">
              <a:off x="3779209" y="1611385"/>
              <a:ext cx="2808815" cy="357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ตัวเชื่อมต่อตรง 32">
              <a:extLst>
                <a:ext uri="{FF2B5EF4-FFF2-40B4-BE49-F238E27FC236}">
                  <a16:creationId xmlns:a16="http://schemas.microsoft.com/office/drawing/2014/main" xmlns="" id="{45CD3E38-5D0A-4E3B-A8C0-428CCCF66AA9}"/>
                </a:ext>
              </a:extLst>
            </p:cNvPr>
            <p:cNvCxnSpPr/>
            <p:nvPr/>
          </p:nvCxnSpPr>
          <p:spPr>
            <a:xfrm>
              <a:off x="3792758" y="1617237"/>
              <a:ext cx="0" cy="23119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ตัวเชื่อมต่อตรง 36">
              <a:extLst>
                <a:ext uri="{FF2B5EF4-FFF2-40B4-BE49-F238E27FC236}">
                  <a16:creationId xmlns:a16="http://schemas.microsoft.com/office/drawing/2014/main" xmlns="" id="{E2D60874-9FF5-4FC6-819B-9191C754CB2C}"/>
                </a:ext>
              </a:extLst>
            </p:cNvPr>
            <p:cNvCxnSpPr/>
            <p:nvPr/>
          </p:nvCxnSpPr>
          <p:spPr>
            <a:xfrm>
              <a:off x="6579393" y="1613171"/>
              <a:ext cx="0" cy="23119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23FADF5F-51C7-4175-9A52-6C87E5BA5A4E}"/>
              </a:ext>
            </a:extLst>
          </p:cNvPr>
          <p:cNvSpPr txBox="1"/>
          <p:nvPr/>
        </p:nvSpPr>
        <p:spPr>
          <a:xfrm>
            <a:off x="9865882" y="1232089"/>
            <a:ext cx="1661407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ศูนย์อนามัย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12CAA8E3-4D29-4712-8A25-28A0B99EFDC0}"/>
              </a:ext>
            </a:extLst>
          </p:cNvPr>
          <p:cNvSpPr txBox="1"/>
          <p:nvPr/>
        </p:nvSpPr>
        <p:spPr>
          <a:xfrm>
            <a:off x="9426144" y="1636860"/>
            <a:ext cx="2457251" cy="16312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กระตุ้นให้</a:t>
            </a:r>
            <a:r>
              <a:rPr lang="th-TH" sz="20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มี</a:t>
            </a:r>
            <a:r>
              <a:rPr lang="th-TH" sz="20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การจัดบริการ</a:t>
            </a:r>
          </a:p>
          <a:p>
            <a:pPr algn="ctr"/>
            <a:r>
              <a:rPr lang="th-TH" sz="20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ที่</a:t>
            </a:r>
            <a:r>
              <a:rPr lang="th-TH" sz="20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เท่าเทียม</a:t>
            </a:r>
          </a:p>
          <a:p>
            <a:pPr algn="ctr"/>
            <a:r>
              <a:rPr lang="th-TH" sz="20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มีระบบ</a:t>
            </a:r>
            <a:r>
              <a:rPr lang="th-TH" sz="20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การประเมิน </a:t>
            </a:r>
          </a:p>
          <a:p>
            <a:pPr algn="ctr"/>
            <a:r>
              <a:rPr lang="th-TH" sz="20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การกำกับ</a:t>
            </a:r>
            <a:r>
              <a:rPr lang="th-TH" sz="20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ติดตาม</a:t>
            </a:r>
          </a:p>
          <a:p>
            <a:pPr algn="ctr"/>
            <a:r>
              <a:rPr lang="th-TH" sz="20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ที่มีคุณภาพ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EEFAFEB7-619F-44A9-A0DB-58122644FA75}"/>
              </a:ext>
            </a:extLst>
          </p:cNvPr>
          <p:cNvSpPr txBox="1"/>
          <p:nvPr/>
        </p:nvSpPr>
        <p:spPr>
          <a:xfrm>
            <a:off x="9426145" y="4907792"/>
            <a:ext cx="2457250" cy="17543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หน่วยบริการจัดบริการโดยคำนึงถึง ความปลอดภัย และ การจัดบริการตามความเสี่ยงและความจำเป็น</a:t>
            </a:r>
          </a:p>
          <a:p>
            <a:pPr algn="ctr"/>
            <a:r>
              <a:rPr lang="th-TH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เน้นการกระตุ้นประชาชนมี</a:t>
            </a:r>
          </a:p>
          <a:p>
            <a:pPr algn="ctr"/>
            <a:r>
              <a:rPr lang="th-TH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en-US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self-surveillance </a:t>
            </a:r>
            <a:endParaRPr lang="th-TH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337D5524-06E5-4D3B-8EF9-6F082123BFBD}"/>
              </a:ext>
            </a:extLst>
          </p:cNvPr>
          <p:cNvSpPr txBox="1"/>
          <p:nvPr/>
        </p:nvSpPr>
        <p:spPr>
          <a:xfrm>
            <a:off x="9411968" y="3444206"/>
            <a:ext cx="2457251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err="1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สสจ</a:t>
            </a:r>
            <a:r>
              <a:rPr lang="en-US" sz="2000" b="1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. </a:t>
            </a:r>
            <a:r>
              <a:rPr lang="th-TH" sz="2000" b="1" dirty="0" smtClean="0">
                <a:solidFill>
                  <a:prstClr val="black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กำกับติดตาม การจัดระบบความปลอดภัย การจัดบริการ ที่มีคุณภาพ</a:t>
            </a:r>
            <a:endParaRPr lang="th-TH" sz="2000" b="1" dirty="0">
              <a:solidFill>
                <a:prstClr val="black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algn="ctr"/>
            <a:endParaRPr lang="th-TH" sz="2000" b="1" dirty="0">
              <a:solidFill>
                <a:prstClr val="black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59" name="TextBox 24">
            <a:extLst>
              <a:ext uri="{FF2B5EF4-FFF2-40B4-BE49-F238E27FC236}">
                <a16:creationId xmlns:a16="http://schemas.microsoft.com/office/drawing/2014/main" xmlns="" id="{3D698DAE-81F2-4875-9BAC-FB2A8D1B3FAE}"/>
              </a:ext>
            </a:extLst>
          </p:cNvPr>
          <p:cNvSpPr txBox="1"/>
          <p:nvPr/>
        </p:nvSpPr>
        <p:spPr>
          <a:xfrm>
            <a:off x="6920065" y="2391346"/>
            <a:ext cx="152065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แบบฟอร์มการยินยอมรับบริการ </a:t>
            </a:r>
          </a:p>
        </p:txBody>
      </p:sp>
      <p:cxnSp>
        <p:nvCxnSpPr>
          <p:cNvPr id="61" name="ตัวเชื่อมต่อตรง 36">
            <a:extLst>
              <a:ext uri="{FF2B5EF4-FFF2-40B4-BE49-F238E27FC236}">
                <a16:creationId xmlns:a16="http://schemas.microsoft.com/office/drawing/2014/main" xmlns="" id="{E2D60874-9FF5-4FC6-819B-9191C754CB2C}"/>
              </a:ext>
            </a:extLst>
          </p:cNvPr>
          <p:cNvCxnSpPr/>
          <p:nvPr/>
        </p:nvCxnSpPr>
        <p:spPr>
          <a:xfrm>
            <a:off x="6114651" y="1746699"/>
            <a:ext cx="0" cy="35198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ตัวเชื่อมต่อตรง 36">
            <a:extLst>
              <a:ext uri="{FF2B5EF4-FFF2-40B4-BE49-F238E27FC236}">
                <a16:creationId xmlns:a16="http://schemas.microsoft.com/office/drawing/2014/main" xmlns="" id="{E2D60874-9FF5-4FC6-819B-9191C754CB2C}"/>
              </a:ext>
            </a:extLst>
          </p:cNvPr>
          <p:cNvCxnSpPr/>
          <p:nvPr/>
        </p:nvCxnSpPr>
        <p:spPr>
          <a:xfrm>
            <a:off x="10640594" y="3114486"/>
            <a:ext cx="0" cy="351986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ตัวเชื่อมต่อตรง 36">
            <a:extLst>
              <a:ext uri="{FF2B5EF4-FFF2-40B4-BE49-F238E27FC236}">
                <a16:creationId xmlns:a16="http://schemas.microsoft.com/office/drawing/2014/main" xmlns="" id="{E2D60874-9FF5-4FC6-819B-9191C754CB2C}"/>
              </a:ext>
            </a:extLst>
          </p:cNvPr>
          <p:cNvCxnSpPr/>
          <p:nvPr/>
        </p:nvCxnSpPr>
        <p:spPr>
          <a:xfrm>
            <a:off x="10696586" y="4756518"/>
            <a:ext cx="0" cy="351986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ตัวเชื่อมต่อตรง 36">
            <a:extLst>
              <a:ext uri="{FF2B5EF4-FFF2-40B4-BE49-F238E27FC236}">
                <a16:creationId xmlns:a16="http://schemas.microsoft.com/office/drawing/2014/main" xmlns="" id="{E2D60874-9FF5-4FC6-819B-9191C754CB2C}"/>
              </a:ext>
            </a:extLst>
          </p:cNvPr>
          <p:cNvCxnSpPr/>
          <p:nvPr/>
        </p:nvCxnSpPr>
        <p:spPr>
          <a:xfrm>
            <a:off x="6114651" y="4139597"/>
            <a:ext cx="0" cy="35198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ตัวเชื่อมต่อตรง 36">
            <a:extLst>
              <a:ext uri="{FF2B5EF4-FFF2-40B4-BE49-F238E27FC236}">
                <a16:creationId xmlns:a16="http://schemas.microsoft.com/office/drawing/2014/main" xmlns="" id="{E2D60874-9FF5-4FC6-819B-9191C754CB2C}"/>
              </a:ext>
            </a:extLst>
          </p:cNvPr>
          <p:cNvCxnSpPr/>
          <p:nvPr/>
        </p:nvCxnSpPr>
        <p:spPr>
          <a:xfrm>
            <a:off x="6089783" y="5675687"/>
            <a:ext cx="0" cy="35198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ตัวเชื่อมต่อตรง 36">
            <a:extLst>
              <a:ext uri="{FF2B5EF4-FFF2-40B4-BE49-F238E27FC236}">
                <a16:creationId xmlns:a16="http://schemas.microsoft.com/office/drawing/2014/main" xmlns="" id="{E2D60874-9FF5-4FC6-819B-9191C754CB2C}"/>
              </a:ext>
            </a:extLst>
          </p:cNvPr>
          <p:cNvCxnSpPr/>
          <p:nvPr/>
        </p:nvCxnSpPr>
        <p:spPr>
          <a:xfrm>
            <a:off x="6114651" y="2165766"/>
            <a:ext cx="0" cy="21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86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สี่เหลี่ยมผืนผ้า 16"/>
          <p:cNvSpPr/>
          <p:nvPr/>
        </p:nvSpPr>
        <p:spPr>
          <a:xfrm>
            <a:off x="9874299" y="584110"/>
            <a:ext cx="2240924" cy="5232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th-TH" sz="2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สถาน</a:t>
            </a:r>
            <a:r>
              <a:rPr lang="th-TH" sz="2800" b="1" dirty="0" err="1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การณ</a:t>
            </a:r>
            <a:r>
              <a:rPr lang="th-TH" sz="2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โควิด-19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" name="Picture 2" descr="Clip Art - Pregnant Woman Doctor Visit. Fotosear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66" y="1288140"/>
            <a:ext cx="1129049" cy="11792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สี่เหลี่ยมผืนผ้า 19"/>
          <p:cNvSpPr/>
          <p:nvPr/>
        </p:nvSpPr>
        <p:spPr>
          <a:xfrm>
            <a:off x="2875908" y="1194265"/>
            <a:ext cx="2094231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คัดกรอง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covid-19</a:t>
            </a:r>
            <a:endParaRPr lang="en-US" sz="2800" dirty="0"/>
          </a:p>
        </p:txBody>
      </p:sp>
      <p:sp>
        <p:nvSpPr>
          <p:cNvPr id="18" name="สี่เหลี่ยมผืนผ้า 16"/>
          <p:cNvSpPr/>
          <p:nvPr/>
        </p:nvSpPr>
        <p:spPr>
          <a:xfrm>
            <a:off x="5450849" y="1959267"/>
            <a:ext cx="3860056" cy="52322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บริการทันตก</a:t>
            </a:r>
            <a:r>
              <a:rPr lang="th-TH" b="1" dirty="0" err="1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รรม</a:t>
            </a:r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ฉุกเฉิน/เร่งด่วน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สี่เหลี่ยมผืนผ้า 19"/>
          <p:cNvSpPr/>
          <p:nvPr/>
        </p:nvSpPr>
        <p:spPr>
          <a:xfrm>
            <a:off x="5450849" y="1162499"/>
            <a:ext cx="3923761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ประเมินช่องปาก</a:t>
            </a:r>
            <a:endParaRPr lang="en-US" sz="2800" dirty="0"/>
          </a:p>
        </p:txBody>
      </p:sp>
      <p:sp>
        <p:nvSpPr>
          <p:cNvPr id="20" name="สี่เหลี่ยมผืนผ้า 16"/>
          <p:cNvSpPr/>
          <p:nvPr/>
        </p:nvSpPr>
        <p:spPr>
          <a:xfrm>
            <a:off x="5605961" y="5912018"/>
            <a:ext cx="161435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นัดหมาย</a:t>
            </a:r>
            <a:endParaRPr lang="en-US" dirty="0"/>
          </a:p>
        </p:txBody>
      </p:sp>
      <p:sp>
        <p:nvSpPr>
          <p:cNvPr id="21" name="Pentagon 20"/>
          <p:cNvSpPr/>
          <p:nvPr/>
        </p:nvSpPr>
        <p:spPr>
          <a:xfrm>
            <a:off x="4034989" y="1961488"/>
            <a:ext cx="935150" cy="575647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All</a:t>
            </a:r>
            <a:endParaRPr lang="th-TH" dirty="0">
              <a:solidFill>
                <a:schemeClr val="accent2"/>
              </a:solidFill>
            </a:endParaRPr>
          </a:p>
        </p:txBody>
      </p:sp>
      <p:sp>
        <p:nvSpPr>
          <p:cNvPr id="24" name="สี่เหลี่ยมผืนผ้า 16"/>
          <p:cNvSpPr/>
          <p:nvPr/>
        </p:nvSpPr>
        <p:spPr>
          <a:xfrm>
            <a:off x="10344250" y="4949882"/>
            <a:ext cx="1402809" cy="830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motor HP+</a:t>
            </a:r>
            <a:endParaRPr lang="en-US" sz="2400" dirty="0" smtClean="0"/>
          </a:p>
          <a:p>
            <a:pPr algn="ctr"/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H suction</a:t>
            </a:r>
          </a:p>
        </p:txBody>
      </p:sp>
      <p:sp>
        <p:nvSpPr>
          <p:cNvPr id="25" name="สี่เหลี่ยมผืนผ้า 16"/>
          <p:cNvSpPr/>
          <p:nvPr/>
        </p:nvSpPr>
        <p:spPr>
          <a:xfrm>
            <a:off x="10344249" y="4466042"/>
            <a:ext cx="140280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ขัดฟัน</a:t>
            </a:r>
            <a:endParaRPr lang="en-US" dirty="0"/>
          </a:p>
        </p:txBody>
      </p:sp>
      <p:sp>
        <p:nvSpPr>
          <p:cNvPr id="27" name="Cross 26"/>
          <p:cNvSpPr/>
          <p:nvPr/>
        </p:nvSpPr>
        <p:spPr>
          <a:xfrm>
            <a:off x="9604361" y="4837689"/>
            <a:ext cx="491319" cy="466136"/>
          </a:xfrm>
          <a:prstGeom prst="plus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Pentagon 27"/>
          <p:cNvSpPr/>
          <p:nvPr/>
        </p:nvSpPr>
        <p:spPr>
          <a:xfrm>
            <a:off x="4034990" y="3093061"/>
            <a:ext cx="1145110" cy="798225"/>
          </a:xfrm>
          <a:prstGeom prst="homePlat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เสี่ยง</a:t>
            </a: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9" name="สี่เหลี่ยมผืนผ้า 16"/>
          <p:cNvSpPr/>
          <p:nvPr/>
        </p:nvSpPr>
        <p:spPr>
          <a:xfrm>
            <a:off x="10293357" y="3093061"/>
            <a:ext cx="140280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นัดหมาย</a:t>
            </a:r>
            <a:endParaRPr lang="en-US" dirty="0"/>
          </a:p>
        </p:txBody>
      </p:sp>
      <p:sp>
        <p:nvSpPr>
          <p:cNvPr id="30" name="Pentagon 29"/>
          <p:cNvSpPr/>
          <p:nvPr/>
        </p:nvSpPr>
        <p:spPr>
          <a:xfrm>
            <a:off x="4008848" y="4535569"/>
            <a:ext cx="1297168" cy="1899669"/>
          </a:xfrm>
          <a:prstGeom prst="homePlat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" name="สี่เหลี่ยมผืนผ้า 16"/>
          <p:cNvSpPr/>
          <p:nvPr/>
        </p:nvSpPr>
        <p:spPr>
          <a:xfrm>
            <a:off x="3982961" y="5145014"/>
            <a:ext cx="114511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ไม่เสี่ยง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" name="สี่เหลี่ยมผืนผ้า 16"/>
          <p:cNvSpPr/>
          <p:nvPr/>
        </p:nvSpPr>
        <p:spPr>
          <a:xfrm>
            <a:off x="535710" y="423248"/>
            <a:ext cx="1002405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ANC</a:t>
            </a:r>
            <a:endParaRPr lang="en-US" dirty="0"/>
          </a:p>
        </p:txBody>
      </p:sp>
      <p:sp>
        <p:nvSpPr>
          <p:cNvPr id="32" name="สี่เหลี่ยมผืนผ้า 16"/>
          <p:cNvSpPr/>
          <p:nvPr/>
        </p:nvSpPr>
        <p:spPr>
          <a:xfrm>
            <a:off x="2875908" y="423248"/>
            <a:ext cx="1970350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คลินิกทันตก</a:t>
            </a:r>
            <a:r>
              <a:rPr lang="th-TH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รรม</a:t>
            </a:r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5548054" y="4471217"/>
            <a:ext cx="3903907" cy="1228357"/>
            <a:chOff x="5606308" y="3693368"/>
            <a:chExt cx="3903907" cy="1228357"/>
          </a:xfrm>
        </p:grpSpPr>
        <p:sp>
          <p:nvSpPr>
            <p:cNvPr id="15" name="สี่เหลี่ยมผืนผ้า 16"/>
            <p:cNvSpPr/>
            <p:nvPr/>
          </p:nvSpPr>
          <p:spPr>
            <a:xfrm>
              <a:off x="5844265" y="3798230"/>
              <a:ext cx="2508165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r>
                <a:rPr lang="th-TH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ตรวจประเมินวางแผน</a:t>
              </a:r>
              <a:endParaRPr lang="en-US" dirty="0"/>
            </a:p>
          </p:txBody>
        </p:sp>
        <p:sp>
          <p:nvSpPr>
            <p:cNvPr id="16" name="สี่เหลี่ยมผืนผ้า 16"/>
            <p:cNvSpPr/>
            <p:nvPr/>
          </p:nvSpPr>
          <p:spPr>
            <a:xfrm>
              <a:off x="6209206" y="4243742"/>
              <a:ext cx="2753827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r>
                <a:rPr lang="th-TH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ฝึกแปรงฟัน ลงมือปฏิบัติ</a:t>
              </a:r>
              <a:endParaRPr lang="en-US" dirty="0"/>
            </a:p>
          </p:txBody>
        </p:sp>
        <p:sp>
          <p:nvSpPr>
            <p:cNvPr id="17" name="สี่เหลี่ยมผืนผ้า 16"/>
            <p:cNvSpPr/>
            <p:nvPr/>
          </p:nvSpPr>
          <p:spPr>
            <a:xfrm>
              <a:off x="8524207" y="3769688"/>
              <a:ext cx="942157" cy="5232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OHI</a:t>
              </a:r>
              <a:endParaRPr lang="en-US" dirty="0"/>
            </a:p>
          </p:txBody>
        </p:sp>
        <p:sp>
          <p:nvSpPr>
            <p:cNvPr id="26" name="สี่เหลี่ยมผืนผ้า 16"/>
            <p:cNvSpPr/>
            <p:nvPr/>
          </p:nvSpPr>
          <p:spPr>
            <a:xfrm>
              <a:off x="5606308" y="3693368"/>
              <a:ext cx="3903907" cy="1228357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prstDash val="sysDot"/>
            </a:ln>
          </p:spPr>
          <p:txBody>
            <a:bodyPr wrap="square">
              <a:spAutoFit/>
            </a:bodyPr>
            <a:lstStyle/>
            <a:p>
              <a:pPr algn="ctr"/>
              <a:endParaRPr lang="en-US" sz="2400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5642964" y="3974553"/>
              <a:ext cx="230567" cy="25930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5" name="Oval 34"/>
            <p:cNvSpPr/>
            <p:nvPr/>
          </p:nvSpPr>
          <p:spPr>
            <a:xfrm>
              <a:off x="5911452" y="4468344"/>
              <a:ext cx="230567" cy="25930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34" name="Oval 33"/>
          <p:cNvSpPr/>
          <p:nvPr/>
        </p:nvSpPr>
        <p:spPr>
          <a:xfrm>
            <a:off x="8139809" y="4679493"/>
            <a:ext cx="230567" cy="259308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38" name="Group 37"/>
          <p:cNvGrpSpPr/>
          <p:nvPr/>
        </p:nvGrpSpPr>
        <p:grpSpPr>
          <a:xfrm>
            <a:off x="5460777" y="2869615"/>
            <a:ext cx="3903907" cy="1228357"/>
            <a:chOff x="5606308" y="3693368"/>
            <a:chExt cx="3903907" cy="1228357"/>
          </a:xfrm>
        </p:grpSpPr>
        <p:sp>
          <p:nvSpPr>
            <p:cNvPr id="39" name="สี่เหลี่ยมผืนผ้า 16"/>
            <p:cNvSpPr/>
            <p:nvPr/>
          </p:nvSpPr>
          <p:spPr>
            <a:xfrm>
              <a:off x="5844265" y="3798230"/>
              <a:ext cx="2508165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r>
                <a:rPr lang="th-TH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ตรวจประเมินวางแผน</a:t>
              </a:r>
              <a:endParaRPr lang="en-US" dirty="0"/>
            </a:p>
          </p:txBody>
        </p:sp>
        <p:sp>
          <p:nvSpPr>
            <p:cNvPr id="40" name="สี่เหลี่ยมผืนผ้า 16"/>
            <p:cNvSpPr/>
            <p:nvPr/>
          </p:nvSpPr>
          <p:spPr>
            <a:xfrm>
              <a:off x="6209206" y="4243742"/>
              <a:ext cx="2753827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r>
                <a:rPr lang="th-TH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ฝึกแปรงฟัน ลงมือปฏิบัติ</a:t>
              </a:r>
              <a:endParaRPr lang="en-US" dirty="0"/>
            </a:p>
          </p:txBody>
        </p:sp>
        <p:sp>
          <p:nvSpPr>
            <p:cNvPr id="41" name="สี่เหลี่ยมผืนผ้า 16"/>
            <p:cNvSpPr/>
            <p:nvPr/>
          </p:nvSpPr>
          <p:spPr>
            <a:xfrm>
              <a:off x="8524207" y="3769688"/>
              <a:ext cx="942157" cy="5232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OHI</a:t>
              </a:r>
              <a:endParaRPr lang="en-US" dirty="0"/>
            </a:p>
          </p:txBody>
        </p:sp>
        <p:sp>
          <p:nvSpPr>
            <p:cNvPr id="42" name="สี่เหลี่ยมผืนผ้า 16"/>
            <p:cNvSpPr/>
            <p:nvPr/>
          </p:nvSpPr>
          <p:spPr>
            <a:xfrm>
              <a:off x="5606308" y="3693368"/>
              <a:ext cx="3903907" cy="1228357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prstDash val="sysDot"/>
            </a:ln>
          </p:spPr>
          <p:txBody>
            <a:bodyPr wrap="square">
              <a:spAutoFit/>
            </a:bodyPr>
            <a:lstStyle/>
            <a:p>
              <a:pPr algn="ctr"/>
              <a:endParaRPr lang="en-US" sz="2400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5642964" y="3974553"/>
              <a:ext cx="230567" cy="25930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4" name="Oval 43"/>
            <p:cNvSpPr/>
            <p:nvPr/>
          </p:nvSpPr>
          <p:spPr>
            <a:xfrm>
              <a:off x="5911452" y="4468344"/>
              <a:ext cx="230567" cy="25930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45" name="Cross 44"/>
          <p:cNvSpPr/>
          <p:nvPr/>
        </p:nvSpPr>
        <p:spPr>
          <a:xfrm>
            <a:off x="9584278" y="3186921"/>
            <a:ext cx="491319" cy="466136"/>
          </a:xfrm>
          <a:prstGeom prst="plus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6" name="Rounded Rectangle 45"/>
          <p:cNvSpPr/>
          <p:nvPr/>
        </p:nvSpPr>
        <p:spPr>
          <a:xfrm>
            <a:off x="6782679" y="95596"/>
            <a:ext cx="5338563" cy="586854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บริการส่งเสริมสุขภาพช่องปาก หญิงตั้งครรภ์</a:t>
            </a:r>
            <a:endParaRPr lang="th-TH" sz="32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232" y="2052377"/>
            <a:ext cx="1045171" cy="2456154"/>
          </a:xfrm>
          <a:prstGeom prst="rect">
            <a:avLst/>
          </a:prstGeom>
        </p:spPr>
      </p:pic>
      <p:sp>
        <p:nvSpPr>
          <p:cNvPr id="48" name="สี่เหลี่ยมผืนผ้า 16"/>
          <p:cNvSpPr/>
          <p:nvPr/>
        </p:nvSpPr>
        <p:spPr>
          <a:xfrm>
            <a:off x="10293357" y="3571833"/>
            <a:ext cx="1402809" cy="461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&gt;14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</a:t>
            </a:r>
            <a:endParaRPr lang="en-US" sz="24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9" name="Oval 33"/>
          <p:cNvSpPr/>
          <p:nvPr/>
        </p:nvSpPr>
        <p:spPr>
          <a:xfrm>
            <a:off x="8123054" y="3077891"/>
            <a:ext cx="230567" cy="259308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1" name="Pentagon 20"/>
          <p:cNvSpPr/>
          <p:nvPr/>
        </p:nvSpPr>
        <p:spPr>
          <a:xfrm>
            <a:off x="2275980" y="1326390"/>
            <a:ext cx="719147" cy="307865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accent2"/>
              </a:solidFill>
            </a:endParaRPr>
          </a:p>
        </p:txBody>
      </p:sp>
      <p:sp>
        <p:nvSpPr>
          <p:cNvPr id="52" name="Pentagon 20"/>
          <p:cNvSpPr/>
          <p:nvPr/>
        </p:nvSpPr>
        <p:spPr>
          <a:xfrm>
            <a:off x="5252194" y="1288140"/>
            <a:ext cx="439838" cy="307865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accent2"/>
              </a:solidFill>
            </a:endParaRPr>
          </a:p>
        </p:txBody>
      </p:sp>
      <p:sp>
        <p:nvSpPr>
          <p:cNvPr id="2" name="ลูกศรขวาท้ายบาก 1"/>
          <p:cNvSpPr/>
          <p:nvPr/>
        </p:nvSpPr>
        <p:spPr>
          <a:xfrm>
            <a:off x="1877169" y="514904"/>
            <a:ext cx="679600" cy="431563"/>
          </a:xfrm>
          <a:prstGeom prst="notched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สี่เหลี่ยมผืนผ้า 16"/>
          <p:cNvSpPr/>
          <p:nvPr/>
        </p:nvSpPr>
        <p:spPr>
          <a:xfrm>
            <a:off x="696421" y="5011710"/>
            <a:ext cx="2372734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ป้องกัน ควบคุมการแพร่กระจายเชื้อ</a:t>
            </a:r>
            <a:endParaRPr lang="en-US" dirty="0"/>
          </a:p>
        </p:txBody>
      </p:sp>
      <p:sp>
        <p:nvSpPr>
          <p:cNvPr id="54" name="สี่เหลี่ยมผืนผ้า 16"/>
          <p:cNvSpPr/>
          <p:nvPr/>
        </p:nvSpPr>
        <p:spPr>
          <a:xfrm>
            <a:off x="436804" y="5972843"/>
            <a:ext cx="237273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Social distancing</a:t>
            </a:r>
            <a:endParaRPr lang="en-US" dirty="0"/>
          </a:p>
        </p:txBody>
      </p:sp>
      <p:pic>
        <p:nvPicPr>
          <p:cNvPr id="1028" name="Picture 4" descr="Stock Photo - Ok.. Fotosearc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2" y="5303825"/>
            <a:ext cx="939128" cy="84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80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4562" y="67113"/>
            <a:ext cx="5338563" cy="965631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บริการส่งเสริมสุขภาพช่องปาก หญิงตั้งครรภ์</a:t>
            </a:r>
            <a:endParaRPr lang="th-TH" sz="32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3190658" y="1884527"/>
            <a:ext cx="1353416" cy="1103399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ทำ</a:t>
            </a:r>
            <a:endParaRPr lang="th-TH" sz="3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4041771" y="3551407"/>
            <a:ext cx="1487876" cy="1336534"/>
          </a:xfrm>
          <a:prstGeom prst="homePlat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ควร</a:t>
            </a:r>
            <a:endParaRPr lang="th-TH" sz="3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3186615" y="5235519"/>
            <a:ext cx="1599094" cy="1103399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นัดหมาย</a:t>
            </a:r>
            <a:endParaRPr lang="th-TH" sz="3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สี่เหลี่ยมผืนผ้า 16"/>
          <p:cNvSpPr/>
          <p:nvPr/>
        </p:nvSpPr>
        <p:spPr>
          <a:xfrm>
            <a:off x="8504279" y="1660160"/>
            <a:ext cx="2558377" cy="52322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ประเมินความเสี่ยง</a:t>
            </a:r>
            <a:endParaRPr lang="en-US" dirty="0"/>
          </a:p>
        </p:txBody>
      </p:sp>
      <p:sp>
        <p:nvSpPr>
          <p:cNvPr id="7" name="สี่เหลี่ยมผืนผ้า 16"/>
          <p:cNvSpPr/>
          <p:nvPr/>
        </p:nvSpPr>
        <p:spPr>
          <a:xfrm>
            <a:off x="5200599" y="2211340"/>
            <a:ext cx="2558377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ตรวจ +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OHI+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ฝึกแปรงฟันลงมือปฏิบัติ</a:t>
            </a:r>
            <a:endParaRPr lang="en-US" sz="2400" dirty="0"/>
          </a:p>
        </p:txBody>
      </p:sp>
      <p:sp>
        <p:nvSpPr>
          <p:cNvPr id="8" name="สี่เหลี่ยมผืนผ้า 16"/>
          <p:cNvSpPr/>
          <p:nvPr/>
        </p:nvSpPr>
        <p:spPr>
          <a:xfrm>
            <a:off x="5208278" y="1694916"/>
            <a:ext cx="2558377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ส่งเสริมสุขภาพช่องปาก</a:t>
            </a:r>
            <a:endParaRPr lang="en-US" dirty="0"/>
          </a:p>
        </p:txBody>
      </p:sp>
      <p:sp>
        <p:nvSpPr>
          <p:cNvPr id="9" name="สี่เหลี่ยมผืนผ้า 16"/>
          <p:cNvSpPr/>
          <p:nvPr/>
        </p:nvSpPr>
        <p:spPr>
          <a:xfrm>
            <a:off x="8504279" y="2181797"/>
            <a:ext cx="2558377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บริการทันตก</a:t>
            </a:r>
            <a:r>
              <a:rPr lang="th-TH" sz="24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รรม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ฉุกเฉิน/เร่งด่วน</a:t>
            </a:r>
            <a:endParaRPr lang="en-US" sz="2400" dirty="0"/>
          </a:p>
        </p:txBody>
      </p:sp>
      <p:sp>
        <p:nvSpPr>
          <p:cNvPr id="10" name="สี่เหลี่ยมผืนผ้า 16"/>
          <p:cNvSpPr/>
          <p:nvPr/>
        </p:nvSpPr>
        <p:spPr>
          <a:xfrm>
            <a:off x="5221926" y="3560597"/>
            <a:ext cx="2558377" cy="52322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ขัดฟัน</a:t>
            </a:r>
            <a:endParaRPr lang="en-US" dirty="0"/>
          </a:p>
        </p:txBody>
      </p:sp>
      <p:sp>
        <p:nvSpPr>
          <p:cNvPr id="11" name="สี่เหลี่ยมผืนผ้า 16"/>
          <p:cNvSpPr/>
          <p:nvPr/>
        </p:nvSpPr>
        <p:spPr>
          <a:xfrm>
            <a:off x="5208279" y="4026999"/>
            <a:ext cx="2558377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Motor hand piece  +high power suction</a:t>
            </a:r>
            <a:endParaRPr lang="en-US" sz="2400" dirty="0"/>
          </a:p>
        </p:txBody>
      </p:sp>
      <p:sp>
        <p:nvSpPr>
          <p:cNvPr id="12" name="สี่เหลี่ยมผืนผ้า 16"/>
          <p:cNvSpPr/>
          <p:nvPr/>
        </p:nvSpPr>
        <p:spPr>
          <a:xfrm>
            <a:off x="8408678" y="3551407"/>
            <a:ext cx="2558377" cy="523220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ประเมินความพร้อม</a:t>
            </a:r>
            <a:endParaRPr lang="en-US" dirty="0"/>
          </a:p>
        </p:txBody>
      </p:sp>
      <p:sp>
        <p:nvSpPr>
          <p:cNvPr id="13" name="สี่เหลี่ยมผืนผ้า 16"/>
          <p:cNvSpPr/>
          <p:nvPr/>
        </p:nvSpPr>
        <p:spPr>
          <a:xfrm>
            <a:off x="8408677" y="3965323"/>
            <a:ext cx="2558377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-หญิงตั้งครรภ์</a:t>
            </a:r>
          </a:p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หน่วยบริการ</a:t>
            </a:r>
            <a:endParaRPr lang="en-US" sz="2400" dirty="0"/>
          </a:p>
        </p:txBody>
      </p:sp>
      <p:sp>
        <p:nvSpPr>
          <p:cNvPr id="14" name="สี่เหลี่ยมผืนผ้า 16"/>
          <p:cNvSpPr/>
          <p:nvPr/>
        </p:nvSpPr>
        <p:spPr>
          <a:xfrm>
            <a:off x="5221927" y="5378299"/>
            <a:ext cx="2894551" cy="523220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บริการทันตก</a:t>
            </a:r>
            <a:r>
              <a:rPr lang="th-TH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รรม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ไม่เร่งด่วน</a:t>
            </a:r>
            <a:endParaRPr lang="en-US" dirty="0"/>
          </a:p>
        </p:txBody>
      </p:sp>
      <p:sp>
        <p:nvSpPr>
          <p:cNvPr id="15" name="สี่เหลี่ยมผืนผ้า 16"/>
          <p:cNvSpPr/>
          <p:nvPr/>
        </p:nvSpPr>
        <p:spPr>
          <a:xfrm>
            <a:off x="5235574" y="5839964"/>
            <a:ext cx="288090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อุดฟัน /ขูดหินปูน</a:t>
            </a:r>
          </a:p>
        </p:txBody>
      </p:sp>
      <p:pic>
        <p:nvPicPr>
          <p:cNvPr id="2050" name="Picture 2" descr="Clip Art - Time icon. Fotosear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446" y="5181080"/>
            <a:ext cx="1250803" cy="130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lip Art - thumb up emoticon with medical mask. Fotosearc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289" y="1779309"/>
            <a:ext cx="1131060" cy="113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lip Art - Smiley emoticon with ok sign. Fotosearc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40" y="3650097"/>
            <a:ext cx="1048672" cy="114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สี่เหลี่ยมผืนผ้า 16"/>
          <p:cNvSpPr/>
          <p:nvPr/>
        </p:nvSpPr>
        <p:spPr>
          <a:xfrm>
            <a:off x="5334263" y="82772"/>
            <a:ext cx="2558377" cy="523220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ลดเชื้อโรคในช่องปาก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สี่เหลี่ยมผืนผ้า 16"/>
          <p:cNvSpPr/>
          <p:nvPr/>
        </p:nvSpPr>
        <p:spPr>
          <a:xfrm>
            <a:off x="5334264" y="582178"/>
            <a:ext cx="255837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ดูแลสุขภาพช่องปากตนเอง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531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6"/>
          <p:cNvSpPr/>
          <p:nvPr/>
        </p:nvSpPr>
        <p:spPr>
          <a:xfrm>
            <a:off x="188682" y="137694"/>
            <a:ext cx="2878021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 6 เดือนหลัง</a:t>
            </a:r>
            <a:endParaRPr lang="en-US" sz="3200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/>
          </p:nvPr>
        </p:nvGraphicFramePr>
        <p:xfrm>
          <a:off x="697692" y="1110585"/>
          <a:ext cx="5648517" cy="3133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entagon 3"/>
          <p:cNvSpPr/>
          <p:nvPr/>
        </p:nvSpPr>
        <p:spPr>
          <a:xfrm>
            <a:off x="5041433" y="443259"/>
            <a:ext cx="1364107" cy="558421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60 </a:t>
            </a:r>
            <a:r>
              <a:rPr lang="en-US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%</a:t>
            </a:r>
            <a:endParaRPr lang="th-TH" sz="3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สี่เหลี่ยมผืนผ้า 16"/>
          <p:cNvSpPr/>
          <p:nvPr/>
        </p:nvSpPr>
        <p:spPr>
          <a:xfrm>
            <a:off x="3496126" y="416905"/>
            <a:ext cx="160650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ตรวจฟัน</a:t>
            </a:r>
            <a:endParaRPr lang="en-US" sz="3200" dirty="0"/>
          </a:p>
        </p:txBody>
      </p:sp>
      <p:sp>
        <p:nvSpPr>
          <p:cNvPr id="6" name="สี่เหลี่ยมผืนผ้า 16"/>
          <p:cNvSpPr/>
          <p:nvPr/>
        </p:nvSpPr>
        <p:spPr>
          <a:xfrm>
            <a:off x="7708451" y="449593"/>
            <a:ext cx="2110829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ตรวจฟัน+ขัด</a:t>
            </a:r>
            <a:endParaRPr lang="en-US" sz="3200" dirty="0"/>
          </a:p>
        </p:txBody>
      </p:sp>
      <p:sp>
        <p:nvSpPr>
          <p:cNvPr id="7" name="Pentagon 6"/>
          <p:cNvSpPr/>
          <p:nvPr/>
        </p:nvSpPr>
        <p:spPr>
          <a:xfrm>
            <a:off x="9819280" y="449593"/>
            <a:ext cx="1364107" cy="558421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17 </a:t>
            </a:r>
            <a:r>
              <a:rPr lang="en-US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%</a:t>
            </a:r>
            <a:endParaRPr lang="th-TH" sz="3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6898517" y="1249623"/>
          <a:ext cx="4591049" cy="285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สี่เหลี่ยมผืนผ้า 16"/>
          <p:cNvSpPr/>
          <p:nvPr/>
        </p:nvSpPr>
        <p:spPr>
          <a:xfrm>
            <a:off x="1627663" y="4507252"/>
            <a:ext cx="2878021" cy="584775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 2564</a:t>
            </a:r>
            <a:endParaRPr lang="en-US" sz="3200" dirty="0"/>
          </a:p>
        </p:txBody>
      </p:sp>
      <p:sp>
        <p:nvSpPr>
          <p:cNvPr id="10" name="Pentagon 9"/>
          <p:cNvSpPr/>
          <p:nvPr/>
        </p:nvSpPr>
        <p:spPr>
          <a:xfrm>
            <a:off x="5041433" y="5413319"/>
            <a:ext cx="1364107" cy="558421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75 </a:t>
            </a:r>
            <a:r>
              <a:rPr lang="en-US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%</a:t>
            </a:r>
            <a:endParaRPr lang="th-TH" sz="3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สี่เหลี่ยมผืนผ้า 16"/>
          <p:cNvSpPr/>
          <p:nvPr/>
        </p:nvSpPr>
        <p:spPr>
          <a:xfrm>
            <a:off x="3496126" y="5386965"/>
            <a:ext cx="160650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ตรวจฟัน</a:t>
            </a:r>
            <a:endParaRPr lang="en-US" sz="3200" dirty="0"/>
          </a:p>
        </p:txBody>
      </p:sp>
      <p:sp>
        <p:nvSpPr>
          <p:cNvPr id="12" name="สี่เหลี่ยมผืนผ้า 16"/>
          <p:cNvSpPr/>
          <p:nvPr/>
        </p:nvSpPr>
        <p:spPr>
          <a:xfrm>
            <a:off x="6895432" y="5413319"/>
            <a:ext cx="2110829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ตรวจฟัน+ขัด</a:t>
            </a:r>
            <a:endParaRPr lang="en-US" sz="3200" dirty="0"/>
          </a:p>
        </p:txBody>
      </p:sp>
      <p:sp>
        <p:nvSpPr>
          <p:cNvPr id="13" name="Pentagon 12"/>
          <p:cNvSpPr/>
          <p:nvPr/>
        </p:nvSpPr>
        <p:spPr>
          <a:xfrm>
            <a:off x="9006261" y="5413319"/>
            <a:ext cx="1364107" cy="558421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20 </a:t>
            </a:r>
            <a:r>
              <a:rPr lang="en-US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%</a:t>
            </a:r>
            <a:endParaRPr lang="th-TH" sz="3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58" y="4799639"/>
            <a:ext cx="1492010" cy="13295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631" y="1125182"/>
            <a:ext cx="1363378" cy="1151297"/>
          </a:xfrm>
          <a:prstGeom prst="rect">
            <a:avLst/>
          </a:prstGeom>
        </p:spPr>
      </p:pic>
      <p:sp>
        <p:nvSpPr>
          <p:cNvPr id="16" name="สี่เหลี่ยมผืนผ้า 16"/>
          <p:cNvSpPr/>
          <p:nvPr/>
        </p:nvSpPr>
        <p:spPr>
          <a:xfrm>
            <a:off x="3496126" y="1001680"/>
            <a:ext cx="1606505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ปัจจุบัน 53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%</a:t>
            </a:r>
            <a:endParaRPr lang="en-US" sz="2400" dirty="0"/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8203008" y="1004995"/>
            <a:ext cx="1606505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ปัจจุบัน 16.5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%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461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0" y="0"/>
            <a:ext cx="1177801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847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Sample 2</a:t>
            </a:r>
          </a:p>
        </p:txBody>
      </p:sp>
      <p:sp>
        <p:nvSpPr>
          <p:cNvPr id="215" name="TextBox 214"/>
          <p:cNvSpPr txBox="1"/>
          <p:nvPr/>
        </p:nvSpPr>
        <p:spPr>
          <a:xfrm>
            <a:off x="-600269" y="49961"/>
            <a:ext cx="122150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เป้าหมายบริการ</a:t>
            </a:r>
            <a:r>
              <a:rPr lang="th-TH" sz="2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ทันตก</a:t>
            </a:r>
            <a:r>
              <a:rPr lang="th-TH" sz="2800" b="1" dirty="0" err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รรม</a:t>
            </a:r>
            <a:r>
              <a:rPr lang="en-US" sz="2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เคลือบ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ฟลูออไรด์</a:t>
            </a:r>
            <a:r>
              <a:rPr 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ใน</a:t>
            </a:r>
            <a:r>
              <a:rPr lang="th-TH" sz="2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กลุ่มเด็ก</a:t>
            </a:r>
            <a:r>
              <a:rPr lang="en-US" sz="2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วัยเรียน</a:t>
            </a:r>
            <a:r>
              <a:rPr lang="en-US" sz="2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(4-12 </a:t>
            </a:r>
            <a:r>
              <a:rPr lang="th-TH" sz="2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ปี)</a:t>
            </a:r>
            <a:r>
              <a:rPr lang="en-US" sz="2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br>
              <a:rPr lang="en-US" sz="2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เคลือบ</a:t>
            </a: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หลุมร่องฟัน 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ในกลุ่มเด็ก วัยเรียน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(6-12 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ปี) แยก</a:t>
            </a:r>
            <a:r>
              <a:rPr lang="th-TH" sz="2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รายเขต  ปีงบประมาณ </a:t>
            </a:r>
            <a:r>
              <a:rPr lang="en-US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2564</a:t>
            </a:r>
            <a:endParaRPr lang="en-US" sz="2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A13EC9BE-1E18-4047-B9D9-486B56F5FD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252959"/>
              </p:ext>
            </p:extLst>
          </p:nvPr>
        </p:nvGraphicFramePr>
        <p:xfrm>
          <a:off x="1228299" y="1285584"/>
          <a:ext cx="9471546" cy="5387804"/>
        </p:xfrm>
        <a:graphic>
          <a:graphicData uri="http://schemas.openxmlformats.org/drawingml/2006/table">
            <a:tbl>
              <a:tblPr firstRow="1" firstCol="1">
                <a:tableStyleId>{69CF1AB2-1976-4502-BF36-3FF5EA218861}</a:tableStyleId>
              </a:tblPr>
              <a:tblGrid>
                <a:gridCol w="1688254">
                  <a:extLst>
                    <a:ext uri="{9D8B030D-6E8A-4147-A177-3AD203B41FA5}">
                      <a16:colId xmlns:a16="http://schemas.microsoft.com/office/drawing/2014/main" xmlns="" val="3547708614"/>
                    </a:ext>
                  </a:extLst>
                </a:gridCol>
                <a:gridCol w="2031338"/>
                <a:gridCol w="1903285"/>
                <a:gridCol w="1883391">
                  <a:extLst>
                    <a:ext uri="{9D8B030D-6E8A-4147-A177-3AD203B41FA5}">
                      <a16:colId xmlns:a16="http://schemas.microsoft.com/office/drawing/2014/main" xmlns="" val="2123776084"/>
                    </a:ext>
                  </a:extLst>
                </a:gridCol>
                <a:gridCol w="1965278"/>
              </a:tblGrid>
              <a:tr h="4042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i="0" u="none" strike="noStrike" dirty="0">
                          <a:solidFill>
                            <a:srgbClr val="0000CC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เขต</a:t>
                      </a:r>
                      <a:endParaRPr lang="en-US" sz="2000" b="1" i="0" u="none" strike="noStrike" dirty="0">
                        <a:solidFill>
                          <a:srgbClr val="0000CC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CC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Pop_</a:t>
                      </a:r>
                      <a:r>
                        <a:rPr lang="th-TH" sz="2000" b="1" i="0" u="none" strike="noStrike" dirty="0">
                          <a:solidFill>
                            <a:srgbClr val="0000CC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อายุ 4-12</a:t>
                      </a:r>
                      <a:r>
                        <a:rPr lang="th-TH" sz="2000" b="1" i="0" u="none" strike="noStrike" dirty="0" smtClean="0">
                          <a:solidFill>
                            <a:srgbClr val="0000CC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</a:t>
                      </a:r>
                      <a:r>
                        <a:rPr lang="en-US" sz="2000" b="1" i="0" u="none" strike="noStrike" dirty="0" smtClean="0">
                          <a:solidFill>
                            <a:srgbClr val="0000CC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</a:t>
                      </a:r>
                      <a:r>
                        <a:rPr lang="th-TH" sz="2000" b="1" i="0" u="none" strike="noStrike" dirty="0" smtClean="0">
                          <a:solidFill>
                            <a:srgbClr val="0000CC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</a:t>
                      </a:r>
                      <a:r>
                        <a:rPr lang="en-US" sz="2000" b="1" i="0" u="none" strike="noStrike" dirty="0" smtClean="0">
                          <a:solidFill>
                            <a:srgbClr val="0000CC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62)</a:t>
                      </a:r>
                      <a:endParaRPr lang="th-TH" sz="2000" b="1" i="0" u="none" strike="noStrike" dirty="0">
                        <a:solidFill>
                          <a:srgbClr val="0000CC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 dirty="0" smtClean="0">
                          <a:solidFill>
                            <a:srgbClr val="0000CC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เป้าหมาย(คน)</a:t>
                      </a:r>
                    </a:p>
                    <a:p>
                      <a:pPr algn="ctr" rtl="0" fontAlgn="ctr"/>
                      <a:r>
                        <a:rPr lang="th-TH" sz="2000" b="1" i="0" u="none" strike="noStrike" dirty="0" smtClean="0">
                          <a:solidFill>
                            <a:srgbClr val="0000CC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20%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CC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Pop_</a:t>
                      </a:r>
                      <a:r>
                        <a:rPr lang="th-TH" sz="2000" b="1" i="0" u="none" strike="noStrike" dirty="0">
                          <a:solidFill>
                            <a:srgbClr val="0000CC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อายุ 6-12</a:t>
                      </a:r>
                      <a:r>
                        <a:rPr lang="th-TH" sz="2000" b="1" i="0" u="none" strike="noStrike" dirty="0" smtClean="0">
                          <a:solidFill>
                            <a:srgbClr val="0000CC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</a:t>
                      </a:r>
                      <a:r>
                        <a:rPr lang="en-US" sz="2000" b="1" i="0" u="none" strike="noStrike" dirty="0" smtClean="0">
                          <a:solidFill>
                            <a:srgbClr val="0000CC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</a:t>
                      </a:r>
                      <a:r>
                        <a:rPr lang="th-TH" sz="2000" b="1" i="0" u="none" strike="noStrike" dirty="0" smtClean="0">
                          <a:solidFill>
                            <a:srgbClr val="0000CC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</a:t>
                      </a:r>
                      <a:r>
                        <a:rPr lang="en-US" sz="2000" b="1" i="0" u="none" strike="noStrike" dirty="0" smtClean="0">
                          <a:solidFill>
                            <a:srgbClr val="0000CC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62)</a:t>
                      </a:r>
                      <a:endParaRPr lang="th-TH" sz="2000" b="1" i="0" u="none" strike="noStrike" dirty="0">
                        <a:solidFill>
                          <a:srgbClr val="0000CC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 dirty="0" smtClean="0">
                          <a:solidFill>
                            <a:srgbClr val="0000CC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เป้าหมาย(คน)</a:t>
                      </a:r>
                    </a:p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0000CC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20%</a:t>
                      </a:r>
                      <a:endParaRPr lang="th-TH" sz="2000" b="1" i="0" u="none" strike="noStrike" dirty="0">
                        <a:solidFill>
                          <a:srgbClr val="0000CC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24656204"/>
                  </a:ext>
                </a:extLst>
              </a:tr>
              <a:tr h="313698">
                <a:tc>
                  <a:txBody>
                    <a:bodyPr/>
                    <a:lstStyle/>
                    <a:p>
                      <a:pPr marL="0" marR="0" indent="0" algn="l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  <a:sym typeface="Calibri"/>
                        </a:rPr>
                        <a:t>เขต 1 เชียงใหม่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503,652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100,730 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394,869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 78,974 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7644273"/>
                  </a:ext>
                </a:extLst>
              </a:tr>
              <a:tr h="313698">
                <a:tc>
                  <a:txBody>
                    <a:bodyPr/>
                    <a:lstStyle/>
                    <a:p>
                      <a:pPr marL="0" marR="0" indent="0" algn="l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  <a:sym typeface="Calibri"/>
                        </a:rPr>
                        <a:t>เขต 2 พิษณุโลก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348,659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 69,732 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276,093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 55,219 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6726608"/>
                  </a:ext>
                </a:extLst>
              </a:tr>
              <a:tr h="313698">
                <a:tc>
                  <a:txBody>
                    <a:bodyPr/>
                    <a:lstStyle/>
                    <a:p>
                      <a:pPr marL="0" marR="0" indent="0" algn="l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  <a:sym typeface="Calibri"/>
                        </a:rPr>
                        <a:t>เขต 3 นครสวรรค์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293,496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 58,699 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234,203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 46,841 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9993356"/>
                  </a:ext>
                </a:extLst>
              </a:tr>
              <a:tr h="313698">
                <a:tc>
                  <a:txBody>
                    <a:bodyPr/>
                    <a:lstStyle/>
                    <a:p>
                      <a:pPr marL="0" marR="0" indent="0" algn="l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  <a:sym typeface="Calibri"/>
                        </a:rPr>
                        <a:t>เขต 4 สระบุรี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527,251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105,450 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419,306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 83,861 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8233572"/>
                  </a:ext>
                </a:extLst>
              </a:tr>
              <a:tr h="313698">
                <a:tc>
                  <a:txBody>
                    <a:bodyPr/>
                    <a:lstStyle/>
                    <a:p>
                      <a:pPr marL="0" marR="0" indent="0" algn="l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  <a:sym typeface="Calibri"/>
                        </a:rPr>
                        <a:t>เขต 5 ราชบุรี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541,148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108,230 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429,299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 85,860 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31163759"/>
                  </a:ext>
                </a:extLst>
              </a:tr>
              <a:tr h="313698">
                <a:tc>
                  <a:txBody>
                    <a:bodyPr/>
                    <a:lstStyle/>
                    <a:p>
                      <a:pPr marL="0" marR="0" indent="0" algn="l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  <a:sym typeface="Calibri"/>
                        </a:rPr>
                        <a:t>เขต 6 ระยอง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658,167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131,633 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518,619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103,724 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6689851"/>
                  </a:ext>
                </a:extLst>
              </a:tr>
              <a:tr h="313698">
                <a:tc>
                  <a:txBody>
                    <a:bodyPr/>
                    <a:lstStyle/>
                    <a:p>
                      <a:pPr marL="0" marR="0" indent="0" algn="l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  <a:sym typeface="Calibri"/>
                        </a:rPr>
                        <a:t>เขต 7 ขอนแก่น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487,682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 97,536 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385,708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 77,142 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2092922"/>
                  </a:ext>
                </a:extLst>
              </a:tr>
              <a:tr h="313698">
                <a:tc>
                  <a:txBody>
                    <a:bodyPr/>
                    <a:lstStyle/>
                    <a:p>
                      <a:pPr marL="0" marR="0" indent="0" algn="l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  <a:sym typeface="Calibri"/>
                        </a:rPr>
                        <a:t>เขต 8 อุดรธานี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594,498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118,900 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471,040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 94,208 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5452415"/>
                  </a:ext>
                </a:extLst>
              </a:tr>
              <a:tr h="313698">
                <a:tc>
                  <a:txBody>
                    <a:bodyPr/>
                    <a:lstStyle/>
                    <a:p>
                      <a:pPr marL="0" marR="0" indent="0" algn="l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  <a:sym typeface="Calibri"/>
                        </a:rPr>
                        <a:t>เขต 9 นครราชสีมา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710,699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142,140 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563,351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112,670 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8933296"/>
                  </a:ext>
                </a:extLst>
              </a:tr>
              <a:tr h="313698">
                <a:tc>
                  <a:txBody>
                    <a:bodyPr/>
                    <a:lstStyle/>
                    <a:p>
                      <a:pPr marL="0" marR="0" indent="0" algn="l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  <a:sym typeface="Calibri"/>
                        </a:rPr>
                        <a:t>เขต 10 อุบลราชธานี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488,885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 97,777 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387,874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 77,575 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0610725"/>
                  </a:ext>
                </a:extLst>
              </a:tr>
              <a:tr h="313698">
                <a:tc>
                  <a:txBody>
                    <a:bodyPr/>
                    <a:lstStyle/>
                    <a:p>
                      <a:pPr marL="0" marR="0" indent="0" algn="l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  <a:sym typeface="Calibri"/>
                        </a:rPr>
                        <a:t>เขต 11 สุราษฎร์ธานี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541,118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108,224 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425,329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 85,066 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7126314"/>
                  </a:ext>
                </a:extLst>
              </a:tr>
              <a:tr h="313698">
                <a:tc>
                  <a:txBody>
                    <a:bodyPr/>
                    <a:lstStyle/>
                    <a:p>
                      <a:pPr marL="0" marR="0" indent="0" algn="l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  <a:sym typeface="Calibri"/>
                        </a:rPr>
                        <a:t>เขต 12 สงขลา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681,427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136,285 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532,819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106,564 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24937353"/>
                  </a:ext>
                </a:extLst>
              </a:tr>
              <a:tr h="31369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  <a:sym typeface="Calibri"/>
                        </a:rPr>
                        <a:t>เขต 1</a:t>
                      </a:r>
                      <a:r>
                        <a:rPr lang="en-US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  <a:sym typeface="Calibri"/>
                        </a:rPr>
                        <a:t>3 </a:t>
                      </a:r>
                      <a:r>
                        <a:rPr lang="th-TH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  <a:sym typeface="Calibri"/>
                        </a:rPr>
                        <a:t>กรุงเทพมหานคร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539,962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107,992 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427,480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 85,496 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681337"/>
                  </a:ext>
                </a:extLst>
              </a:tr>
              <a:tr h="4042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latin typeface="TH SarabunPSK" pitchFamily="34" charset="-34"/>
                          <a:cs typeface="TH SarabunPSK" pitchFamily="34" charset="-34"/>
                        </a:rPr>
                        <a:t>รวมทั้งหมด</a:t>
                      </a:r>
                      <a:endParaRPr lang="en-ZA" sz="2000" b="1" i="0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6,916,644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1,383,329 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5,465,990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1,093,198 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4286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260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xmlns="" id="{2AF4CA08-0296-463C-BB3E-E3E01FB750F0}"/>
              </a:ext>
            </a:extLst>
          </p:cNvPr>
          <p:cNvSpPr txBox="1">
            <a:spLocks/>
          </p:cNvSpPr>
          <p:nvPr/>
        </p:nvSpPr>
        <p:spPr>
          <a:xfrm>
            <a:off x="5283843" y="2957512"/>
            <a:ext cx="6088284" cy="942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A88C"/>
                </a:solidFill>
                <a:effectLst/>
                <a:uLnTx/>
                <a:uFillTx/>
                <a:latin typeface="DB HelvethaicaMon X 75 Bd" panose="02000506090000020004" pitchFamily="2" charset="-34"/>
                <a:ea typeface="+mj-ea"/>
                <a:cs typeface="DB HelvethaicaMon X 75 Bd" panose="02000506090000020004" pitchFamily="2" charset="-34"/>
              </a:rPr>
              <a:t>THANK YOU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8000" dirty="0">
                <a:solidFill>
                  <a:srgbClr val="005A93"/>
                </a:solidFill>
                <a:latin typeface="DB HelvethaicaMon X 75 Bd" panose="02000506090000020004" pitchFamily="2" charset="-34"/>
                <a:cs typeface="DB HelvethaicaMon X 75 Bd" panose="02000506090000020004" pitchFamily="2" charset="-34"/>
              </a:rPr>
              <a:t>ขอบคุณค่ะ</a:t>
            </a:r>
            <a:endParaRPr kumimoji="0" lang="th-TH" sz="8000" b="1" i="0" u="none" strike="noStrike" kern="1200" cap="none" spc="0" normalizeH="0" baseline="0" noProof="0" dirty="0">
              <a:ln>
                <a:noFill/>
              </a:ln>
              <a:solidFill>
                <a:srgbClr val="005A93"/>
              </a:solidFill>
              <a:effectLst/>
              <a:uLnTx/>
              <a:uFillTx/>
              <a:latin typeface="DB HelvethaicaMon X 75 Bd" panose="02000506090000020004" pitchFamily="2" charset="-34"/>
              <a:cs typeface="DB HelvethaicaMon X 75 Bd" panose="02000506090000020004" pitchFamily="2" charset="-34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348" y="1932567"/>
            <a:ext cx="3166608" cy="299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050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5" t="17105" r="10118" b="6250"/>
          <a:stretch/>
        </p:blipFill>
        <p:spPr bwMode="auto">
          <a:xfrm>
            <a:off x="14666" y="0"/>
            <a:ext cx="1217733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933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08E1F61-B111-458C-9A19-795B4BFB5E5F}"/>
              </a:ext>
            </a:extLst>
          </p:cNvPr>
          <p:cNvSpPr/>
          <p:nvPr/>
        </p:nvSpPr>
        <p:spPr>
          <a:xfrm>
            <a:off x="0" y="14990"/>
            <a:ext cx="12205252" cy="62958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การบริหารงบค่าบริการ</a:t>
            </a:r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บริการทันตกรรมส่งเสริมป้องกัน ปี ๒๕๖๓ รายการ </a:t>
            </a:r>
            <a:r>
              <a:rPr lang="en-US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Fee schedule </a:t>
            </a:r>
            <a:endParaRPr lang="th-TH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xmlns="" id="{FC6F177B-82B7-4FD1-B897-6512C752D4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2331811"/>
              </p:ext>
            </p:extLst>
          </p:nvPr>
        </p:nvGraphicFramePr>
        <p:xfrm>
          <a:off x="346841" y="968468"/>
          <a:ext cx="11382704" cy="587390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382704">
                  <a:extLst>
                    <a:ext uri="{9D8B030D-6E8A-4147-A177-3AD203B41FA5}">
                      <a16:colId xmlns:a16="http://schemas.microsoft.com/office/drawing/2014/main" xmlns="" val="3911026656"/>
                    </a:ext>
                  </a:extLst>
                </a:gridCol>
              </a:tblGrid>
              <a:tr h="4212409">
                <a:tc>
                  <a:txBody>
                    <a:bodyPr/>
                    <a:lstStyle/>
                    <a:p>
                      <a:pPr eaLnBrk="1" hangingPunct="1">
                        <a:defRPr/>
                      </a:pPr>
                      <a:r>
                        <a:rPr lang="th-TH" sz="3600" b="1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วัตถุประสงค์</a:t>
                      </a:r>
                    </a:p>
                    <a:p>
                      <a:pPr marL="914400" lvl="1" indent="-457200">
                        <a:buFont typeface="+mj-cs"/>
                        <a:buAutoNum type="thaiNumPeriod"/>
                        <a:defRPr/>
                      </a:pPr>
                      <a:r>
                        <a:rPr lang="th-TH" sz="3600" b="1" kern="120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เพื่อเพิ่มประสิทธิภาพการดูแลสุขภาพช่องปากในกลุ่มหญิงตั้งครรภ์  โดยหญิงตั้งครรภ์ คนไทย ทุกสิทธิ ที่มารับบริการฝากครรภ์ในช่วง ๖ เดือน ได้รับการตรวจสุขภาพช่องปาก และได้รับการขัดและทำความสะอาดฟัน</a:t>
                      </a:r>
                    </a:p>
                    <a:p>
                      <a:pPr marL="914400" lvl="1" indent="-457200">
                        <a:buFont typeface="+mj-cs"/>
                        <a:buAutoNum type="thaiNumPeriod"/>
                        <a:defRPr/>
                      </a:pPr>
                      <a:r>
                        <a:rPr lang="th-TH" sz="3600" b="1" kern="120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เพื่อควบคุมและป้องกันปัญหาสภาวะสุขภาพช่องปากและฟันผุ ในเด็กวัยเรียน </a:t>
                      </a:r>
                      <a:r>
                        <a:rPr lang="th-TH" sz="3600" b="1" kern="120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อายุ </a:t>
                      </a:r>
                      <a:r>
                        <a:rPr lang="th-TH" sz="3600" b="1" kern="120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๔-๑๒ ปี </a:t>
                      </a:r>
                    </a:p>
                    <a:p>
                      <a:pPr marL="914400" lvl="1" indent="-457200">
                        <a:buFont typeface="+mj-cs"/>
                        <a:buAutoNum type="thaiNumPeriod"/>
                        <a:defRPr/>
                      </a:pPr>
                      <a:r>
                        <a:rPr lang="th-TH" sz="3600" b="1" kern="120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เพื่อให้หญิงตั้งครรภ์และเด็กวัยเรียน อายุ ๔-๑๒ ปี ทุก</a:t>
                      </a:r>
                      <a:r>
                        <a:rPr lang="th-TH" sz="3600" b="1" kern="120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สิทธิเข้าถึงบริการ                        สร้าง</a:t>
                      </a:r>
                      <a:r>
                        <a:rPr lang="th-TH" sz="3600" b="1" kern="120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เสริมสุขภาพและป้องกันโรคในช่องปาก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97852726"/>
                  </a:ext>
                </a:extLst>
              </a:tr>
              <a:tr h="6966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b="1" kern="1200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กลุ่มเป้าหมาย  </a:t>
                      </a:r>
                      <a:r>
                        <a:rPr lang="en-US" sz="3200" b="1" kern="1200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: </a:t>
                      </a:r>
                      <a:r>
                        <a:rPr lang="th-TH" sz="3200" b="1" kern="1200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3200" b="1" kern="120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หญิงตั้งครรภ์ และเด็กวัยเรียน อายุ ๔-๑๒ ปี คนไทย ทุกสิทธิ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86042396"/>
                  </a:ext>
                </a:extLst>
              </a:tr>
              <a:tr h="696672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th-TH" sz="2400" b="1" kern="1200" dirty="0">
                        <a:solidFill>
                          <a:schemeClr val="dk1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25787861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BCE0041E-7848-4647-983E-EA911DEC0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17635-3A33-41CF-A787-FC6FA2CBAB36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085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7" name="Slide Number Placeholder 3">
            <a:extLst>
              <a:ext uri="{FF2B5EF4-FFF2-40B4-BE49-F238E27FC236}">
                <a16:creationId xmlns:a16="http://schemas.microsoft.com/office/drawing/2014/main" xmlns="" id="{DEB7D3E7-21D4-47C2-A54A-06D8C3AB7B4B}"/>
              </a:ext>
            </a:extLst>
          </p:cNvPr>
          <p:cNvSpPr>
            <a:spLocks noGrp="1" noChangeArrowheads="1"/>
          </p:cNvSpPr>
          <p:nvPr>
            <p:ph type="sldNum" sz="quarter" idx="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fld id="{77EB335F-7849-4644-8457-E13BB6385A39}" type="slidenum">
              <a:rPr lang="th-TH" altLang="th-TH"/>
              <a:pPr/>
              <a:t>4</a:t>
            </a:fld>
            <a:endParaRPr lang="th-TH" altLang="th-TH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D38099D1-5D7F-4AC2-9F64-99BFB509C825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40222466"/>
              </p:ext>
            </p:extLst>
          </p:nvPr>
        </p:nvGraphicFramePr>
        <p:xfrm>
          <a:off x="278971" y="1407725"/>
          <a:ext cx="11706980" cy="428625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602276">
                  <a:extLst>
                    <a:ext uri="{9D8B030D-6E8A-4147-A177-3AD203B41FA5}">
                      <a16:colId xmlns:a16="http://schemas.microsoft.com/office/drawing/2014/main" xmlns="" val="2293191320"/>
                    </a:ext>
                  </a:extLst>
                </a:gridCol>
                <a:gridCol w="1410346">
                  <a:extLst>
                    <a:ext uri="{9D8B030D-6E8A-4147-A177-3AD203B41FA5}">
                      <a16:colId xmlns:a16="http://schemas.microsoft.com/office/drawing/2014/main" xmlns="" val="1920621271"/>
                    </a:ext>
                  </a:extLst>
                </a:gridCol>
                <a:gridCol w="151856">
                  <a:extLst>
                    <a:ext uri="{9D8B030D-6E8A-4147-A177-3AD203B41FA5}">
                      <a16:colId xmlns:a16="http://schemas.microsoft.com/office/drawing/2014/main" xmlns="" val="4070431160"/>
                    </a:ext>
                  </a:extLst>
                </a:gridCol>
                <a:gridCol w="1847426">
                  <a:extLst>
                    <a:ext uri="{9D8B030D-6E8A-4147-A177-3AD203B41FA5}">
                      <a16:colId xmlns:a16="http://schemas.microsoft.com/office/drawing/2014/main" xmlns="" val="308766574"/>
                    </a:ext>
                  </a:extLst>
                </a:gridCol>
                <a:gridCol w="1695076">
                  <a:extLst>
                    <a:ext uri="{9D8B030D-6E8A-4147-A177-3AD203B41FA5}">
                      <a16:colId xmlns:a16="http://schemas.microsoft.com/office/drawing/2014/main" xmlns="" val="3303409036"/>
                    </a:ext>
                  </a:extLst>
                </a:gridCol>
              </a:tblGrid>
              <a:tr h="1344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รายการ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เป้าหมาย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(คน)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ea typeface="Tahoma" panose="020B060403050404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อัตราจ่าย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(บาท</a:t>
                      </a:r>
                      <a:r>
                        <a:rPr kumimoji="0" lang="en-US" alt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)</a:t>
                      </a:r>
                      <a:endParaRPr kumimoji="0" lang="th-TH" alt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งบประมาณ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(บาท)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334142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  ๑. </a:t>
                      </a:r>
                      <a:r>
                        <a:rPr kumimoji="0" lang="th-TH" alt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บริการ</a:t>
                      </a:r>
                      <a:r>
                        <a:rPr lang="th-TH" sz="2000" b="1" dirty="0">
                          <a:solidFill>
                            <a:srgbClr val="0033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ตรวจและป้องกันสุขภาพช่องปาก </a:t>
                      </a:r>
                      <a:r>
                        <a:rPr kumimoji="0" lang="th-TH" alt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ใน </a:t>
                      </a:r>
                      <a:r>
                        <a:rPr kumimoji="0" lang="th-TH" alt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หญิงตั้งครรภ์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H Sarabun New" panose="020B0500040200020003" pitchFamily="34" charset="-34"/>
                        <a:ea typeface="Tahoma" panose="020B060403050404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CC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110,880,000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64511697"/>
                  </a:ext>
                </a:extLst>
              </a:tr>
              <a:tr h="1327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       บริการการตรวจสุขภาพช่องปาก, และบริการขัดและทำความสะอาด</a:t>
                      </a:r>
                      <a:r>
                        <a:rPr kumimoji="0" lang="th-TH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ฟัน</a:t>
                      </a:r>
                      <a:r>
                        <a:rPr kumimoji="0" lang="en-US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*</a:t>
                      </a:r>
                      <a:endParaRPr kumimoji="0" lang="th-TH" alt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221,760</a:t>
                      </a:r>
                      <a:endParaRPr kumimoji="0" lang="th-TH" alt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500</a:t>
                      </a:r>
                      <a:r>
                        <a:rPr kumimoji="0" lang="th-TH" alt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 บาท/ครั้ง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/ครรภ์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ea typeface="Tahoma" panose="020B0604030504040204" pitchFamily="34" charset="0"/>
                          <a:cs typeface="TH Sarabun New" panose="020B0500040200020003" pitchFamily="34" charset="-34"/>
                        </a:rPr>
                        <a:t>500</a:t>
                      </a:r>
                      <a:r>
                        <a:rPr kumimoji="0" lang="th-TH" altLang="th-T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ea typeface="Tahoma" panose="020B0604030504040204" pitchFamily="34" charset="0"/>
                          <a:cs typeface="TH Sarabun New" panose="020B0500040200020003" pitchFamily="34" charset="-34"/>
                        </a:rPr>
                        <a:t> บาท/ครั้ง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ea typeface="Tahoma" panose="020B0604030504040204" pitchFamily="34" charset="0"/>
                          <a:cs typeface="TH Sarabun New" panose="020B0500040200020003" pitchFamily="34" charset="-34"/>
                        </a:rPr>
                        <a:t>/ครรภ์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110,880,000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07750379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  ๒. บริการ</a:t>
                      </a:r>
                      <a:r>
                        <a:rPr lang="th-TH" sz="2000" b="1" dirty="0">
                          <a:solidFill>
                            <a:srgbClr val="0033CC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ตรวจและป้องกันสุขภาพช่องปาก ใน </a:t>
                      </a:r>
                      <a:r>
                        <a:rPr kumimoji="0" lang="th-TH" alt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เด็กวัยเรียน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H Sarabun New" panose="020B0500040200020003" pitchFamily="34" charset="-34"/>
                        <a:ea typeface="Tahoma" panose="020B060403050404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CC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462,101,500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75850586"/>
                  </a:ext>
                </a:extLst>
              </a:tr>
              <a:tr h="1327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      ๒.๑  ค่าบริการเคลือบฟลูออไรด์ ในเด็กอายุ </a:t>
                      </a:r>
                      <a:r>
                        <a:rPr kumimoji="0" lang="en-US" alt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4 </a:t>
                      </a:r>
                      <a:r>
                        <a:rPr kumimoji="0" lang="th-TH" alt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- </a:t>
                      </a:r>
                      <a:r>
                        <a:rPr kumimoji="0" lang="en-US" alt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12 </a:t>
                      </a:r>
                      <a:r>
                        <a:rPr kumimoji="0" lang="th-TH" alt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ปี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2,005,740</a:t>
                      </a:r>
                      <a:endParaRPr kumimoji="0" lang="th-TH" alt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ea typeface="Tahoma" panose="020B060403050404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100</a:t>
                      </a:r>
                      <a:r>
                        <a:rPr kumimoji="0" lang="th-TH" alt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บาท/ครั้ง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/ปีงบประมาณ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200,574,000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09317015"/>
                  </a:ext>
                </a:extLst>
              </a:tr>
              <a:tr h="1990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      ๒.๒  ค่าบริการเคลือบหลุมร่องฟันกรามถาวร </a:t>
                      </a:r>
                      <a:r>
                        <a:rPr kumimoji="0" lang="th-TH" alt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(ซี่ </a:t>
                      </a:r>
                      <a:r>
                        <a:rPr kumimoji="0" lang="en-US" alt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6</a:t>
                      </a:r>
                      <a:r>
                        <a:rPr kumimoji="0" lang="th-TH" alt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, </a:t>
                      </a:r>
                      <a:r>
                        <a:rPr kumimoji="0" lang="en-US" alt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7</a:t>
                      </a:r>
                      <a:r>
                        <a:rPr kumimoji="0" lang="th-TH" alt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) </a:t>
                      </a:r>
                      <a:r>
                        <a:rPr kumimoji="0" lang="th-TH" alt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ในเด็กอายุ </a:t>
                      </a:r>
                      <a:r>
                        <a:rPr kumimoji="0" lang="en-US" alt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6 </a:t>
                      </a:r>
                      <a:r>
                        <a:rPr kumimoji="0" lang="th-TH" alt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- </a:t>
                      </a:r>
                      <a:r>
                        <a:rPr kumimoji="0" lang="en-US" alt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12 </a:t>
                      </a:r>
                      <a:r>
                        <a:rPr kumimoji="0" lang="th-TH" alt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ปี</a:t>
                      </a:r>
                      <a:endParaRPr kumimoji="0" lang="th-TH" alt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               (กรณีซี่ </a:t>
                      </a:r>
                      <a:r>
                        <a:rPr kumimoji="0" lang="en-US" alt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4</a:t>
                      </a:r>
                      <a:r>
                        <a:rPr kumimoji="0" lang="th-TH" alt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, </a:t>
                      </a:r>
                      <a:r>
                        <a:rPr kumimoji="0" lang="en-US" alt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5</a:t>
                      </a:r>
                      <a:r>
                        <a:rPr kumimoji="0" lang="th-TH" alt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 ค่าบริการอยู่ในงบเหมาจ่าย </a:t>
                      </a:r>
                      <a:r>
                        <a:rPr kumimoji="0" lang="en-US" alt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PPB</a:t>
                      </a:r>
                      <a:r>
                        <a:rPr kumimoji="0" lang="th-TH" alt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1,046,110</a:t>
                      </a:r>
                      <a:endParaRPr kumimoji="0" lang="th-TH" alt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ea typeface="Tahoma" panose="020B060403050404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250 </a:t>
                      </a:r>
                      <a:r>
                        <a:rPr kumimoji="0" lang="th-TH" alt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บาท/ซี่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/ปีงบประมาณ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(ไม่เกิน </a:t>
                      </a:r>
                      <a:r>
                        <a:rPr kumimoji="0" lang="en-US" alt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4</a:t>
                      </a:r>
                      <a:r>
                        <a:rPr kumimoji="0" lang="th-TH" alt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 ซี่)</a:t>
                      </a:r>
                      <a:endParaRPr kumimoji="0" lang="th-TH" alt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261,527,500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08564046"/>
                  </a:ext>
                </a:extLst>
              </a:tr>
              <a:tr h="68090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รวม </a:t>
                      </a:r>
                      <a:r>
                        <a:rPr kumimoji="0" lang="en-US" alt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3</a:t>
                      </a:r>
                      <a:r>
                        <a:rPr kumimoji="0" lang="th-TH" altLang="th-T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Tahoma" panose="020B0604030504040204" pitchFamily="34" charset="0"/>
                          <a:cs typeface="TH SarabunPSK" pitchFamily="34" charset="-34"/>
                        </a:rPr>
                        <a:t> รายการ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H Sarabun New" panose="020B0500040200020003" pitchFamily="34" charset="-34"/>
                        <a:ea typeface="Tahoma" panose="020B060403050404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H Sarabun New" panose="020B0500040200020003" pitchFamily="34" charset="-34"/>
                        <a:ea typeface="Tahoma" panose="020B060403050404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572,981,500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40533925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39FE1C7-9213-4118-A5F0-F6206373EB1B}"/>
              </a:ext>
            </a:extLst>
          </p:cNvPr>
          <p:cNvSpPr/>
          <p:nvPr/>
        </p:nvSpPr>
        <p:spPr>
          <a:xfrm>
            <a:off x="278971" y="235309"/>
            <a:ext cx="99964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รายการค่าบริการทันตกรรมส่งเสริม</a:t>
            </a: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ป้องกันปี </a:t>
            </a:r>
            <a:r>
              <a: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2563</a:t>
            </a:r>
            <a:endParaRPr lang="en-US" sz="36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949C69C-53BE-4C89-8370-CE131920507D}"/>
              </a:ext>
            </a:extLst>
          </p:cNvPr>
          <p:cNvSpPr/>
          <p:nvPr/>
        </p:nvSpPr>
        <p:spPr>
          <a:xfrm>
            <a:off x="2278101" y="6166581"/>
            <a:ext cx="72294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thaiDist">
              <a:spcAft>
                <a:spcPts val="0"/>
              </a:spcAft>
            </a:pPr>
            <a:r>
              <a:rPr lang="en-US" sz="2000" b="1" dirty="0">
                <a:solidFill>
                  <a:srgbClr val="FF0000"/>
                </a:solidFill>
                <a:latin typeface="TH SarabunPSK" panose="020B0500040200020003" pitchFamily="34" charset="-34"/>
                <a:ea typeface="Courier New" panose="02070309020205020404" pitchFamily="49" charset="0"/>
                <a:cs typeface="TH SarabunPSK" panose="020B0500040200020003" pitchFamily="34" charset="-34"/>
              </a:rPr>
              <a:t>*</a:t>
            </a: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ea typeface="Courier New" panose="02070309020205020404" pitchFamily="49" charset="0"/>
                <a:cs typeface="TH SarabunPSK" panose="020B0500040200020003" pitchFamily="34" charset="-34"/>
              </a:rPr>
              <a:t> ขัดและทำความสะอาดฟัน ให้หมายรวมถึงขูดหินน้ำลายด้วย</a:t>
            </a:r>
            <a:endParaRPr lang="en-US" sz="2000" b="1" dirty="0">
              <a:solidFill>
                <a:srgbClr val="FF0000"/>
              </a:solidFill>
              <a:effectLst/>
              <a:latin typeface="TH SarabunPSK" panose="020B0500040200020003" pitchFamily="34" charset="-34"/>
              <a:ea typeface="Courier New" panose="02070309020205020404" pitchFamily="49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0934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Sample 2</a:t>
            </a:r>
          </a:p>
        </p:txBody>
      </p:sp>
      <p:sp>
        <p:nvSpPr>
          <p:cNvPr id="215" name="TextBox 214"/>
          <p:cNvSpPr txBox="1"/>
          <p:nvPr/>
        </p:nvSpPr>
        <p:spPr>
          <a:xfrm>
            <a:off x="-340962" y="49962"/>
            <a:ext cx="122150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ผลการบริการ</a:t>
            </a:r>
            <a:r>
              <a:rPr lang="en-US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ทันตกรรมในหญิงตั้งครรภ์</a:t>
            </a:r>
            <a:r>
              <a:rPr lang="en-US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แยกรายเขต</a:t>
            </a:r>
            <a:endParaRPr lang="en-US" sz="32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ปีงบประมาณ </a:t>
            </a:r>
            <a:r>
              <a:rPr lang="en-US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2563 </a:t>
            </a:r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(ตุลาคม 2562 – มีนามคม</a:t>
            </a:r>
            <a:r>
              <a:rPr lang="en-US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563)</a:t>
            </a:r>
            <a:endParaRPr lang="en-US" sz="32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48751A3-6563-4C37-BA9B-B79254C52821}"/>
              </a:ext>
            </a:extLst>
          </p:cNvPr>
          <p:cNvSpPr txBox="1"/>
          <p:nvPr/>
        </p:nvSpPr>
        <p:spPr>
          <a:xfrm>
            <a:off x="423887" y="6310623"/>
            <a:ext cx="4963886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H Sarabun New"/>
                <a:ea typeface="TH Sarabun New"/>
                <a:cs typeface="TH Sarabun New"/>
                <a:sym typeface="TH Sarabun New"/>
              </a:rPr>
              <a:t>* </a:t>
            </a:r>
            <a:r>
              <a:rPr lang="th-TH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บริการทันตกรรมในหญิงตั้งครรภ์</a:t>
            </a:r>
            <a:r>
              <a:rPr lang="en-US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1 </a:t>
            </a:r>
            <a:r>
              <a:rPr lang="th-TH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คน </a:t>
            </a:r>
            <a:r>
              <a:rPr lang="en-US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  <a:r>
              <a:rPr lang="th-TH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ครั้ง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H Sarabun New"/>
                <a:ea typeface="TH Sarabun New"/>
                <a:cs typeface="TH Sarabun New"/>
                <a:sym typeface="TH Sarabun New"/>
              </a:rPr>
              <a:t>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560AE500-4511-4999-9F64-3CB94A0A37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820232"/>
              </p:ext>
            </p:extLst>
          </p:nvPr>
        </p:nvGraphicFramePr>
        <p:xfrm>
          <a:off x="569395" y="1258289"/>
          <a:ext cx="11211788" cy="4886530"/>
        </p:xfrm>
        <a:graphic>
          <a:graphicData uri="http://schemas.openxmlformats.org/drawingml/2006/table">
            <a:tbl>
              <a:tblPr firstRow="1" firstCol="1">
                <a:tableStyleId>{69CF1AB2-1976-4502-BF36-3FF5EA218861}</a:tableStyleId>
              </a:tblPr>
              <a:tblGrid>
                <a:gridCol w="2342127">
                  <a:extLst>
                    <a:ext uri="{9D8B030D-6E8A-4147-A177-3AD203B41FA5}">
                      <a16:colId xmlns:a16="http://schemas.microsoft.com/office/drawing/2014/main" xmlns="" val="3547708614"/>
                    </a:ext>
                  </a:extLst>
                </a:gridCol>
                <a:gridCol w="2139410">
                  <a:extLst>
                    <a:ext uri="{9D8B030D-6E8A-4147-A177-3AD203B41FA5}">
                      <a16:colId xmlns:a16="http://schemas.microsoft.com/office/drawing/2014/main" xmlns="" val="2123776084"/>
                    </a:ext>
                  </a:extLst>
                </a:gridCol>
                <a:gridCol w="1685672">
                  <a:extLst>
                    <a:ext uri="{9D8B030D-6E8A-4147-A177-3AD203B41FA5}">
                      <a16:colId xmlns:a16="http://schemas.microsoft.com/office/drawing/2014/main" xmlns="" val="412090689"/>
                    </a:ext>
                  </a:extLst>
                </a:gridCol>
                <a:gridCol w="1841043">
                  <a:extLst>
                    <a:ext uri="{9D8B030D-6E8A-4147-A177-3AD203B41FA5}">
                      <a16:colId xmlns:a16="http://schemas.microsoft.com/office/drawing/2014/main" xmlns="" val="3785254052"/>
                    </a:ext>
                  </a:extLst>
                </a:gridCol>
                <a:gridCol w="1409505">
                  <a:extLst>
                    <a:ext uri="{9D8B030D-6E8A-4147-A177-3AD203B41FA5}">
                      <a16:colId xmlns:a16="http://schemas.microsoft.com/office/drawing/2014/main" xmlns="" val="3959261480"/>
                    </a:ext>
                  </a:extLst>
                </a:gridCol>
                <a:gridCol w="1794031">
                  <a:extLst>
                    <a:ext uri="{9D8B030D-6E8A-4147-A177-3AD203B41FA5}">
                      <a16:colId xmlns:a16="http://schemas.microsoft.com/office/drawing/2014/main" xmlns="" val="3524790378"/>
                    </a:ext>
                  </a:extLst>
                </a:gridCol>
              </a:tblGrid>
              <a:tr h="4042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เขต</a:t>
                      </a:r>
                      <a:endParaRPr lang="en-US" sz="2400" b="1" i="0" u="none" strike="noStrike" dirty="0">
                        <a:solidFill>
                          <a:srgbClr val="0000CC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0000CC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Pop_ANC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>
                          <a:solidFill>
                            <a:srgbClr val="0000CC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 (คน)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>
                          <a:solidFill>
                            <a:srgbClr val="0000CC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บริการ (คน)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0000CC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ค่าบริการ (</a:t>
                      </a:r>
                      <a:r>
                        <a:rPr 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MB.)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24656204"/>
                  </a:ext>
                </a:extLst>
              </a:tr>
              <a:tr h="313698">
                <a:tc>
                  <a:txBody>
                    <a:bodyPr/>
                    <a:lstStyle/>
                    <a:p>
                      <a:pPr marL="0" marR="0" indent="0" algn="l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TH SarabunPSK" panose="020B0500040200020003" pitchFamily="34" charset="-34"/>
                          <a:sym typeface="Calibri"/>
                        </a:rPr>
                        <a:t>เขต 1 เชียงใหม่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41,825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16,730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2,921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17.46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1.46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7644273"/>
                  </a:ext>
                </a:extLst>
              </a:tr>
              <a:tr h="313698">
                <a:tc>
                  <a:txBody>
                    <a:bodyPr/>
                    <a:lstStyle/>
                    <a:p>
                      <a:pPr marL="0" marR="0" indent="0" algn="l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TH SarabunPSK" panose="020B0500040200020003" pitchFamily="34" charset="-34"/>
                          <a:sym typeface="Calibri"/>
                        </a:rPr>
                        <a:t>เขต 2 พิษณุโลก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27,383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10,950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2,062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18.83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1.03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6726608"/>
                  </a:ext>
                </a:extLst>
              </a:tr>
              <a:tr h="313698">
                <a:tc>
                  <a:txBody>
                    <a:bodyPr/>
                    <a:lstStyle/>
                    <a:p>
                      <a:pPr marL="0" marR="0" indent="0" algn="l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TH SarabunPSK" panose="020B0500040200020003" pitchFamily="34" charset="-34"/>
                          <a:sym typeface="Calibri"/>
                        </a:rPr>
                        <a:t>เขต 3 นครสวรรค์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20,999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8,400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2,126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25.31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1.06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9993356"/>
                  </a:ext>
                </a:extLst>
              </a:tr>
              <a:tr h="313698">
                <a:tc>
                  <a:txBody>
                    <a:bodyPr/>
                    <a:lstStyle/>
                    <a:p>
                      <a:pPr marL="0" marR="0" indent="0" algn="l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TH SarabunPSK" panose="020B0500040200020003" pitchFamily="34" charset="-34"/>
                          <a:sym typeface="Calibri"/>
                        </a:rPr>
                        <a:t>เขต 4 สระบุรี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41,041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16,420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2,412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14.69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1.21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8233572"/>
                  </a:ext>
                </a:extLst>
              </a:tr>
              <a:tr h="313698">
                <a:tc>
                  <a:txBody>
                    <a:bodyPr/>
                    <a:lstStyle/>
                    <a:p>
                      <a:pPr marL="0" marR="0" indent="0" algn="l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TH SarabunPSK" panose="020B0500040200020003" pitchFamily="34" charset="-34"/>
                          <a:sym typeface="Calibri"/>
                        </a:rPr>
                        <a:t>เขต 5 ราชบุรี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42,590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17,040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4,437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26.04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2.22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31163759"/>
                  </a:ext>
                </a:extLst>
              </a:tr>
              <a:tr h="313698">
                <a:tc>
                  <a:txBody>
                    <a:bodyPr/>
                    <a:lstStyle/>
                    <a:p>
                      <a:pPr marL="0" marR="0" indent="0" algn="l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TH SarabunPSK" panose="020B0500040200020003" pitchFamily="34" charset="-34"/>
                          <a:sym typeface="Calibri"/>
                        </a:rPr>
                        <a:t>เขต 6 ระยอง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56,586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22,630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3,802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16.80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1.90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6689851"/>
                  </a:ext>
                </a:extLst>
              </a:tr>
              <a:tr h="313698">
                <a:tc>
                  <a:txBody>
                    <a:bodyPr/>
                    <a:lstStyle/>
                    <a:p>
                      <a:pPr marL="0" marR="0" indent="0" algn="l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TH SarabunPSK" panose="020B0500040200020003" pitchFamily="34" charset="-34"/>
                          <a:sym typeface="Calibri"/>
                        </a:rPr>
                        <a:t>เขต 7 ขอนแก่น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37,889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15,160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4,134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27.27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2.07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2092922"/>
                  </a:ext>
                </a:extLst>
              </a:tr>
              <a:tr h="313698">
                <a:tc>
                  <a:txBody>
                    <a:bodyPr/>
                    <a:lstStyle/>
                    <a:p>
                      <a:pPr marL="0" marR="0" indent="0" algn="l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TH SarabunPSK" panose="020B0500040200020003" pitchFamily="34" charset="-34"/>
                          <a:sym typeface="Calibri"/>
                        </a:rPr>
                        <a:t>เขต 8 อุดรธานี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46,080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18,430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5,445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29.54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2.72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5452415"/>
                  </a:ext>
                </a:extLst>
              </a:tr>
              <a:tr h="313698">
                <a:tc>
                  <a:txBody>
                    <a:bodyPr/>
                    <a:lstStyle/>
                    <a:p>
                      <a:pPr marL="0" marR="0" indent="0" algn="l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TH SarabunPSK" panose="020B0500040200020003" pitchFamily="34" charset="-34"/>
                          <a:sym typeface="Calibri"/>
                        </a:rPr>
                        <a:t>เขต 9 นครราชสีมา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54,851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21,940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5,458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24.88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2.73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8933296"/>
                  </a:ext>
                </a:extLst>
              </a:tr>
              <a:tr h="313698">
                <a:tc>
                  <a:txBody>
                    <a:bodyPr/>
                    <a:lstStyle/>
                    <a:p>
                      <a:pPr marL="0" marR="0" indent="0" algn="l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TH SarabunPSK" panose="020B0500040200020003" pitchFamily="34" charset="-34"/>
                          <a:sym typeface="Calibri"/>
                        </a:rPr>
                        <a:t>เขต 10 อุบลราชธานี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38,127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15,250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5,281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34.63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2.64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0610725"/>
                  </a:ext>
                </a:extLst>
              </a:tr>
              <a:tr h="313698">
                <a:tc>
                  <a:txBody>
                    <a:bodyPr/>
                    <a:lstStyle/>
                    <a:p>
                      <a:pPr marL="0" marR="0" indent="0" algn="l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TH SarabunPSK" panose="020B0500040200020003" pitchFamily="34" charset="-34"/>
                          <a:sym typeface="Calibri"/>
                        </a:rPr>
                        <a:t>เขต 11 สุราษฎร์ธานี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44,305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17,720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3,531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19.93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1.77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7126314"/>
                  </a:ext>
                </a:extLst>
              </a:tr>
              <a:tr h="313698">
                <a:tc>
                  <a:txBody>
                    <a:bodyPr/>
                    <a:lstStyle/>
                    <a:p>
                      <a:pPr marL="0" marR="0" indent="0" algn="l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TH SarabunPSK" panose="020B0500040200020003" pitchFamily="34" charset="-34"/>
                          <a:sym typeface="Calibri"/>
                        </a:rPr>
                        <a:t>เขต 12 สงขลา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59,121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23,650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7,925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33.51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3.96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24937353"/>
                  </a:ext>
                </a:extLst>
              </a:tr>
              <a:tr h="31369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  <a:sym typeface="Calibri"/>
                        </a:rPr>
                        <a:t>เขต 1</a:t>
                      </a:r>
                      <a:r>
                        <a:rPr lang="en-US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  <a:sym typeface="Calibri"/>
                        </a:rPr>
                        <a:t>3 </a:t>
                      </a:r>
                      <a:r>
                        <a:rPr lang="th-TH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TH SarabunPSK" panose="020B0500040200020003" pitchFamily="34" charset="-34"/>
                          <a:sym typeface="Calibri"/>
                        </a:rPr>
                        <a:t>กรุงเทพมหานคร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43,602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17,440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2,876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16.49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1.44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681337"/>
                  </a:ext>
                </a:extLst>
              </a:tr>
              <a:tr h="4042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latin typeface="Arial" panose="020B0604020202020204" pitchFamily="34" charset="0"/>
                          <a:cs typeface="TH SarabunPSK" panose="020B0500040200020003" pitchFamily="34" charset="-34"/>
                        </a:rPr>
                        <a:t>รวมทั้งหมด</a:t>
                      </a:r>
                      <a:endParaRPr lang="en-ZA" sz="20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554,399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221,760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52,410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23.63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26.21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3644286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016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Sample 2</a:t>
            </a:r>
          </a:p>
        </p:txBody>
      </p:sp>
      <p:sp>
        <p:nvSpPr>
          <p:cNvPr id="215" name="TextBox 214"/>
          <p:cNvSpPr txBox="1"/>
          <p:nvPr/>
        </p:nvSpPr>
        <p:spPr>
          <a:xfrm>
            <a:off x="-340962" y="49962"/>
            <a:ext cx="122150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ผลการ บริการทันตกรรม</a:t>
            </a:r>
            <a:r>
              <a:rPr lang="en-US" sz="2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เคลือบฟลูออไรด์</a:t>
            </a:r>
            <a:r>
              <a:rPr lang="en-US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ในกลุ่มเด็กวัยเรียน (4-12 ปี) </a:t>
            </a:r>
            <a:br>
              <a:rPr lang="th-TH" sz="2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แยกรายเขต ปีงบประมาณ </a:t>
            </a:r>
            <a:r>
              <a:rPr lang="en-US" sz="2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2563 </a:t>
            </a:r>
            <a:r>
              <a:rPr lang="th-TH" sz="2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(ตุลาคม 2562 – มีนาคม 2563)</a:t>
            </a:r>
            <a:endParaRPr lang="en-US" sz="2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61A928A-518D-4D57-AD22-F656400C8901}"/>
              </a:ext>
            </a:extLst>
          </p:cNvPr>
          <p:cNvSpPr txBox="1"/>
          <p:nvPr/>
        </p:nvSpPr>
        <p:spPr>
          <a:xfrm>
            <a:off x="522836" y="6211671"/>
            <a:ext cx="6525363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H SarabunPSK" pitchFamily="34" charset="-34"/>
                <a:ea typeface="TH Sarabun New"/>
                <a:cs typeface="TH SarabunPSK" pitchFamily="34" charset="-34"/>
                <a:sym typeface="TH Sarabun New"/>
              </a:rPr>
              <a:t>* </a:t>
            </a: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บริการ</a:t>
            </a:r>
            <a:r>
              <a:rPr lang="th-TH" sz="2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เคลือบฟลูออไรด์</a:t>
            </a: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ใน เด็กวัยเรียน (4-12 ปี) </a:t>
            </a:r>
            <a:r>
              <a:rPr lang="en-US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คน </a:t>
            </a:r>
            <a:r>
              <a:rPr lang="en-US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ครั้ง</a:t>
            </a: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H SarabunPSK" pitchFamily="34" charset="-34"/>
                <a:ea typeface="TH Sarabun New"/>
                <a:cs typeface="TH SarabunPSK" pitchFamily="34" charset="-34"/>
                <a:sym typeface="TH Sarabun New"/>
              </a:rPr>
              <a:t>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D062B294-81FF-4E72-A744-C56638491F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960448"/>
              </p:ext>
            </p:extLst>
          </p:nvPr>
        </p:nvGraphicFramePr>
        <p:xfrm>
          <a:off x="569395" y="1258289"/>
          <a:ext cx="11211788" cy="4886530"/>
        </p:xfrm>
        <a:graphic>
          <a:graphicData uri="http://schemas.openxmlformats.org/drawingml/2006/table">
            <a:tbl>
              <a:tblPr firstRow="1" firstCol="1">
                <a:tableStyleId>{69CF1AB2-1976-4502-BF36-3FF5EA218861}</a:tableStyleId>
              </a:tblPr>
              <a:tblGrid>
                <a:gridCol w="2342127">
                  <a:extLst>
                    <a:ext uri="{9D8B030D-6E8A-4147-A177-3AD203B41FA5}">
                      <a16:colId xmlns:a16="http://schemas.microsoft.com/office/drawing/2014/main" xmlns="" val="3547708614"/>
                    </a:ext>
                  </a:extLst>
                </a:gridCol>
                <a:gridCol w="2139410">
                  <a:extLst>
                    <a:ext uri="{9D8B030D-6E8A-4147-A177-3AD203B41FA5}">
                      <a16:colId xmlns:a16="http://schemas.microsoft.com/office/drawing/2014/main" xmlns="" val="2123776084"/>
                    </a:ext>
                  </a:extLst>
                </a:gridCol>
                <a:gridCol w="1685672">
                  <a:extLst>
                    <a:ext uri="{9D8B030D-6E8A-4147-A177-3AD203B41FA5}">
                      <a16:colId xmlns:a16="http://schemas.microsoft.com/office/drawing/2014/main" xmlns="" val="412090689"/>
                    </a:ext>
                  </a:extLst>
                </a:gridCol>
                <a:gridCol w="1841043">
                  <a:extLst>
                    <a:ext uri="{9D8B030D-6E8A-4147-A177-3AD203B41FA5}">
                      <a16:colId xmlns:a16="http://schemas.microsoft.com/office/drawing/2014/main" xmlns="" val="3785254052"/>
                    </a:ext>
                  </a:extLst>
                </a:gridCol>
                <a:gridCol w="1409505">
                  <a:extLst>
                    <a:ext uri="{9D8B030D-6E8A-4147-A177-3AD203B41FA5}">
                      <a16:colId xmlns:a16="http://schemas.microsoft.com/office/drawing/2014/main" xmlns="" val="3959261480"/>
                    </a:ext>
                  </a:extLst>
                </a:gridCol>
                <a:gridCol w="1794031">
                  <a:extLst>
                    <a:ext uri="{9D8B030D-6E8A-4147-A177-3AD203B41FA5}">
                      <a16:colId xmlns:a16="http://schemas.microsoft.com/office/drawing/2014/main" xmlns="" val="3524790378"/>
                    </a:ext>
                  </a:extLst>
                </a:gridCol>
              </a:tblGrid>
              <a:tr h="4042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i="0" u="none" strike="noStrike" dirty="0">
                          <a:solidFill>
                            <a:srgbClr val="0000CC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เขต</a:t>
                      </a:r>
                      <a:endParaRPr lang="en-US" sz="2000" b="1" i="0" u="none" strike="noStrike" dirty="0">
                        <a:solidFill>
                          <a:srgbClr val="0000CC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CC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Pop_</a:t>
                      </a:r>
                      <a:r>
                        <a:rPr lang="th-TH" sz="2000" b="1" i="0" u="none" strike="noStrike" dirty="0">
                          <a:solidFill>
                            <a:srgbClr val="0000CC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อายุ 4-12ปี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>
                          <a:solidFill>
                            <a:srgbClr val="0000CC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 (คน)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>
                          <a:solidFill>
                            <a:srgbClr val="0000CC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บริการ (คน)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CC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000" b="1" i="0" u="none" strike="noStrike" dirty="0">
                          <a:solidFill>
                            <a:srgbClr val="0000CC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ค่าบริการ (</a:t>
                      </a:r>
                      <a:r>
                        <a:rPr lang="en-US" sz="2000" b="1" i="0" u="none" strike="noStrike" dirty="0">
                          <a:solidFill>
                            <a:srgbClr val="0000CC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MB.)</a:t>
                      </a: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24656204"/>
                  </a:ext>
                </a:extLst>
              </a:tr>
              <a:tr h="313698">
                <a:tc>
                  <a:txBody>
                    <a:bodyPr/>
                    <a:lstStyle/>
                    <a:p>
                      <a:pPr marL="0" marR="0" indent="0" algn="l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Calibri"/>
                        </a:rPr>
                        <a:t>เขต 1 เชียงใหม่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503,652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151,100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92,528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61.24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9.25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7644273"/>
                  </a:ext>
                </a:extLst>
              </a:tr>
              <a:tr h="313698">
                <a:tc>
                  <a:txBody>
                    <a:bodyPr/>
                    <a:lstStyle/>
                    <a:p>
                      <a:pPr marL="0" marR="0" indent="0" algn="l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Calibri"/>
                        </a:rPr>
                        <a:t>เขต 2 พิษณุโลก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348,659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104,600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86,493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82.69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8.65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6726608"/>
                  </a:ext>
                </a:extLst>
              </a:tr>
              <a:tr h="313698">
                <a:tc>
                  <a:txBody>
                    <a:bodyPr/>
                    <a:lstStyle/>
                    <a:p>
                      <a:pPr marL="0" marR="0" indent="0" algn="l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Calibri"/>
                        </a:rPr>
                        <a:t>เขต 3 นครสวรรค์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293,496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88,050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96,198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109.25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9.62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9993356"/>
                  </a:ext>
                </a:extLst>
              </a:tr>
              <a:tr h="313698">
                <a:tc>
                  <a:txBody>
                    <a:bodyPr/>
                    <a:lstStyle/>
                    <a:p>
                      <a:pPr marL="0" marR="0" indent="0" algn="l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Calibri"/>
                        </a:rPr>
                        <a:t>เขต 4 สระบุรี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527,251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158,180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121,551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76.84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12.16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8233572"/>
                  </a:ext>
                </a:extLst>
              </a:tr>
              <a:tr h="313698">
                <a:tc>
                  <a:txBody>
                    <a:bodyPr/>
                    <a:lstStyle/>
                    <a:p>
                      <a:pPr marL="0" marR="0" indent="0" algn="l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Calibri"/>
                        </a:rPr>
                        <a:t>เขต 5 ราชบุรี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541,148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162,340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142,364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87.69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14.24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31163759"/>
                  </a:ext>
                </a:extLst>
              </a:tr>
              <a:tr h="313698">
                <a:tc>
                  <a:txBody>
                    <a:bodyPr/>
                    <a:lstStyle/>
                    <a:p>
                      <a:pPr marL="0" marR="0" indent="0" algn="l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Calibri"/>
                        </a:rPr>
                        <a:t>เขต 6 ระยอง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658,167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197,450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180,880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91.61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18.09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6689851"/>
                  </a:ext>
                </a:extLst>
              </a:tr>
              <a:tr h="313698">
                <a:tc>
                  <a:txBody>
                    <a:bodyPr/>
                    <a:lstStyle/>
                    <a:p>
                      <a:pPr marL="0" marR="0" indent="0" algn="l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Calibri"/>
                        </a:rPr>
                        <a:t>เขต 7 ขอนแก่น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487,682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146,300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209,508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143.20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20.95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2092922"/>
                  </a:ext>
                </a:extLst>
              </a:tr>
              <a:tr h="313698">
                <a:tc>
                  <a:txBody>
                    <a:bodyPr/>
                    <a:lstStyle/>
                    <a:p>
                      <a:pPr marL="0" marR="0" indent="0" algn="l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Calibri"/>
                        </a:rPr>
                        <a:t>เขต 8 อุดรธานี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594,498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178,350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233,152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130.73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23.32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5452415"/>
                  </a:ext>
                </a:extLst>
              </a:tr>
              <a:tr h="313698">
                <a:tc>
                  <a:txBody>
                    <a:bodyPr/>
                    <a:lstStyle/>
                    <a:p>
                      <a:pPr marL="0" marR="0" indent="0" algn="l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Calibri"/>
                        </a:rPr>
                        <a:t>เขต 9 นครราชสีมา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710,699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213,210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251,939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118.16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25.19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8933296"/>
                  </a:ext>
                </a:extLst>
              </a:tr>
              <a:tr h="313698">
                <a:tc>
                  <a:txBody>
                    <a:bodyPr/>
                    <a:lstStyle/>
                    <a:p>
                      <a:pPr marL="0" marR="0" indent="0" algn="l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Calibri"/>
                        </a:rPr>
                        <a:t>เขต 10 อุบลราชธานี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488,885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146,670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241,885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164.92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24.19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0610725"/>
                  </a:ext>
                </a:extLst>
              </a:tr>
              <a:tr h="313698">
                <a:tc>
                  <a:txBody>
                    <a:bodyPr/>
                    <a:lstStyle/>
                    <a:p>
                      <a:pPr marL="0" marR="0" indent="0" algn="l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Calibri"/>
                        </a:rPr>
                        <a:t>เขต 11 สุราษฎร์ธานี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541,118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162,340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135,229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83.30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13.52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7126314"/>
                  </a:ext>
                </a:extLst>
              </a:tr>
              <a:tr h="313698">
                <a:tc>
                  <a:txBody>
                    <a:bodyPr/>
                    <a:lstStyle/>
                    <a:p>
                      <a:pPr marL="0" marR="0" indent="0" algn="l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Calibri"/>
                        </a:rPr>
                        <a:t>เขต 12 สงขลา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681,427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204,430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199,056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97.37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19.91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24937353"/>
                  </a:ext>
                </a:extLst>
              </a:tr>
              <a:tr h="31369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Calibri"/>
                        </a:rPr>
                        <a:t>เขต 1</a:t>
                      </a:r>
                      <a:r>
                        <a:rPr lang="en-US"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  <a:sym typeface="Calibri"/>
                        </a:rPr>
                        <a:t>3</a:t>
                      </a:r>
                      <a:r>
                        <a:rPr lang="en-US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Calibri"/>
                        </a:rPr>
                        <a:t> </a:t>
                      </a:r>
                      <a:r>
                        <a:rPr lang="th-TH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Calibri"/>
                        </a:rPr>
                        <a:t>กรุงเทพมหานคร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539,962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161,990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25,896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15.99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2.60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681337"/>
                  </a:ext>
                </a:extLst>
              </a:tr>
              <a:tr h="4042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รวมทั้งหมด</a:t>
                      </a:r>
                      <a:endParaRPr lang="en-ZA" sz="2000" b="1" i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6,916,644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2,075,010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2,016,679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97.19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201.68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3644286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587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Sample 2</a:t>
            </a:r>
          </a:p>
        </p:txBody>
      </p:sp>
      <p:sp>
        <p:nvSpPr>
          <p:cNvPr id="215" name="TextBox 214"/>
          <p:cNvSpPr txBox="1"/>
          <p:nvPr/>
        </p:nvSpPr>
        <p:spPr>
          <a:xfrm>
            <a:off x="-340962" y="49962"/>
            <a:ext cx="122150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ผลการ บริการทันตกรรม</a:t>
            </a:r>
            <a:r>
              <a:rPr lang="en-US" sz="2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เคลือบหลุมร่องฟัน </a:t>
            </a:r>
            <a:r>
              <a:rPr lang="th-TH" sz="2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ในกลุ่มเด็ก</a:t>
            </a:r>
            <a:r>
              <a:rPr lang="en-US" sz="2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วัยเรียน</a:t>
            </a:r>
            <a:r>
              <a:rPr lang="en-US" sz="2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(6-12 ปี)</a:t>
            </a:r>
            <a:r>
              <a:rPr lang="en-US" sz="2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br>
              <a:rPr lang="en-US" sz="2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แยกรายเขต  ปีงบประมาณ </a:t>
            </a:r>
            <a:r>
              <a:rPr lang="en-US" sz="2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2563</a:t>
            </a:r>
            <a:r>
              <a:rPr lang="th-TH" sz="2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(ตุลาคม 2562 – มีนาคม 2563)</a:t>
            </a:r>
            <a:endParaRPr lang="en-US" sz="2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A13EC9BE-1E18-4047-B9D9-486B56F5FD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400498"/>
              </p:ext>
            </p:extLst>
          </p:nvPr>
        </p:nvGraphicFramePr>
        <p:xfrm>
          <a:off x="569395" y="1258289"/>
          <a:ext cx="11450438" cy="4886530"/>
        </p:xfrm>
        <a:graphic>
          <a:graphicData uri="http://schemas.openxmlformats.org/drawingml/2006/table">
            <a:tbl>
              <a:tblPr firstRow="1" firstCol="1">
                <a:tableStyleId>{69CF1AB2-1976-4502-BF36-3FF5EA218861}</a:tableStyleId>
              </a:tblPr>
              <a:tblGrid>
                <a:gridCol w="1812071">
                  <a:extLst>
                    <a:ext uri="{9D8B030D-6E8A-4147-A177-3AD203B41FA5}">
                      <a16:colId xmlns:a16="http://schemas.microsoft.com/office/drawing/2014/main" xmlns="" val="3547708614"/>
                    </a:ext>
                  </a:extLst>
                </a:gridCol>
                <a:gridCol w="1655232">
                  <a:extLst>
                    <a:ext uri="{9D8B030D-6E8A-4147-A177-3AD203B41FA5}">
                      <a16:colId xmlns:a16="http://schemas.microsoft.com/office/drawing/2014/main" xmlns="" val="2123776084"/>
                    </a:ext>
                  </a:extLst>
                </a:gridCol>
                <a:gridCol w="1304181">
                  <a:extLst>
                    <a:ext uri="{9D8B030D-6E8A-4147-A177-3AD203B41FA5}">
                      <a16:colId xmlns:a16="http://schemas.microsoft.com/office/drawing/2014/main" xmlns="" val="412090689"/>
                    </a:ext>
                  </a:extLst>
                </a:gridCol>
                <a:gridCol w="1424389">
                  <a:extLst>
                    <a:ext uri="{9D8B030D-6E8A-4147-A177-3AD203B41FA5}">
                      <a16:colId xmlns:a16="http://schemas.microsoft.com/office/drawing/2014/main" xmlns="" val="3785254052"/>
                    </a:ext>
                  </a:extLst>
                </a:gridCol>
                <a:gridCol w="1090514">
                  <a:extLst>
                    <a:ext uri="{9D8B030D-6E8A-4147-A177-3AD203B41FA5}">
                      <a16:colId xmlns:a16="http://schemas.microsoft.com/office/drawing/2014/main" xmlns="" val="3959261480"/>
                    </a:ext>
                  </a:extLst>
                </a:gridCol>
                <a:gridCol w="1388017">
                  <a:extLst>
                    <a:ext uri="{9D8B030D-6E8A-4147-A177-3AD203B41FA5}">
                      <a16:colId xmlns:a16="http://schemas.microsoft.com/office/drawing/2014/main" xmlns="" val="3524790378"/>
                    </a:ext>
                  </a:extLst>
                </a:gridCol>
                <a:gridCol w="1388017">
                  <a:extLst>
                    <a:ext uri="{9D8B030D-6E8A-4147-A177-3AD203B41FA5}">
                      <a16:colId xmlns:a16="http://schemas.microsoft.com/office/drawing/2014/main" xmlns="" val="2500689414"/>
                    </a:ext>
                  </a:extLst>
                </a:gridCol>
                <a:gridCol w="1388017">
                  <a:extLst>
                    <a:ext uri="{9D8B030D-6E8A-4147-A177-3AD203B41FA5}">
                      <a16:colId xmlns:a16="http://schemas.microsoft.com/office/drawing/2014/main" xmlns="" val="1051099021"/>
                    </a:ext>
                  </a:extLst>
                </a:gridCol>
              </a:tblGrid>
              <a:tr h="4042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i="0" u="none" strike="noStrike" dirty="0">
                          <a:solidFill>
                            <a:srgbClr val="0000CC"/>
                          </a:solidFill>
                          <a:effectLst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เขต</a:t>
                      </a:r>
                      <a:endParaRPr lang="en-US" sz="2000" b="1" i="0" u="none" strike="noStrike" dirty="0">
                        <a:solidFill>
                          <a:srgbClr val="0000CC"/>
                        </a:solidFill>
                        <a:effectLst/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CC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Pop_</a:t>
                      </a:r>
                      <a:r>
                        <a:rPr lang="th-TH" sz="2000" b="1" i="0" u="none" strike="noStrike" dirty="0">
                          <a:solidFill>
                            <a:srgbClr val="0000CC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อายุ 6-12ปี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>
                          <a:solidFill>
                            <a:srgbClr val="0000CC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เป้าหมาย(คน)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>
                          <a:solidFill>
                            <a:srgbClr val="0000CC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บริการ(คน)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CC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>
                          <a:solidFill>
                            <a:srgbClr val="0000CC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ซี่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>
                          <a:solidFill>
                            <a:srgbClr val="0000CC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เฉลี่ย(ซี่)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000" b="1" i="0" u="none" strike="noStrike" dirty="0">
                          <a:solidFill>
                            <a:srgbClr val="0000CC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ค่าบริการ (</a:t>
                      </a:r>
                      <a:r>
                        <a:rPr lang="en-US" sz="2000" b="1" i="0" u="none" strike="noStrike" dirty="0">
                          <a:solidFill>
                            <a:srgbClr val="0000CC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MB.)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24656204"/>
                  </a:ext>
                </a:extLst>
              </a:tr>
              <a:tr h="313698">
                <a:tc>
                  <a:txBody>
                    <a:bodyPr/>
                    <a:lstStyle/>
                    <a:p>
                      <a:pPr marL="0" marR="0" indent="0" algn="l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  <a:sym typeface="Calibri"/>
                        </a:rPr>
                        <a:t>เขต 1 เชียงใหม่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394,869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78,970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31,942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40.45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95,441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2.99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23.86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7644273"/>
                  </a:ext>
                </a:extLst>
              </a:tr>
              <a:tr h="313698">
                <a:tc>
                  <a:txBody>
                    <a:bodyPr/>
                    <a:lstStyle/>
                    <a:p>
                      <a:pPr marL="0" marR="0" indent="0" algn="l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  <a:sym typeface="Calibri"/>
                        </a:rPr>
                        <a:t>เขต 2 พิษณุโลก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276,093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55,220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38,330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69.41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116,997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3.05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29.25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6726608"/>
                  </a:ext>
                </a:extLst>
              </a:tr>
              <a:tr h="313698">
                <a:tc>
                  <a:txBody>
                    <a:bodyPr/>
                    <a:lstStyle/>
                    <a:p>
                      <a:pPr marL="0" marR="0" indent="0" algn="l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  <a:sym typeface="Calibri"/>
                        </a:rPr>
                        <a:t>เขต 3 นครสวรรค์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234,203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46,840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42,855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91.49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138,757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3.24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34.69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9993356"/>
                  </a:ext>
                </a:extLst>
              </a:tr>
              <a:tr h="313698">
                <a:tc>
                  <a:txBody>
                    <a:bodyPr/>
                    <a:lstStyle/>
                    <a:p>
                      <a:pPr marL="0" marR="0" indent="0" algn="l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  <a:sym typeface="Calibri"/>
                        </a:rPr>
                        <a:t>เขต 4 สระบุรี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419,306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83,860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35,298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42.09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106,371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3.01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26.59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8233572"/>
                  </a:ext>
                </a:extLst>
              </a:tr>
              <a:tr h="313698">
                <a:tc>
                  <a:txBody>
                    <a:bodyPr/>
                    <a:lstStyle/>
                    <a:p>
                      <a:pPr marL="0" marR="0" indent="0" algn="l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  <a:sym typeface="Calibri"/>
                        </a:rPr>
                        <a:t>เขต 5 ราชบุรี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429,299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85,860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54,717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63.73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157,464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2.88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39.37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31163759"/>
                  </a:ext>
                </a:extLst>
              </a:tr>
              <a:tr h="313698">
                <a:tc>
                  <a:txBody>
                    <a:bodyPr/>
                    <a:lstStyle/>
                    <a:p>
                      <a:pPr marL="0" marR="0" indent="0" algn="l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  <a:sym typeface="Calibri"/>
                        </a:rPr>
                        <a:t>เขต 6 ระยอง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518,619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103,720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58,363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56.27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177,195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3.04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44.30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6689851"/>
                  </a:ext>
                </a:extLst>
              </a:tr>
              <a:tr h="313698">
                <a:tc>
                  <a:txBody>
                    <a:bodyPr/>
                    <a:lstStyle/>
                    <a:p>
                      <a:pPr marL="0" marR="0" indent="0" algn="l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  <a:sym typeface="Calibri"/>
                        </a:rPr>
                        <a:t>เขต 7 ขอนแก่น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385,708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77,140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109,705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142.22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357,677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3.26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89.42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2092922"/>
                  </a:ext>
                </a:extLst>
              </a:tr>
              <a:tr h="313698">
                <a:tc>
                  <a:txBody>
                    <a:bodyPr/>
                    <a:lstStyle/>
                    <a:p>
                      <a:pPr marL="0" marR="0" indent="0" algn="l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  <a:sym typeface="Calibri"/>
                        </a:rPr>
                        <a:t>เขต 8 อุดรธานี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471,040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94,210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96,618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102.56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295,754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3.06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73.94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5452415"/>
                  </a:ext>
                </a:extLst>
              </a:tr>
              <a:tr h="313698">
                <a:tc>
                  <a:txBody>
                    <a:bodyPr/>
                    <a:lstStyle/>
                    <a:p>
                      <a:pPr marL="0" marR="0" indent="0" algn="l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  <a:sym typeface="Calibri"/>
                        </a:rPr>
                        <a:t>เขต 9 นครราชสีมา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563,351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112,670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104,261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92.54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313,946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3.01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78.49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8933296"/>
                  </a:ext>
                </a:extLst>
              </a:tr>
              <a:tr h="313698">
                <a:tc>
                  <a:txBody>
                    <a:bodyPr/>
                    <a:lstStyle/>
                    <a:p>
                      <a:pPr marL="0" marR="0" indent="0" algn="l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  <a:sym typeface="Calibri"/>
                        </a:rPr>
                        <a:t>เขต 10 อุบลราชธานี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387,874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77,570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127,385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164.22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418,110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3.28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104.53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0610725"/>
                  </a:ext>
                </a:extLst>
              </a:tr>
              <a:tr h="313698">
                <a:tc>
                  <a:txBody>
                    <a:bodyPr/>
                    <a:lstStyle/>
                    <a:p>
                      <a:pPr marL="0" marR="0" indent="0" algn="l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  <a:sym typeface="Calibri"/>
                        </a:rPr>
                        <a:t>เขต 11 สุราษฎร์ธานี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425,329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85,070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53,461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62.84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161,985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3.03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40.50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7126314"/>
                  </a:ext>
                </a:extLst>
              </a:tr>
              <a:tr h="313698">
                <a:tc>
                  <a:txBody>
                    <a:bodyPr/>
                    <a:lstStyle/>
                    <a:p>
                      <a:pPr marL="0" marR="0" indent="0" algn="l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  <a:sym typeface="Calibri"/>
                        </a:rPr>
                        <a:t>เขต 12 สงขลา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532,819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106,560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71,873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67.45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197,531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2.75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49.38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24937353"/>
                  </a:ext>
                </a:extLst>
              </a:tr>
              <a:tr h="31369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  <a:sym typeface="Calibri"/>
                        </a:rPr>
                        <a:t>เขต 1</a:t>
                      </a:r>
                      <a:r>
                        <a:rPr lang="en-US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  <a:sym typeface="Calibri"/>
                        </a:rPr>
                        <a:t>3 </a:t>
                      </a:r>
                      <a:r>
                        <a:rPr lang="th-TH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  <a:sym typeface="Calibri"/>
                        </a:rPr>
                        <a:t>กรุงเทพมหานคร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427,480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85,500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25,306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29.60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25,793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1.02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6.45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681337"/>
                  </a:ext>
                </a:extLst>
              </a:tr>
              <a:tr h="4042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latin typeface="TH SarabunPSK" pitchFamily="34" charset="-34"/>
                          <a:cs typeface="TH SarabunPSK" pitchFamily="34" charset="-34"/>
                        </a:rPr>
                        <a:t>รวมทั้งหมด</a:t>
                      </a:r>
                      <a:endParaRPr lang="en-ZA" sz="2000" b="1" i="0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anose="020B0604030504040204" pitchFamily="34" charset="0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5,465,990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1,093,190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850,114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77.76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2,563,021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3.01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640.76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364428677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7062BC1-7BF5-4460-AA68-5968E999AEF9}"/>
              </a:ext>
            </a:extLst>
          </p:cNvPr>
          <p:cNvSpPr txBox="1"/>
          <p:nvPr/>
        </p:nvSpPr>
        <p:spPr>
          <a:xfrm>
            <a:off x="304857" y="6211671"/>
            <a:ext cx="714917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H SarabunPSK" pitchFamily="34" charset="-34"/>
                <a:ea typeface="TH Sarabun New"/>
                <a:cs typeface="TH SarabunPSK" pitchFamily="34" charset="-34"/>
                <a:sym typeface="TH Sarabun New"/>
              </a:rPr>
              <a:t>* </a:t>
            </a: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บริการ</a:t>
            </a:r>
            <a:r>
              <a:rPr lang="th-TH" sz="2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เคลือบหลุมร่องฟัน </a:t>
            </a: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ใน เด็กวัยเรียน (</a:t>
            </a:r>
            <a:r>
              <a:rPr lang="en-US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6</a:t>
            </a: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-12 ปี) </a:t>
            </a:r>
            <a:r>
              <a:rPr lang="en-US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คน </a:t>
            </a:r>
            <a:r>
              <a:rPr lang="th-TH" altLang="th-TH" sz="2400" b="1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ไม่เกิน ๔ ซี่</a:t>
            </a:r>
            <a:endParaRPr lang="th-TH" altLang="th-TH" sz="2400" b="1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5364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196686"/>
            <a:ext cx="11353800" cy="1030536"/>
          </a:xfrm>
          <a:solidFill>
            <a:srgbClr val="CC99FF"/>
          </a:solidFill>
        </p:spPr>
        <p:txBody>
          <a:bodyPr>
            <a:normAutofit/>
          </a:bodyPr>
          <a:lstStyle/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ผลการดำเนินงานรายเดือน ในช่วงตุลาคม 2562 ถึง 30 เมษายน 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2563</a:t>
            </a:r>
            <a:r>
              <a:rPr lang="en-US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ญิงตั้งครรภ์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31" y="1780121"/>
            <a:ext cx="5946037" cy="4589148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168" y="1780121"/>
            <a:ext cx="5916218" cy="425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40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196686"/>
            <a:ext cx="10900611" cy="1030536"/>
          </a:xfrm>
          <a:solidFill>
            <a:srgbClr val="CC99FF"/>
          </a:solidFill>
        </p:spPr>
        <p:txBody>
          <a:bodyPr>
            <a:normAutofit/>
          </a:bodyPr>
          <a:lstStyle/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ผลการดำเนินงานรายเดือน ในช่วงตุลาคม 2562 ถึง 30 เมษายน 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2563</a:t>
            </a:r>
            <a:r>
              <a:rPr lang="en-US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เด็ก </a:t>
            </a:r>
            <a:r>
              <a:rPr lang="en-US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4-12 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ปี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411" y="1699924"/>
            <a:ext cx="9601200" cy="494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91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1573</Words>
  <Application>Microsoft Office PowerPoint</Application>
  <PresentationFormat>กำหนดเอง</PresentationFormat>
  <Paragraphs>558</Paragraphs>
  <Slides>19</Slides>
  <Notes>8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11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19</vt:i4>
      </vt:variant>
    </vt:vector>
  </HeadingPairs>
  <TitlesOfParts>
    <vt:vector size="31" baseType="lpstr">
      <vt:lpstr>Arial</vt:lpstr>
      <vt:lpstr>Angsana New</vt:lpstr>
      <vt:lpstr>TH Sarabun New</vt:lpstr>
      <vt:lpstr>TH SarabunPSK</vt:lpstr>
      <vt:lpstr>Courier New</vt:lpstr>
      <vt:lpstr>JasmineUPC</vt:lpstr>
      <vt:lpstr>Calibri Light</vt:lpstr>
      <vt:lpstr>DB HelvethaicaMon X 75 Bd</vt:lpstr>
      <vt:lpstr>Tahoma</vt:lpstr>
      <vt:lpstr>Cordia New</vt:lpstr>
      <vt:lpstr>Calibri</vt:lpstr>
      <vt:lpstr>Office Theme</vt:lpstr>
      <vt:lpstr>ยะดา </vt:lpstr>
      <vt:lpstr>งานนำเสนอ PowerPoint</vt:lpstr>
      <vt:lpstr>งานนำเสนอ PowerPoint</vt:lpstr>
      <vt:lpstr>งานนำเสนอ PowerPoint</vt:lpstr>
      <vt:lpstr>Sample 2</vt:lpstr>
      <vt:lpstr>Sample 2</vt:lpstr>
      <vt:lpstr>Sample 2</vt:lpstr>
      <vt:lpstr>ผลการดำเนินงานรายเดือน ในช่วงตุลาคม 2562 ถึง 30 เมษายน 2563: หญิงตั้งครรภ์</vt:lpstr>
      <vt:lpstr>ผลการดำเนินงานรายเดือน ในช่วงตุลาคม 2562 ถึง 30 เมษายน 2563: เด็ก 4-12 ปี</vt:lpstr>
      <vt:lpstr>ผลการดำเนินงานรายเดือน ในช่วงตุลาคม 2562 ถึง 30 เมษายน 2563: เด็ก 4-12 ปี</vt:lpstr>
      <vt:lpstr>ผลการดำเนินงานเปรียบเทียบรายเดือนระหว่างปีงบประมาณ 62 และปี 63 (ต.ค. 62 - เม.ย.63)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Sample 2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Nanmanas Yaembut</dc:creator>
  <cp:lastModifiedBy>สสจ.อ่างทอง</cp:lastModifiedBy>
  <cp:revision>61</cp:revision>
  <dcterms:created xsi:type="dcterms:W3CDTF">2020-05-06T15:41:38Z</dcterms:created>
  <dcterms:modified xsi:type="dcterms:W3CDTF">2020-06-18T04:25:41Z</dcterms:modified>
</cp:coreProperties>
</file>