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5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1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348" r:id="rId9"/>
    <p:sldId id="340" r:id="rId10"/>
    <p:sldId id="349" r:id="rId11"/>
    <p:sldId id="341" r:id="rId12"/>
    <p:sldId id="342" r:id="rId13"/>
    <p:sldId id="343" r:id="rId14"/>
    <p:sldId id="344" r:id="rId15"/>
    <p:sldId id="345" r:id="rId16"/>
    <p:sldId id="346" r:id="rId17"/>
    <p:sldId id="350" r:id="rId18"/>
    <p:sldId id="351" r:id="rId19"/>
    <p:sldId id="352" r:id="rId20"/>
    <p:sldId id="353" r:id="rId21"/>
    <p:sldId id="354" r:id="rId22"/>
    <p:sldId id="355" r:id="rId23"/>
  </p:sldIdLst>
  <p:sldSz cx="9144000" cy="5143500" type="screen16x9"/>
  <p:notesSz cx="6858000" cy="9144000"/>
  <p:embeddedFontLst>
    <p:embeddedFont>
      <p:font typeface="Angsana New" pitchFamily="18" charset="-34"/>
      <p:regular r:id="rId25"/>
      <p:bold r:id="rId26"/>
      <p:italic r:id="rId27"/>
      <p:boldItalic r:id="rId28"/>
    </p:embeddedFont>
    <p:embeddedFont>
      <p:font typeface="Kulim Park" charset="0"/>
      <p:regular r:id="rId29"/>
      <p:bold r:id="rId30"/>
      <p:italic r:id="rId31"/>
      <p:boldItalic r:id="rId32"/>
    </p:embeddedFont>
    <p:embeddedFont>
      <p:font typeface="Kulim Park SemiBold" charset="0"/>
      <p:regular r:id="rId33"/>
      <p:bold r:id="rId34"/>
      <p:italic r:id="rId35"/>
      <p:boldItalic r:id="rId36"/>
    </p:embeddedFont>
    <p:embeddedFont>
      <p:font typeface="TH Kodchasal" pitchFamily="2" charset="-34"/>
      <p:regular r:id="rId37"/>
      <p:bold r:id="rId38"/>
      <p:italic r:id="rId39"/>
      <p:boldItalic r:id="rId40"/>
    </p:embeddedFont>
    <p:embeddedFont>
      <p:font typeface="Manrope" charset="0"/>
      <p:regular r:id="rId41"/>
      <p:bold r:id="rId42"/>
    </p:embeddedFont>
    <p:embeddedFont>
      <p:font typeface="Cordia New" pitchFamily="34" charset="-34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00CC00"/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4D7EC37-CE5D-4D02-A8D3-1310C80C038B}">
  <a:tblStyle styleId="{94D7EC37-CE5D-4D02-A8D3-1310C80C03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711B984-D742-4B37-89BD-3A38DAEAC3D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162" y="5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คัดกรองสุขภาพช่องปาก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1.4649332469138068E-3"/>
                  <c:y val="2.1255544363696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757919896296568E-2"/>
                  <c:y val="4.25110887273926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3184399222224259E-2"/>
                  <c:y val="3.18833165455444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1719465975310454E-2"/>
                  <c:y val="1.06277721818481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1719465975310454E-2"/>
                  <c:y val="2.1255544363696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6114265716051873E-2"/>
                  <c:y val="4.25110887273926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1.6114265716051873E-2"/>
                  <c:y val="1.06277721818481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1.0254532728396647E-2"/>
                  <c:y val="5.66814516365234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latin typeface="TH Kodchasal" pitchFamily="2" charset="-34"/>
                    <a:cs typeface="TH Kodchasal" pitchFamily="2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Sheet1!$A$2:$A$10</c:f>
              <c:strCache>
                <c:ptCount val="9"/>
                <c:pt idx="0">
                  <c:v>นนทบุรี</c:v>
                </c:pt>
                <c:pt idx="1">
                  <c:v>ปทุมธานี</c:v>
                </c:pt>
                <c:pt idx="2">
                  <c:v>พระนครศรีอยุธยา</c:v>
                </c:pt>
                <c:pt idx="3">
                  <c:v>อ่างทอง</c:v>
                </c:pt>
                <c:pt idx="4">
                  <c:v>ลพบุรี</c:v>
                </c:pt>
                <c:pt idx="5">
                  <c:v>สิงห์บุรี</c:v>
                </c:pt>
                <c:pt idx="6">
                  <c:v>สระบุรี</c:v>
                </c:pt>
                <c:pt idx="7">
                  <c:v>นครนายก</c:v>
                </c:pt>
                <c:pt idx="8">
                  <c:v>รวม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5.77</c:v>
                </c:pt>
                <c:pt idx="1">
                  <c:v>36.14</c:v>
                </c:pt>
                <c:pt idx="2">
                  <c:v>15.85</c:v>
                </c:pt>
                <c:pt idx="3">
                  <c:v>9.52</c:v>
                </c:pt>
                <c:pt idx="4">
                  <c:v>16.64</c:v>
                </c:pt>
                <c:pt idx="5">
                  <c:v>16.850000000000001</c:v>
                </c:pt>
                <c:pt idx="6">
                  <c:v>17.190000000000001</c:v>
                </c:pt>
                <c:pt idx="7">
                  <c:v>12.79</c:v>
                </c:pt>
                <c:pt idx="8">
                  <c:v>16.579999999999998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ได้รับบริการทันตกรรม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9298664938276135E-3"/>
                  <c:y val="2.1255544363696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2.1255544363696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39479974074142E-3"/>
                  <c:y val="3.54259072728271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4649332469138068E-3"/>
                  <c:y val="1.7712953636413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4.39479974074142E-3"/>
                  <c:y val="2.83407258182617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"/>
                  <c:y val="3.18833165455444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latin typeface="TH Kodchasal" pitchFamily="2" charset="-34"/>
                    <a:cs typeface="TH Kodchasal" pitchFamily="2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Sheet1!$A$2:$A$10</c:f>
              <c:strCache>
                <c:ptCount val="9"/>
                <c:pt idx="0">
                  <c:v>นนทบุรี</c:v>
                </c:pt>
                <c:pt idx="1">
                  <c:v>ปทุมธานี</c:v>
                </c:pt>
                <c:pt idx="2">
                  <c:v>พระนครศรีอยุธยา</c:v>
                </c:pt>
                <c:pt idx="3">
                  <c:v>อ่างทอง</c:v>
                </c:pt>
                <c:pt idx="4">
                  <c:v>ลพบุรี</c:v>
                </c:pt>
                <c:pt idx="5">
                  <c:v>สิงห์บุรี</c:v>
                </c:pt>
                <c:pt idx="6">
                  <c:v>สระบุรี</c:v>
                </c:pt>
                <c:pt idx="7">
                  <c:v>นครนายก</c:v>
                </c:pt>
                <c:pt idx="8">
                  <c:v>รวม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10.49</c:v>
                </c:pt>
                <c:pt idx="1">
                  <c:v>40.43</c:v>
                </c:pt>
                <c:pt idx="2">
                  <c:v>22.68</c:v>
                </c:pt>
                <c:pt idx="3">
                  <c:v>24.67</c:v>
                </c:pt>
                <c:pt idx="4">
                  <c:v>20.49</c:v>
                </c:pt>
                <c:pt idx="5">
                  <c:v>23.18</c:v>
                </c:pt>
                <c:pt idx="6">
                  <c:v>22.63</c:v>
                </c:pt>
                <c:pt idx="7">
                  <c:v>15.78</c:v>
                </c:pt>
                <c:pt idx="8">
                  <c:v>22.54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คอลัมน์1</c:v>
                </c:pt>
              </c:strCache>
            </c:strRef>
          </c:tx>
          <c:invertIfNegative val="0"/>
          <c:cat>
            <c:strRef>
              <c:f>Sheet1!$A$2:$A$10</c:f>
              <c:strCache>
                <c:ptCount val="9"/>
                <c:pt idx="0">
                  <c:v>นนทบุรี</c:v>
                </c:pt>
                <c:pt idx="1">
                  <c:v>ปทุมธานี</c:v>
                </c:pt>
                <c:pt idx="2">
                  <c:v>พระนครศรีอยุธยา</c:v>
                </c:pt>
                <c:pt idx="3">
                  <c:v>อ่างทอง</c:v>
                </c:pt>
                <c:pt idx="4">
                  <c:v>ลพบุรี</c:v>
                </c:pt>
                <c:pt idx="5">
                  <c:v>สิงห์บุรี</c:v>
                </c:pt>
                <c:pt idx="6">
                  <c:v>สระบุรี</c:v>
                </c:pt>
                <c:pt idx="7">
                  <c:v>นครนายก</c:v>
                </c:pt>
                <c:pt idx="8">
                  <c:v>รวม</c:v>
                </c:pt>
              </c:strCache>
            </c:strRef>
          </c:cat>
          <c:val>
            <c:numRef>
              <c:f>Sheet1!$D$2:$D$10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194048"/>
        <c:axId val="22195584"/>
      </c:barChart>
      <c:catAx>
        <c:axId val="2219404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H Kodchasal" pitchFamily="2" charset="-34"/>
                <a:cs typeface="TH Kodchasal" pitchFamily="2" charset="-34"/>
              </a:defRPr>
            </a:pPr>
            <a:endParaRPr lang="th-TH"/>
          </a:p>
        </c:txPr>
        <c:crossAx val="22195584"/>
        <c:crosses val="autoZero"/>
        <c:auto val="1"/>
        <c:lblAlgn val="ctr"/>
        <c:lblOffset val="100"/>
        <c:noMultiLvlLbl val="0"/>
      </c:catAx>
      <c:valAx>
        <c:axId val="221955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19404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th-TH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1356105360273978E-2"/>
          <c:y val="6.5714122064138472E-2"/>
          <c:w val="0.69158257778121268"/>
          <c:h val="0.707370537253113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คัดกรองสุขภาพช่องปาก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Lbls>
            <c:dLbl>
              <c:idx val="1"/>
              <c:layout>
                <c:manualLayout>
                  <c:x val="-6.1345840800297547E-3"/>
                  <c:y val="2.62135100715608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6010588195514509E-3"/>
                  <c:y val="1.96601325536706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9.2018761200446334E-3"/>
                  <c:y val="1.63834437947255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9.2019968795737667E-3"/>
                  <c:y val="1.96601325536706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6.1345840800296992E-3"/>
                  <c:y val="1.96601325536705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7.668230100037193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9.2018761200446334E-3"/>
                  <c:y val="9.83006627683530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latin typeface="TH Kodchasal" pitchFamily="2" charset="-34"/>
                    <a:cs typeface="TH Kodchasal" pitchFamily="2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Sheet1!$A$2:$A$9</c:f>
              <c:strCache>
                <c:ptCount val="8"/>
                <c:pt idx="0">
                  <c:v>เมืองอ่างทอง</c:v>
                </c:pt>
                <c:pt idx="1">
                  <c:v>ไชโย</c:v>
                </c:pt>
                <c:pt idx="2">
                  <c:v>ป่าโมก</c:v>
                </c:pt>
                <c:pt idx="3">
                  <c:v>โพธิ์ทอง</c:v>
                </c:pt>
                <c:pt idx="4">
                  <c:v>แสวงหา</c:v>
                </c:pt>
                <c:pt idx="5">
                  <c:v>วิเศษชัยชาญ</c:v>
                </c:pt>
                <c:pt idx="6">
                  <c:v>สามโก้</c:v>
                </c:pt>
                <c:pt idx="7">
                  <c:v>รวม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6.39</c:v>
                </c:pt>
                <c:pt idx="1">
                  <c:v>9.98</c:v>
                </c:pt>
                <c:pt idx="2">
                  <c:v>2.91</c:v>
                </c:pt>
                <c:pt idx="3">
                  <c:v>20.45</c:v>
                </c:pt>
                <c:pt idx="4">
                  <c:v>0.85</c:v>
                </c:pt>
                <c:pt idx="5">
                  <c:v>11.42</c:v>
                </c:pt>
                <c:pt idx="6">
                  <c:v>0.56000000000000005</c:v>
                </c:pt>
                <c:pt idx="7">
                  <c:v>9.23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ได้รับบริการทันตกรรม</c:v>
                </c:pt>
              </c:strCache>
            </c:strRef>
          </c:tx>
          <c:spPr>
            <a:solidFill>
              <a:schemeClr val="bg1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1.5336460200074387E-3"/>
                  <c:y val="2.94901988305059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1.96601325536706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2.94901988305059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2.62135100715608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7.6682301000371936E-3"/>
                  <c:y val="2.29368213126157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4.6009380600223167E-3"/>
                  <c:y val="3.27668875894510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3.0672920400148774E-3"/>
                  <c:y val="2.29365633056268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9.2018761200446334E-3"/>
                  <c:y val="2.29368213126157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latin typeface="TH Kodchasal" pitchFamily="2" charset="-34"/>
                    <a:cs typeface="TH Kodchasal" pitchFamily="2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Sheet1!$A$2:$A$9</c:f>
              <c:strCache>
                <c:ptCount val="8"/>
                <c:pt idx="0">
                  <c:v>เมืองอ่างทอง</c:v>
                </c:pt>
                <c:pt idx="1">
                  <c:v>ไชโย</c:v>
                </c:pt>
                <c:pt idx="2">
                  <c:v>ป่าโมก</c:v>
                </c:pt>
                <c:pt idx="3">
                  <c:v>โพธิ์ทอง</c:v>
                </c:pt>
                <c:pt idx="4">
                  <c:v>แสวงหา</c:v>
                </c:pt>
                <c:pt idx="5">
                  <c:v>วิเศษชัยชาญ</c:v>
                </c:pt>
                <c:pt idx="6">
                  <c:v>สามโก้</c:v>
                </c:pt>
                <c:pt idx="7">
                  <c:v>รวม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36.11</c:v>
                </c:pt>
                <c:pt idx="1">
                  <c:v>14.56</c:v>
                </c:pt>
                <c:pt idx="2">
                  <c:v>16.11</c:v>
                </c:pt>
                <c:pt idx="3">
                  <c:v>27.99</c:v>
                </c:pt>
                <c:pt idx="4">
                  <c:v>8.01</c:v>
                </c:pt>
                <c:pt idx="5">
                  <c:v>31.2</c:v>
                </c:pt>
                <c:pt idx="6">
                  <c:v>12.55</c:v>
                </c:pt>
                <c:pt idx="7">
                  <c:v>24.67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คอลัมน์1</c:v>
                </c:pt>
              </c:strCache>
            </c:strRef>
          </c:tx>
          <c:invertIfNegative val="0"/>
          <c:cat>
            <c:strRef>
              <c:f>Sheet1!$A$2:$A$9</c:f>
              <c:strCache>
                <c:ptCount val="8"/>
                <c:pt idx="0">
                  <c:v>เมืองอ่างทอง</c:v>
                </c:pt>
                <c:pt idx="1">
                  <c:v>ไชโย</c:v>
                </c:pt>
                <c:pt idx="2">
                  <c:v>ป่าโมก</c:v>
                </c:pt>
                <c:pt idx="3">
                  <c:v>โพธิ์ทอง</c:v>
                </c:pt>
                <c:pt idx="4">
                  <c:v>แสวงหา</c:v>
                </c:pt>
                <c:pt idx="5">
                  <c:v>วิเศษชัยชาญ</c:v>
                </c:pt>
                <c:pt idx="6">
                  <c:v>สามโก้</c:v>
                </c:pt>
                <c:pt idx="7">
                  <c:v>รวม</c:v>
                </c:pt>
              </c:strCache>
            </c:strRef>
          </c:cat>
          <c:val>
            <c:numRef>
              <c:f>Sheet1!$D$2:$D$9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165568"/>
        <c:axId val="22872448"/>
      </c:barChart>
      <c:catAx>
        <c:axId val="231655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TH Kodchasal" pitchFamily="2" charset="-34"/>
                <a:cs typeface="TH Kodchasal" pitchFamily="2" charset="-34"/>
              </a:defRPr>
            </a:pPr>
            <a:endParaRPr lang="th-TH"/>
          </a:p>
        </c:txPr>
        <c:crossAx val="22872448"/>
        <c:crosses val="autoZero"/>
        <c:auto val="1"/>
        <c:lblAlgn val="ctr"/>
        <c:lblOffset val="100"/>
        <c:noMultiLvlLbl val="0"/>
      </c:catAx>
      <c:valAx>
        <c:axId val="228724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316556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th-TH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คัดกรองสุขภาพช่องปาก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2.8912998737845156E-3"/>
                  <c:y val="2.6267766938425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8.6738996213535473E-3"/>
                  <c:y val="6.37931482790328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1565199495138062E-2"/>
                  <c:y val="4.8782995742789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8.6738996213535473E-3"/>
                  <c:y val="4.50304576087290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3010849432030321E-2"/>
                  <c:y val="4.8782995742789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8912998737844627E-3"/>
                  <c:y val="4.5030457608729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4456499368922579E-2"/>
                  <c:y val="4.8782995742789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8.6738996213535473E-3"/>
                  <c:y val="5.2535533876850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1.7347799242707095E-2"/>
                  <c:y val="4.12779194746683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latin typeface="TH Kodchasal" pitchFamily="2" charset="-34"/>
                    <a:cs typeface="TH Kodchasal" pitchFamily="2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Sheet1!$A$2:$A$10</c:f>
              <c:strCache>
                <c:ptCount val="9"/>
                <c:pt idx="0">
                  <c:v>นนทบุรี</c:v>
                </c:pt>
                <c:pt idx="1">
                  <c:v>ปทุมธานี</c:v>
                </c:pt>
                <c:pt idx="2">
                  <c:v>พระนครศรีอยุธยา</c:v>
                </c:pt>
                <c:pt idx="3">
                  <c:v>อ่างทอง</c:v>
                </c:pt>
                <c:pt idx="4">
                  <c:v>ลพบุรี</c:v>
                </c:pt>
                <c:pt idx="5">
                  <c:v>สิงห์บุรี</c:v>
                </c:pt>
                <c:pt idx="6">
                  <c:v>สระบุรี</c:v>
                </c:pt>
                <c:pt idx="7">
                  <c:v>นครนายก</c:v>
                </c:pt>
                <c:pt idx="8">
                  <c:v>รวม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9.5399999999999991</c:v>
                </c:pt>
                <c:pt idx="1">
                  <c:v>22.9</c:v>
                </c:pt>
                <c:pt idx="2">
                  <c:v>18.649999999999999</c:v>
                </c:pt>
                <c:pt idx="3">
                  <c:v>13.96</c:v>
                </c:pt>
                <c:pt idx="4">
                  <c:v>18.579999999999998</c:v>
                </c:pt>
                <c:pt idx="5">
                  <c:v>19.27</c:v>
                </c:pt>
                <c:pt idx="6">
                  <c:v>18.649999999999999</c:v>
                </c:pt>
                <c:pt idx="7">
                  <c:v>21.54</c:v>
                </c:pt>
                <c:pt idx="8">
                  <c:v>17.43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ได้รับบริการทันตกรรม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1"/>
              <c:layout>
                <c:manualLayout>
                  <c:x val="2.8912998737845156E-3"/>
                  <c:y val="3.3772843206546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3.75253813406075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2.25152288043645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1565199495138062E-2"/>
                  <c:y val="2.25152288043645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4.3369498106767736E-3"/>
                  <c:y val="4.8782995742789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2.8912998737845156E-3"/>
                  <c:y val="3.37728432065467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"/>
                  <c:y val="2.25152288043645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latin typeface="TH Kodchasal" pitchFamily="2" charset="-34"/>
                    <a:cs typeface="TH Kodchasal" pitchFamily="2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Sheet1!$A$2:$A$10</c:f>
              <c:strCache>
                <c:ptCount val="9"/>
                <c:pt idx="0">
                  <c:v>นนทบุรี</c:v>
                </c:pt>
                <c:pt idx="1">
                  <c:v>ปทุมธานี</c:v>
                </c:pt>
                <c:pt idx="2">
                  <c:v>พระนครศรีอยุธยา</c:v>
                </c:pt>
                <c:pt idx="3">
                  <c:v>อ่างทอง</c:v>
                </c:pt>
                <c:pt idx="4">
                  <c:v>ลพบุรี</c:v>
                </c:pt>
                <c:pt idx="5">
                  <c:v>สิงห์บุรี</c:v>
                </c:pt>
                <c:pt idx="6">
                  <c:v>สระบุรี</c:v>
                </c:pt>
                <c:pt idx="7">
                  <c:v>นครนายก</c:v>
                </c:pt>
                <c:pt idx="8">
                  <c:v>รวม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11.47</c:v>
                </c:pt>
                <c:pt idx="1">
                  <c:v>23.36</c:v>
                </c:pt>
                <c:pt idx="2">
                  <c:v>22.67</c:v>
                </c:pt>
                <c:pt idx="3">
                  <c:v>19.37</c:v>
                </c:pt>
                <c:pt idx="4">
                  <c:v>17.21</c:v>
                </c:pt>
                <c:pt idx="5">
                  <c:v>20.190000000000001</c:v>
                </c:pt>
                <c:pt idx="6">
                  <c:v>21.34</c:v>
                </c:pt>
                <c:pt idx="7">
                  <c:v>22.5</c:v>
                </c:pt>
                <c:pt idx="8">
                  <c:v>19.239999999999998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คอลัมน์1</c:v>
                </c:pt>
              </c:strCache>
            </c:strRef>
          </c:tx>
          <c:invertIfNegative val="0"/>
          <c:cat>
            <c:strRef>
              <c:f>Sheet1!$A$2:$A$10</c:f>
              <c:strCache>
                <c:ptCount val="9"/>
                <c:pt idx="0">
                  <c:v>นนทบุรี</c:v>
                </c:pt>
                <c:pt idx="1">
                  <c:v>ปทุมธานี</c:v>
                </c:pt>
                <c:pt idx="2">
                  <c:v>พระนครศรีอยุธยา</c:v>
                </c:pt>
                <c:pt idx="3">
                  <c:v>อ่างทอง</c:v>
                </c:pt>
                <c:pt idx="4">
                  <c:v>ลพบุรี</c:v>
                </c:pt>
                <c:pt idx="5">
                  <c:v>สิงห์บุรี</c:v>
                </c:pt>
                <c:pt idx="6">
                  <c:v>สระบุรี</c:v>
                </c:pt>
                <c:pt idx="7">
                  <c:v>นครนายก</c:v>
                </c:pt>
                <c:pt idx="8">
                  <c:v>รวม</c:v>
                </c:pt>
              </c:strCache>
            </c:strRef>
          </c:cat>
          <c:val>
            <c:numRef>
              <c:f>Sheet1!$D$2:$D$10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943616"/>
        <c:axId val="22945152"/>
      </c:barChart>
      <c:catAx>
        <c:axId val="229436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H Kodchasal" pitchFamily="2" charset="-34"/>
                <a:cs typeface="TH Kodchasal" pitchFamily="2" charset="-34"/>
              </a:defRPr>
            </a:pPr>
            <a:endParaRPr lang="th-TH"/>
          </a:p>
        </c:txPr>
        <c:crossAx val="22945152"/>
        <c:crosses val="autoZero"/>
        <c:auto val="1"/>
        <c:lblAlgn val="ctr"/>
        <c:lblOffset val="100"/>
        <c:noMultiLvlLbl val="0"/>
      </c:catAx>
      <c:valAx>
        <c:axId val="229451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94361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th-TH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คัดกรองสุขภาพช่องปาก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-1.1757952820057031E-2"/>
                  <c:y val="3.6504753235054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8.8184646150427735E-3"/>
                  <c:y val="2.92038025880432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3227696922564133E-2"/>
                  <c:y val="2.92038025880433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3227696922564159E-2"/>
                  <c:y val="5.1106654529075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9394882050142578E-3"/>
                  <c:y val="2.92038025880433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4697441025071289E-2"/>
                  <c:y val="4.38057038820649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1.1757952820057031E-2"/>
                  <c:y val="4.01552285585595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latin typeface="TH Kodchasal" pitchFamily="2" charset="-34"/>
                    <a:cs typeface="TH Kodchasal" pitchFamily="2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Sheet1!$A$2:$A$9</c:f>
              <c:strCache>
                <c:ptCount val="8"/>
                <c:pt idx="0">
                  <c:v>เมืองอ่างทอง</c:v>
                </c:pt>
                <c:pt idx="1">
                  <c:v>ไชโย</c:v>
                </c:pt>
                <c:pt idx="2">
                  <c:v>ป่าโมก</c:v>
                </c:pt>
                <c:pt idx="3">
                  <c:v>โพธิ์ทอง</c:v>
                </c:pt>
                <c:pt idx="4">
                  <c:v>แสวงหา</c:v>
                </c:pt>
                <c:pt idx="5">
                  <c:v>วิเศษชัยชาญ</c:v>
                </c:pt>
                <c:pt idx="6">
                  <c:v>สามโก้</c:v>
                </c:pt>
                <c:pt idx="7">
                  <c:v>รวม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14.65</c:v>
                </c:pt>
                <c:pt idx="1">
                  <c:v>12.26</c:v>
                </c:pt>
                <c:pt idx="2">
                  <c:v>12.79</c:v>
                </c:pt>
                <c:pt idx="3">
                  <c:v>23.29</c:v>
                </c:pt>
                <c:pt idx="4">
                  <c:v>4.17</c:v>
                </c:pt>
                <c:pt idx="5">
                  <c:v>10.61</c:v>
                </c:pt>
                <c:pt idx="6">
                  <c:v>14.06</c:v>
                </c:pt>
                <c:pt idx="7">
                  <c:v>13.96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ได้รับบริการทันตกรรม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layout>
                <c:manualLayout>
                  <c:x val="-4.4092323075213867E-3"/>
                  <c:y val="2.19028519410324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4092323075213867E-3"/>
                  <c:y val="3.6504753235054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8789764100285156E-3"/>
                  <c:y val="2.19028519410324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4697441025071289E-3"/>
                  <c:y val="2.55533272645378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8.8184646150428272E-3"/>
                  <c:y val="1.82523766175270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4.4092323075213867E-3"/>
                  <c:y val="3.2854277911548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"/>
                  <c:y val="3.2854277911548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2.9394882050142578E-3"/>
                  <c:y val="3.2854277911548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latin typeface="TH Kodchasal" pitchFamily="2" charset="-34"/>
                    <a:cs typeface="TH Kodchasal" pitchFamily="2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Sheet1!$A$2:$A$9</c:f>
              <c:strCache>
                <c:ptCount val="8"/>
                <c:pt idx="0">
                  <c:v>เมืองอ่างทอง</c:v>
                </c:pt>
                <c:pt idx="1">
                  <c:v>ไชโย</c:v>
                </c:pt>
                <c:pt idx="2">
                  <c:v>ป่าโมก</c:v>
                </c:pt>
                <c:pt idx="3">
                  <c:v>โพธิ์ทอง</c:v>
                </c:pt>
                <c:pt idx="4">
                  <c:v>แสวงหา</c:v>
                </c:pt>
                <c:pt idx="5">
                  <c:v>วิเศษชัยชาญ</c:v>
                </c:pt>
                <c:pt idx="6">
                  <c:v>สามโก้</c:v>
                </c:pt>
                <c:pt idx="7">
                  <c:v>รวม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21.09</c:v>
                </c:pt>
                <c:pt idx="1">
                  <c:v>15.37</c:v>
                </c:pt>
                <c:pt idx="2">
                  <c:v>19.87</c:v>
                </c:pt>
                <c:pt idx="3">
                  <c:v>25.23</c:v>
                </c:pt>
                <c:pt idx="4">
                  <c:v>7.56</c:v>
                </c:pt>
                <c:pt idx="5">
                  <c:v>21.75</c:v>
                </c:pt>
                <c:pt idx="6">
                  <c:v>13.7</c:v>
                </c:pt>
                <c:pt idx="7">
                  <c:v>19.37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คอลัมน์1</c:v>
                </c:pt>
              </c:strCache>
            </c:strRef>
          </c:tx>
          <c:invertIfNegative val="0"/>
          <c:cat>
            <c:strRef>
              <c:f>Sheet1!$A$2:$A$9</c:f>
              <c:strCache>
                <c:ptCount val="8"/>
                <c:pt idx="0">
                  <c:v>เมืองอ่างทอง</c:v>
                </c:pt>
                <c:pt idx="1">
                  <c:v>ไชโย</c:v>
                </c:pt>
                <c:pt idx="2">
                  <c:v>ป่าโมก</c:v>
                </c:pt>
                <c:pt idx="3">
                  <c:v>โพธิ์ทอง</c:v>
                </c:pt>
                <c:pt idx="4">
                  <c:v>แสวงหา</c:v>
                </c:pt>
                <c:pt idx="5">
                  <c:v>วิเศษชัยชาญ</c:v>
                </c:pt>
                <c:pt idx="6">
                  <c:v>สามโก้</c:v>
                </c:pt>
                <c:pt idx="7">
                  <c:v>รวม</c:v>
                </c:pt>
              </c:strCache>
            </c:strRef>
          </c:cat>
          <c:val>
            <c:numRef>
              <c:f>Sheet1!$D$2:$D$9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6746624"/>
        <c:axId val="126748160"/>
      </c:barChart>
      <c:catAx>
        <c:axId val="1267466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TH Kodchasal" pitchFamily="2" charset="-34"/>
                <a:cs typeface="TH Kodchasal" pitchFamily="2" charset="-34"/>
              </a:defRPr>
            </a:pPr>
            <a:endParaRPr lang="th-TH"/>
          </a:p>
        </c:txPr>
        <c:crossAx val="126748160"/>
        <c:crosses val="autoZero"/>
        <c:auto val="1"/>
        <c:lblAlgn val="ctr"/>
        <c:lblOffset val="100"/>
        <c:noMultiLvlLbl val="0"/>
      </c:catAx>
      <c:valAx>
        <c:axId val="1267481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674662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th-TH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คัดกรองสุขภาพช่องปาก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Lbls>
            <c:dLbl>
              <c:idx val="0"/>
              <c:layout>
                <c:manualLayout>
                  <c:x val="-5.9786200779951004E-3"/>
                  <c:y val="1.72171453484967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2.41040034878953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latin typeface="TH Kodchasal" pitchFamily="2" charset="-34"/>
                    <a:cs typeface="TH Kodchasal" pitchFamily="2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ปี 2565</c:v>
                </c:pt>
                <c:pt idx="1">
                  <c:v>ปี 2566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4.62</c:v>
                </c:pt>
                <c:pt idx="1">
                  <c:v>45.49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ได้รับบริการทันตกรรม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2.7401692144124951E-17"/>
                  <c:y val="2.41040034878953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946550194987751E-3"/>
                  <c:y val="3.44342906969934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latin typeface="TH Kodchasal" pitchFamily="2" charset="-34"/>
                    <a:cs typeface="TH Kodchasal" pitchFamily="2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ปี 2565</c:v>
                </c:pt>
                <c:pt idx="1">
                  <c:v>ปี 2566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52.31</c:v>
                </c:pt>
                <c:pt idx="1">
                  <c:v>83.46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คอลัมน์1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ปี 2565</c:v>
                </c:pt>
                <c:pt idx="1">
                  <c:v>ปี 2566</c:v>
                </c:pt>
              </c:strCache>
            </c:strRef>
          </c:cat>
          <c:val>
            <c:numRef>
              <c:f>Sheet1!$D$2:$D$3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661440"/>
        <c:axId val="27663744"/>
      </c:barChart>
      <c:catAx>
        <c:axId val="276614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 b="1">
                <a:latin typeface="TH Kodchasal" pitchFamily="2" charset="-34"/>
                <a:cs typeface="TH Kodchasal" pitchFamily="2" charset="-34"/>
              </a:defRPr>
            </a:pPr>
            <a:endParaRPr lang="th-TH"/>
          </a:p>
        </c:txPr>
        <c:crossAx val="27663744"/>
        <c:crosses val="autoZero"/>
        <c:auto val="1"/>
        <c:lblAlgn val="ctr"/>
        <c:lblOffset val="100"/>
        <c:noMultiLvlLbl val="0"/>
      </c:catAx>
      <c:valAx>
        <c:axId val="276637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7661440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b="1">
                <a:latin typeface="TH Kodchasal" pitchFamily="2" charset="-34"/>
                <a:cs typeface="TH Kodchasal" pitchFamily="2" charset="-34"/>
              </a:defRPr>
            </a:pPr>
            <a:endParaRPr lang="th-TH"/>
          </a:p>
        </c:txPr>
      </c:legendEntry>
      <c:legendEntry>
        <c:idx val="1"/>
        <c:txPr>
          <a:bodyPr/>
          <a:lstStyle/>
          <a:p>
            <a:pPr>
              <a:defRPr b="1">
                <a:latin typeface="TH Kodchasal" pitchFamily="2" charset="-34"/>
                <a:cs typeface="TH Kodchasal" pitchFamily="2" charset="-34"/>
              </a:defRPr>
            </a:pPr>
            <a:endParaRPr lang="th-TH"/>
          </a:p>
        </c:txPr>
      </c:legendEntry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th-TH"/>
    </a:p>
  </c:txPr>
  <c:externalData r:id="rId1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0.28689</cdr:x>
      <cdr:y>0.19149</cdr:y>
    </cdr:from>
    <cdr:to>
      <cdr:x>0.34426</cdr:x>
      <cdr:y>0.68707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520279" y="648072"/>
          <a:ext cx="504056" cy="1677235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159296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ead6129809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ead6129809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ead6129809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ead6129809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ead6129809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ead6129809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ead6129809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ead6129809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ead6129809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ead6129809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ead6129809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ead6129809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ead6129809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ead6129809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ead6129809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ead6129809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ead6129809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ead6129809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ead6129809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ead6129809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ead6129809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ead6129809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ead6129809_1_217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ead6129809_1_217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124dc3920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124dc3920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ead6129809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ead6129809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124dc3920de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124dc3920de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ead6129809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ead6129809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ead6129809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ead6129809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ead6129809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ead6129809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813319">
            <a:off x="-1616877" y="-3424273"/>
            <a:ext cx="6402109" cy="5689153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-649785" flipH="1">
            <a:off x="6475477" y="-738425"/>
            <a:ext cx="4558897" cy="1365861"/>
          </a:xfrm>
          <a:custGeom>
            <a:avLst/>
            <a:gdLst/>
            <a:ahLst/>
            <a:cxnLst/>
            <a:rect l="l" t="t" r="r" b="b"/>
            <a:pathLst>
              <a:path w="49165" h="14730" extrusionOk="0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125387" y="2238100"/>
            <a:ext cx="7471673" cy="4771807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8823147">
            <a:off x="-2265377" y="2808773"/>
            <a:ext cx="5990392" cy="5613180"/>
          </a:xfrm>
          <a:custGeom>
            <a:avLst/>
            <a:gdLst/>
            <a:ahLst/>
            <a:cxnLst/>
            <a:rect l="l" t="t" r="r" b="b"/>
            <a:pathLst>
              <a:path w="93299" h="87424" extrusionOk="0">
                <a:moveTo>
                  <a:pt x="34162" y="1"/>
                </a:moveTo>
                <a:cubicBezTo>
                  <a:pt x="24245" y="1"/>
                  <a:pt x="25039" y="12520"/>
                  <a:pt x="13717" y="17147"/>
                </a:cubicBezTo>
                <a:cubicBezTo>
                  <a:pt x="1" y="22753"/>
                  <a:pt x="25599" y="33483"/>
                  <a:pt x="18923" y="50349"/>
                </a:cubicBezTo>
                <a:cubicBezTo>
                  <a:pt x="13077" y="65115"/>
                  <a:pt x="23069" y="87424"/>
                  <a:pt x="32143" y="87424"/>
                </a:cubicBezTo>
                <a:cubicBezTo>
                  <a:pt x="33432" y="87424"/>
                  <a:pt x="34703" y="86974"/>
                  <a:pt x="35906" y="85988"/>
                </a:cubicBezTo>
                <a:cubicBezTo>
                  <a:pt x="38841" y="83585"/>
                  <a:pt x="41192" y="82952"/>
                  <a:pt x="43240" y="82952"/>
                </a:cubicBezTo>
                <a:cubicBezTo>
                  <a:pt x="45526" y="82952"/>
                  <a:pt x="47435" y="83741"/>
                  <a:pt x="49356" y="83741"/>
                </a:cubicBezTo>
                <a:cubicBezTo>
                  <a:pt x="51391" y="83741"/>
                  <a:pt x="53441" y="82856"/>
                  <a:pt x="55968" y="79208"/>
                </a:cubicBezTo>
                <a:cubicBezTo>
                  <a:pt x="79663" y="45004"/>
                  <a:pt x="87416" y="44135"/>
                  <a:pt x="87416" y="44135"/>
                </a:cubicBezTo>
                <a:cubicBezTo>
                  <a:pt x="93298" y="21497"/>
                  <a:pt x="60858" y="9397"/>
                  <a:pt x="42111" y="1875"/>
                </a:cubicBezTo>
                <a:cubicBezTo>
                  <a:pt x="38838" y="561"/>
                  <a:pt x="36260" y="1"/>
                  <a:pt x="34162" y="1"/>
                </a:cubicBezTo>
                <a:close/>
              </a:path>
            </a:pathLst>
          </a:custGeom>
          <a:solidFill>
            <a:schemeClr val="accent3">
              <a:alpha val="335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6536238" y="-142500"/>
            <a:ext cx="4935815" cy="3769836"/>
          </a:xfrm>
          <a:custGeom>
            <a:avLst/>
            <a:gdLst/>
            <a:ahLst/>
            <a:cxnLst/>
            <a:rect l="l" t="t" r="r" b="b"/>
            <a:pathLst>
              <a:path w="38799" h="29633" extrusionOk="0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chemeClr val="accent3">
              <a:alpha val="25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649785">
            <a:off x="716152" y="4401125"/>
            <a:ext cx="4558897" cy="1365861"/>
          </a:xfrm>
          <a:custGeom>
            <a:avLst/>
            <a:gdLst/>
            <a:ahLst/>
            <a:cxnLst/>
            <a:rect l="l" t="t" r="r" b="b"/>
            <a:pathLst>
              <a:path w="49165" h="14730" extrusionOk="0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rgbClr val="AC9078">
              <a:alpha val="12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1244193">
            <a:off x="4086917" y="-777268"/>
            <a:ext cx="7826096" cy="2877857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-9555807">
            <a:off x="-6119383" y="2297294"/>
            <a:ext cx="7826096" cy="2877857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723150" y="1494200"/>
            <a:ext cx="7697700" cy="15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600">
                <a:latin typeface="Kulim Park SemiBold"/>
                <a:ea typeface="Kulim Park SemiBold"/>
                <a:cs typeface="Kulim Park SemiBold"/>
                <a:sym typeface="Kulim Park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962550" y="3100575"/>
            <a:ext cx="52185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48"/>
          <p:cNvSpPr/>
          <p:nvPr/>
        </p:nvSpPr>
        <p:spPr>
          <a:xfrm rot="-10285629">
            <a:off x="4140874" y="-2015123"/>
            <a:ext cx="9471588" cy="6049060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48"/>
          <p:cNvSpPr/>
          <p:nvPr/>
        </p:nvSpPr>
        <p:spPr>
          <a:xfrm flipH="1">
            <a:off x="6818628" y="2586663"/>
            <a:ext cx="5766771" cy="3682967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dk2">
              <a:alpha val="128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48"/>
          <p:cNvSpPr/>
          <p:nvPr/>
        </p:nvSpPr>
        <p:spPr>
          <a:xfrm rot="9748587" flipH="1">
            <a:off x="5601527" y="2021265"/>
            <a:ext cx="8200944" cy="3015698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48"/>
          <p:cNvSpPr/>
          <p:nvPr/>
        </p:nvSpPr>
        <p:spPr>
          <a:xfrm rot="4102346" flipH="1">
            <a:off x="-2270967" y="3805847"/>
            <a:ext cx="9416338" cy="6013774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48"/>
          <p:cNvSpPr/>
          <p:nvPr/>
        </p:nvSpPr>
        <p:spPr>
          <a:xfrm rot="813319">
            <a:off x="-3580677" y="-1425723"/>
            <a:ext cx="6402109" cy="5689153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48"/>
          <p:cNvSpPr/>
          <p:nvPr/>
        </p:nvSpPr>
        <p:spPr>
          <a:xfrm>
            <a:off x="3065327" y="-4200997"/>
            <a:ext cx="7065492" cy="5396392"/>
          </a:xfrm>
          <a:custGeom>
            <a:avLst/>
            <a:gdLst/>
            <a:ahLst/>
            <a:cxnLst/>
            <a:rect l="l" t="t" r="r" b="b"/>
            <a:pathLst>
              <a:path w="38799" h="29633" extrusionOk="0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chemeClr val="accent3">
              <a:alpha val="25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49"/>
          <p:cNvSpPr/>
          <p:nvPr/>
        </p:nvSpPr>
        <p:spPr>
          <a:xfrm rot="4102360" flipH="1">
            <a:off x="-2512533" y="4030635"/>
            <a:ext cx="7471578" cy="4771747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49"/>
          <p:cNvSpPr/>
          <p:nvPr/>
        </p:nvSpPr>
        <p:spPr>
          <a:xfrm rot="813319">
            <a:off x="-4129602" y="-1737023"/>
            <a:ext cx="6402109" cy="5689153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66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49"/>
          <p:cNvSpPr/>
          <p:nvPr/>
        </p:nvSpPr>
        <p:spPr>
          <a:xfrm rot="3394465" flipH="1">
            <a:off x="5593334" y="2171418"/>
            <a:ext cx="8703343" cy="5558223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2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49"/>
          <p:cNvSpPr/>
          <p:nvPr/>
        </p:nvSpPr>
        <p:spPr>
          <a:xfrm rot="-10285603">
            <a:off x="6336471" y="-2917283"/>
            <a:ext cx="7471761" cy="4771864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3">
              <a:alpha val="25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49"/>
          <p:cNvSpPr/>
          <p:nvPr/>
        </p:nvSpPr>
        <p:spPr>
          <a:xfrm rot="-2238616">
            <a:off x="-4635728" y="470344"/>
            <a:ext cx="7826078" cy="2877850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36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50"/>
          <p:cNvSpPr/>
          <p:nvPr/>
        </p:nvSpPr>
        <p:spPr>
          <a:xfrm rot="813319">
            <a:off x="-1121291" y="-3424273"/>
            <a:ext cx="6402109" cy="5689153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50"/>
          <p:cNvSpPr/>
          <p:nvPr/>
        </p:nvSpPr>
        <p:spPr>
          <a:xfrm rot="-649785" flipH="1">
            <a:off x="6971064" y="-738425"/>
            <a:ext cx="4558897" cy="1365861"/>
          </a:xfrm>
          <a:custGeom>
            <a:avLst/>
            <a:gdLst/>
            <a:ahLst/>
            <a:cxnLst/>
            <a:rect l="l" t="t" r="r" b="b"/>
            <a:pathLst>
              <a:path w="49165" h="14730" extrusionOk="0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50"/>
          <p:cNvSpPr/>
          <p:nvPr/>
        </p:nvSpPr>
        <p:spPr>
          <a:xfrm>
            <a:off x="1620973" y="2238100"/>
            <a:ext cx="7471673" cy="4771807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50"/>
          <p:cNvSpPr/>
          <p:nvPr/>
        </p:nvSpPr>
        <p:spPr>
          <a:xfrm rot="8823147">
            <a:off x="-2081090" y="2808773"/>
            <a:ext cx="5990392" cy="5613180"/>
          </a:xfrm>
          <a:custGeom>
            <a:avLst/>
            <a:gdLst/>
            <a:ahLst/>
            <a:cxnLst/>
            <a:rect l="l" t="t" r="r" b="b"/>
            <a:pathLst>
              <a:path w="93299" h="87424" extrusionOk="0">
                <a:moveTo>
                  <a:pt x="34162" y="1"/>
                </a:moveTo>
                <a:cubicBezTo>
                  <a:pt x="24245" y="1"/>
                  <a:pt x="25039" y="12520"/>
                  <a:pt x="13717" y="17147"/>
                </a:cubicBezTo>
                <a:cubicBezTo>
                  <a:pt x="1" y="22753"/>
                  <a:pt x="25599" y="33483"/>
                  <a:pt x="18923" y="50349"/>
                </a:cubicBezTo>
                <a:cubicBezTo>
                  <a:pt x="13077" y="65115"/>
                  <a:pt x="23069" y="87424"/>
                  <a:pt x="32143" y="87424"/>
                </a:cubicBezTo>
                <a:cubicBezTo>
                  <a:pt x="33432" y="87424"/>
                  <a:pt x="34703" y="86974"/>
                  <a:pt x="35906" y="85988"/>
                </a:cubicBezTo>
                <a:cubicBezTo>
                  <a:pt x="38841" y="83585"/>
                  <a:pt x="41192" y="82952"/>
                  <a:pt x="43240" y="82952"/>
                </a:cubicBezTo>
                <a:cubicBezTo>
                  <a:pt x="45526" y="82952"/>
                  <a:pt x="47435" y="83741"/>
                  <a:pt x="49356" y="83741"/>
                </a:cubicBezTo>
                <a:cubicBezTo>
                  <a:pt x="51391" y="83741"/>
                  <a:pt x="53441" y="82856"/>
                  <a:pt x="55968" y="79208"/>
                </a:cubicBezTo>
                <a:cubicBezTo>
                  <a:pt x="79663" y="45004"/>
                  <a:pt x="87416" y="44135"/>
                  <a:pt x="87416" y="44135"/>
                </a:cubicBezTo>
                <a:cubicBezTo>
                  <a:pt x="93298" y="21497"/>
                  <a:pt x="60858" y="9397"/>
                  <a:pt x="42111" y="1875"/>
                </a:cubicBezTo>
                <a:cubicBezTo>
                  <a:pt x="38838" y="561"/>
                  <a:pt x="36260" y="1"/>
                  <a:pt x="34162" y="1"/>
                </a:cubicBezTo>
                <a:close/>
              </a:path>
            </a:pathLst>
          </a:custGeom>
          <a:solidFill>
            <a:schemeClr val="accent3">
              <a:alpha val="335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50"/>
          <p:cNvSpPr/>
          <p:nvPr/>
        </p:nvSpPr>
        <p:spPr>
          <a:xfrm rot="-8100000">
            <a:off x="7300672" y="494176"/>
            <a:ext cx="4935837" cy="3769884"/>
          </a:xfrm>
          <a:custGeom>
            <a:avLst/>
            <a:gdLst/>
            <a:ahLst/>
            <a:cxnLst/>
            <a:rect l="l" t="t" r="r" b="b"/>
            <a:pathLst>
              <a:path w="38799" h="29633" extrusionOk="0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chemeClr val="accent3">
              <a:alpha val="25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50"/>
          <p:cNvSpPr/>
          <p:nvPr/>
        </p:nvSpPr>
        <p:spPr>
          <a:xfrm rot="649785">
            <a:off x="1211739" y="4401125"/>
            <a:ext cx="4558897" cy="1365861"/>
          </a:xfrm>
          <a:custGeom>
            <a:avLst/>
            <a:gdLst/>
            <a:ahLst/>
            <a:cxnLst/>
            <a:rect l="l" t="t" r="r" b="b"/>
            <a:pathLst>
              <a:path w="49165" h="14730" extrusionOk="0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rgbClr val="AC9078">
              <a:alpha val="12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50"/>
          <p:cNvSpPr/>
          <p:nvPr/>
        </p:nvSpPr>
        <p:spPr>
          <a:xfrm rot="2128845">
            <a:off x="3591964" y="-1767729"/>
            <a:ext cx="7826192" cy="2877892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50"/>
          <p:cNvSpPr/>
          <p:nvPr/>
        </p:nvSpPr>
        <p:spPr>
          <a:xfrm rot="-9555807">
            <a:off x="-5772621" y="2297294"/>
            <a:ext cx="7826096" cy="2877857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37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51"/>
          <p:cNvSpPr/>
          <p:nvPr/>
        </p:nvSpPr>
        <p:spPr>
          <a:xfrm rot="-7405535" flipH="1">
            <a:off x="-3234670" y="-3952493"/>
            <a:ext cx="8703343" cy="5558223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51"/>
          <p:cNvSpPr/>
          <p:nvPr/>
        </p:nvSpPr>
        <p:spPr>
          <a:xfrm rot="10800000">
            <a:off x="-4386762" y="886054"/>
            <a:ext cx="7065492" cy="5396392"/>
          </a:xfrm>
          <a:custGeom>
            <a:avLst/>
            <a:gdLst/>
            <a:ahLst/>
            <a:cxnLst/>
            <a:rect l="l" t="t" r="r" b="b"/>
            <a:pathLst>
              <a:path w="38799" h="29633" extrusionOk="0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chemeClr val="accent3">
              <a:alpha val="25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51"/>
          <p:cNvSpPr/>
          <p:nvPr/>
        </p:nvSpPr>
        <p:spPr>
          <a:xfrm rot="-6847906">
            <a:off x="-4259206" y="2193197"/>
            <a:ext cx="7826127" cy="2877868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51"/>
          <p:cNvSpPr/>
          <p:nvPr/>
        </p:nvSpPr>
        <p:spPr>
          <a:xfrm rot="10150240" flipH="1">
            <a:off x="-3503869" y="4261834"/>
            <a:ext cx="4974484" cy="1490372"/>
          </a:xfrm>
          <a:custGeom>
            <a:avLst/>
            <a:gdLst/>
            <a:ahLst/>
            <a:cxnLst/>
            <a:rect l="l" t="t" r="r" b="b"/>
            <a:pathLst>
              <a:path w="49165" h="14730" extrusionOk="0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chemeClr val="accent3">
              <a:alpha val="346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51"/>
          <p:cNvSpPr/>
          <p:nvPr/>
        </p:nvSpPr>
        <p:spPr>
          <a:xfrm rot="-9986681">
            <a:off x="4621400" y="2424119"/>
            <a:ext cx="6402109" cy="5689153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51"/>
          <p:cNvSpPr/>
          <p:nvPr/>
        </p:nvSpPr>
        <p:spPr>
          <a:xfrm rot="514397">
            <a:off x="5775901" y="-3485758"/>
            <a:ext cx="7471761" cy="4771864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51"/>
          <p:cNvSpPr/>
          <p:nvPr/>
        </p:nvSpPr>
        <p:spPr>
          <a:xfrm rot="3373645">
            <a:off x="6277252" y="1028280"/>
            <a:ext cx="7826046" cy="2877838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/>
          <p:nvPr/>
        </p:nvSpPr>
        <p:spPr>
          <a:xfrm rot="813319">
            <a:off x="-704002" y="2342077"/>
            <a:ext cx="6402109" cy="5689153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4"/>
          <p:cNvSpPr/>
          <p:nvPr/>
        </p:nvSpPr>
        <p:spPr>
          <a:xfrm rot="-5553048">
            <a:off x="-3421688" y="1600648"/>
            <a:ext cx="5990367" cy="5613156"/>
          </a:xfrm>
          <a:custGeom>
            <a:avLst/>
            <a:gdLst/>
            <a:ahLst/>
            <a:cxnLst/>
            <a:rect l="l" t="t" r="r" b="b"/>
            <a:pathLst>
              <a:path w="93299" h="87424" extrusionOk="0">
                <a:moveTo>
                  <a:pt x="34162" y="1"/>
                </a:moveTo>
                <a:cubicBezTo>
                  <a:pt x="24245" y="1"/>
                  <a:pt x="25039" y="12520"/>
                  <a:pt x="13717" y="17147"/>
                </a:cubicBezTo>
                <a:cubicBezTo>
                  <a:pt x="1" y="22753"/>
                  <a:pt x="25599" y="33483"/>
                  <a:pt x="18923" y="50349"/>
                </a:cubicBezTo>
                <a:cubicBezTo>
                  <a:pt x="13077" y="65115"/>
                  <a:pt x="23069" y="87424"/>
                  <a:pt x="32143" y="87424"/>
                </a:cubicBezTo>
                <a:cubicBezTo>
                  <a:pt x="33432" y="87424"/>
                  <a:pt x="34703" y="86974"/>
                  <a:pt x="35906" y="85988"/>
                </a:cubicBezTo>
                <a:cubicBezTo>
                  <a:pt x="38841" y="83585"/>
                  <a:pt x="41192" y="82952"/>
                  <a:pt x="43240" y="82952"/>
                </a:cubicBezTo>
                <a:cubicBezTo>
                  <a:pt x="45526" y="82952"/>
                  <a:pt x="47435" y="83741"/>
                  <a:pt x="49356" y="83741"/>
                </a:cubicBezTo>
                <a:cubicBezTo>
                  <a:pt x="51391" y="83741"/>
                  <a:pt x="53441" y="82856"/>
                  <a:pt x="55968" y="79208"/>
                </a:cubicBezTo>
                <a:cubicBezTo>
                  <a:pt x="79663" y="45004"/>
                  <a:pt x="87416" y="44135"/>
                  <a:pt x="87416" y="44135"/>
                </a:cubicBezTo>
                <a:cubicBezTo>
                  <a:pt x="93298" y="21497"/>
                  <a:pt x="60858" y="9397"/>
                  <a:pt x="42111" y="1875"/>
                </a:cubicBezTo>
                <a:cubicBezTo>
                  <a:pt x="38838" y="561"/>
                  <a:pt x="36260" y="1"/>
                  <a:pt x="34162" y="1"/>
                </a:cubicBezTo>
                <a:close/>
              </a:path>
            </a:pathLst>
          </a:custGeom>
          <a:solidFill>
            <a:srgbClr val="AC9078">
              <a:alpha val="7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4"/>
          <p:cNvSpPr/>
          <p:nvPr/>
        </p:nvSpPr>
        <p:spPr>
          <a:xfrm rot="-1460553" flipH="1">
            <a:off x="6702382" y="-661835"/>
            <a:ext cx="7471555" cy="4771732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4"/>
          <p:cNvSpPr/>
          <p:nvPr/>
        </p:nvSpPr>
        <p:spPr>
          <a:xfrm rot="3657786">
            <a:off x="7243056" y="893138"/>
            <a:ext cx="4558957" cy="1365879"/>
          </a:xfrm>
          <a:custGeom>
            <a:avLst/>
            <a:gdLst/>
            <a:ahLst/>
            <a:cxnLst/>
            <a:rect l="l" t="t" r="r" b="b"/>
            <a:pathLst>
              <a:path w="49165" h="14730" extrusionOk="0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chemeClr val="accent3">
              <a:alpha val="335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4"/>
          <p:cNvSpPr/>
          <p:nvPr/>
        </p:nvSpPr>
        <p:spPr>
          <a:xfrm rot="3624623">
            <a:off x="5761668" y="608449"/>
            <a:ext cx="7826028" cy="2877832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720000" y="437700"/>
            <a:ext cx="7702800" cy="6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Kulim Park"/>
                <a:ea typeface="Kulim Park"/>
                <a:cs typeface="Kulim Park"/>
                <a:sym typeface="Kulim Par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720000" y="1095450"/>
            <a:ext cx="7702800" cy="3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50"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/>
          <p:nvPr/>
        </p:nvSpPr>
        <p:spPr>
          <a:xfrm>
            <a:off x="-4528356" y="1004988"/>
            <a:ext cx="5766771" cy="3682967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dk2">
              <a:alpha val="128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5"/>
          <p:cNvSpPr/>
          <p:nvPr/>
        </p:nvSpPr>
        <p:spPr>
          <a:xfrm rot="-9405665" flipH="1">
            <a:off x="6846081" y="1281156"/>
            <a:ext cx="7310152" cy="6849835"/>
          </a:xfrm>
          <a:custGeom>
            <a:avLst/>
            <a:gdLst/>
            <a:ahLst/>
            <a:cxnLst/>
            <a:rect l="l" t="t" r="r" b="b"/>
            <a:pathLst>
              <a:path w="93299" h="87424" extrusionOk="0">
                <a:moveTo>
                  <a:pt x="34162" y="1"/>
                </a:moveTo>
                <a:cubicBezTo>
                  <a:pt x="24245" y="1"/>
                  <a:pt x="25039" y="12520"/>
                  <a:pt x="13717" y="17147"/>
                </a:cubicBezTo>
                <a:cubicBezTo>
                  <a:pt x="1" y="22753"/>
                  <a:pt x="25599" y="33483"/>
                  <a:pt x="18923" y="50349"/>
                </a:cubicBezTo>
                <a:cubicBezTo>
                  <a:pt x="13077" y="65115"/>
                  <a:pt x="23069" y="87424"/>
                  <a:pt x="32143" y="87424"/>
                </a:cubicBezTo>
                <a:cubicBezTo>
                  <a:pt x="33432" y="87424"/>
                  <a:pt x="34703" y="86974"/>
                  <a:pt x="35906" y="85988"/>
                </a:cubicBezTo>
                <a:cubicBezTo>
                  <a:pt x="38841" y="83585"/>
                  <a:pt x="41192" y="82952"/>
                  <a:pt x="43240" y="82952"/>
                </a:cubicBezTo>
                <a:cubicBezTo>
                  <a:pt x="45526" y="82952"/>
                  <a:pt x="47435" y="83741"/>
                  <a:pt x="49356" y="83741"/>
                </a:cubicBezTo>
                <a:cubicBezTo>
                  <a:pt x="51391" y="83741"/>
                  <a:pt x="53441" y="82856"/>
                  <a:pt x="55968" y="79208"/>
                </a:cubicBezTo>
                <a:cubicBezTo>
                  <a:pt x="79663" y="45004"/>
                  <a:pt x="87416" y="44135"/>
                  <a:pt x="87416" y="44135"/>
                </a:cubicBezTo>
                <a:cubicBezTo>
                  <a:pt x="93298" y="21497"/>
                  <a:pt x="60858" y="9397"/>
                  <a:pt x="42111" y="1875"/>
                </a:cubicBezTo>
                <a:cubicBezTo>
                  <a:pt x="38838" y="561"/>
                  <a:pt x="36260" y="1"/>
                  <a:pt x="34162" y="1"/>
                </a:cubicBezTo>
                <a:close/>
              </a:path>
            </a:pathLst>
          </a:custGeom>
          <a:solidFill>
            <a:schemeClr val="accent3">
              <a:alpha val="335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5"/>
          <p:cNvSpPr/>
          <p:nvPr/>
        </p:nvSpPr>
        <p:spPr>
          <a:xfrm rot="1478505" flipH="1">
            <a:off x="3709533" y="-1000036"/>
            <a:ext cx="7826136" cy="2877871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title"/>
          </p:nvPr>
        </p:nvSpPr>
        <p:spPr>
          <a:xfrm flipH="1">
            <a:off x="720000" y="43891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title" idx="2"/>
          </p:nvPr>
        </p:nvSpPr>
        <p:spPr>
          <a:xfrm>
            <a:off x="4789925" y="3371526"/>
            <a:ext cx="2325300" cy="48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1"/>
          </p:nvPr>
        </p:nvSpPr>
        <p:spPr>
          <a:xfrm>
            <a:off x="4789950" y="3879601"/>
            <a:ext cx="23253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title" idx="3"/>
          </p:nvPr>
        </p:nvSpPr>
        <p:spPr>
          <a:xfrm>
            <a:off x="2028750" y="3371526"/>
            <a:ext cx="2325300" cy="48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4"/>
          </p:nvPr>
        </p:nvSpPr>
        <p:spPr>
          <a:xfrm>
            <a:off x="2028775" y="3879601"/>
            <a:ext cx="23253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/>
          <p:nvPr/>
        </p:nvSpPr>
        <p:spPr>
          <a:xfrm rot="9524149" flipH="1">
            <a:off x="-6659422" y="-2925302"/>
            <a:ext cx="9471569" cy="6049047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5"/>
          <p:cNvSpPr/>
          <p:nvPr/>
        </p:nvSpPr>
        <p:spPr>
          <a:xfrm rot="-9555841">
            <a:off x="-6785773" y="1808506"/>
            <a:ext cx="8200942" cy="3015697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/>
          <p:nvPr/>
        </p:nvSpPr>
        <p:spPr>
          <a:xfrm rot="3394465" flipH="1">
            <a:off x="3077084" y="3433218"/>
            <a:ext cx="8703343" cy="5558223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6"/>
          <p:cNvSpPr/>
          <p:nvPr/>
        </p:nvSpPr>
        <p:spPr>
          <a:xfrm>
            <a:off x="5867027" y="-1243497"/>
            <a:ext cx="7065492" cy="5396392"/>
          </a:xfrm>
          <a:custGeom>
            <a:avLst/>
            <a:gdLst/>
            <a:ahLst/>
            <a:cxnLst/>
            <a:rect l="l" t="t" r="r" b="b"/>
            <a:pathLst>
              <a:path w="38799" h="29633" extrusionOk="0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chemeClr val="accent3">
              <a:alpha val="25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6"/>
          <p:cNvSpPr/>
          <p:nvPr/>
        </p:nvSpPr>
        <p:spPr>
          <a:xfrm rot="3952094">
            <a:off x="4978836" y="-32116"/>
            <a:ext cx="7826127" cy="2877868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6"/>
          <p:cNvSpPr/>
          <p:nvPr/>
        </p:nvSpPr>
        <p:spPr>
          <a:xfrm rot="-649760" flipH="1">
            <a:off x="7075142" y="-713258"/>
            <a:ext cx="4974484" cy="1490372"/>
          </a:xfrm>
          <a:custGeom>
            <a:avLst/>
            <a:gdLst/>
            <a:ahLst/>
            <a:cxnLst/>
            <a:rect l="l" t="t" r="r" b="b"/>
            <a:pathLst>
              <a:path w="49165" h="14730" extrusionOk="0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chemeClr val="accent3">
              <a:alpha val="346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6"/>
          <p:cNvSpPr/>
          <p:nvPr/>
        </p:nvSpPr>
        <p:spPr>
          <a:xfrm rot="813319">
            <a:off x="-2477752" y="-3074323"/>
            <a:ext cx="6402109" cy="5689153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6"/>
          <p:cNvSpPr/>
          <p:nvPr/>
        </p:nvSpPr>
        <p:spPr>
          <a:xfrm rot="-10285603">
            <a:off x="-4701904" y="3752842"/>
            <a:ext cx="7471761" cy="4771864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6"/>
          <p:cNvSpPr/>
          <p:nvPr/>
        </p:nvSpPr>
        <p:spPr>
          <a:xfrm rot="-7426355">
            <a:off x="-5557542" y="1132830"/>
            <a:ext cx="7826046" cy="2877838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title"/>
          </p:nvPr>
        </p:nvSpPr>
        <p:spPr>
          <a:xfrm flipH="1">
            <a:off x="719925" y="437700"/>
            <a:ext cx="7704000" cy="6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Kulim Park"/>
                <a:ea typeface="Kulim Park"/>
                <a:cs typeface="Kulim Park"/>
                <a:sym typeface="Kulim Par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/>
          <p:nvPr/>
        </p:nvSpPr>
        <p:spPr>
          <a:xfrm rot="3394465" flipH="1">
            <a:off x="5041484" y="2286018"/>
            <a:ext cx="8703343" cy="5558223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7"/>
          <p:cNvSpPr/>
          <p:nvPr/>
        </p:nvSpPr>
        <p:spPr>
          <a:xfrm rot="-10285603">
            <a:off x="7150321" y="-2266383"/>
            <a:ext cx="7471761" cy="4771864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3">
              <a:alpha val="25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7"/>
          <p:cNvSpPr/>
          <p:nvPr/>
        </p:nvSpPr>
        <p:spPr>
          <a:xfrm rot="955394" flipH="1">
            <a:off x="1460861" y="-2197712"/>
            <a:ext cx="7826028" cy="2877832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body" idx="1"/>
          </p:nvPr>
        </p:nvSpPr>
        <p:spPr>
          <a:xfrm>
            <a:off x="4572000" y="1369325"/>
            <a:ext cx="3850500" cy="333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4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5pPr>
            <a:lvl6pPr marL="2743200" lvl="5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6pPr>
            <a:lvl7pPr marL="3200400" lvl="6" indent="-3111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302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title"/>
          </p:nvPr>
        </p:nvSpPr>
        <p:spPr>
          <a:xfrm>
            <a:off x="719925" y="437700"/>
            <a:ext cx="7704000" cy="6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Kulim Park"/>
                <a:ea typeface="Kulim Park"/>
                <a:cs typeface="Kulim Park"/>
                <a:sym typeface="Kulim Par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6"/>
          <p:cNvSpPr/>
          <p:nvPr/>
        </p:nvSpPr>
        <p:spPr>
          <a:xfrm rot="9339447" flipH="1">
            <a:off x="-5157706" y="2195120"/>
            <a:ext cx="7471555" cy="4771732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6"/>
          <p:cNvSpPr/>
          <p:nvPr/>
        </p:nvSpPr>
        <p:spPr>
          <a:xfrm>
            <a:off x="1118566" y="1549193"/>
            <a:ext cx="1350837" cy="973145"/>
          </a:xfrm>
          <a:custGeom>
            <a:avLst/>
            <a:gdLst/>
            <a:ahLst/>
            <a:cxnLst/>
            <a:rect l="l" t="t" r="r" b="b"/>
            <a:pathLst>
              <a:path w="18827" h="13563" extrusionOk="0">
                <a:moveTo>
                  <a:pt x="7161" y="0"/>
                </a:moveTo>
                <a:cubicBezTo>
                  <a:pt x="6367" y="0"/>
                  <a:pt x="5745" y="97"/>
                  <a:pt x="5462" y="302"/>
                </a:cubicBezTo>
                <a:cubicBezTo>
                  <a:pt x="5439" y="302"/>
                  <a:pt x="5416" y="302"/>
                  <a:pt x="5393" y="302"/>
                </a:cubicBezTo>
                <a:cubicBezTo>
                  <a:pt x="1116" y="302"/>
                  <a:pt x="1" y="5785"/>
                  <a:pt x="370" y="9035"/>
                </a:cubicBezTo>
                <a:cubicBezTo>
                  <a:pt x="734" y="12239"/>
                  <a:pt x="5348" y="13486"/>
                  <a:pt x="7931" y="13560"/>
                </a:cubicBezTo>
                <a:cubicBezTo>
                  <a:pt x="7975" y="13562"/>
                  <a:pt x="8020" y="13562"/>
                  <a:pt x="8064" y="13562"/>
                </a:cubicBezTo>
                <a:cubicBezTo>
                  <a:pt x="13120" y="13562"/>
                  <a:pt x="18826" y="5169"/>
                  <a:pt x="13911" y="1714"/>
                </a:cubicBezTo>
                <a:cubicBezTo>
                  <a:pt x="12377" y="637"/>
                  <a:pt x="9200" y="0"/>
                  <a:pt x="7161" y="0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6"/>
          <p:cNvSpPr/>
          <p:nvPr/>
        </p:nvSpPr>
        <p:spPr>
          <a:xfrm flipH="1">
            <a:off x="4816263" y="1549200"/>
            <a:ext cx="1350837" cy="973145"/>
          </a:xfrm>
          <a:custGeom>
            <a:avLst/>
            <a:gdLst/>
            <a:ahLst/>
            <a:cxnLst/>
            <a:rect l="l" t="t" r="r" b="b"/>
            <a:pathLst>
              <a:path w="18827" h="13563" extrusionOk="0">
                <a:moveTo>
                  <a:pt x="7161" y="0"/>
                </a:moveTo>
                <a:cubicBezTo>
                  <a:pt x="6367" y="0"/>
                  <a:pt x="5745" y="97"/>
                  <a:pt x="5462" y="302"/>
                </a:cubicBezTo>
                <a:cubicBezTo>
                  <a:pt x="5439" y="302"/>
                  <a:pt x="5416" y="302"/>
                  <a:pt x="5393" y="302"/>
                </a:cubicBezTo>
                <a:cubicBezTo>
                  <a:pt x="1116" y="302"/>
                  <a:pt x="1" y="5785"/>
                  <a:pt x="370" y="9035"/>
                </a:cubicBezTo>
                <a:cubicBezTo>
                  <a:pt x="734" y="12239"/>
                  <a:pt x="5348" y="13486"/>
                  <a:pt x="7931" y="13560"/>
                </a:cubicBezTo>
                <a:cubicBezTo>
                  <a:pt x="7975" y="13562"/>
                  <a:pt x="8020" y="13562"/>
                  <a:pt x="8064" y="13562"/>
                </a:cubicBezTo>
                <a:cubicBezTo>
                  <a:pt x="13120" y="13562"/>
                  <a:pt x="18826" y="5169"/>
                  <a:pt x="13911" y="1714"/>
                </a:cubicBezTo>
                <a:cubicBezTo>
                  <a:pt x="12377" y="637"/>
                  <a:pt x="9200" y="0"/>
                  <a:pt x="7161" y="0"/>
                </a:cubicBezTo>
                <a:close/>
              </a:path>
            </a:pathLst>
          </a:custGeom>
          <a:solidFill>
            <a:schemeClr val="dk2">
              <a:alpha val="128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6"/>
          <p:cNvSpPr/>
          <p:nvPr/>
        </p:nvSpPr>
        <p:spPr>
          <a:xfrm flipH="1">
            <a:off x="6912085" y="1489537"/>
            <a:ext cx="1162249" cy="1032817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rgbClr val="AC9078">
              <a:alpha val="7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6"/>
          <p:cNvSpPr/>
          <p:nvPr/>
        </p:nvSpPr>
        <p:spPr>
          <a:xfrm>
            <a:off x="3050700" y="1519363"/>
            <a:ext cx="1095097" cy="973144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accent3">
              <a:alpha val="25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6"/>
          <p:cNvSpPr/>
          <p:nvPr/>
        </p:nvSpPr>
        <p:spPr>
          <a:xfrm rot="-10285603">
            <a:off x="7150321" y="-2266383"/>
            <a:ext cx="7471761" cy="4771864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6"/>
          <p:cNvSpPr/>
          <p:nvPr/>
        </p:nvSpPr>
        <p:spPr>
          <a:xfrm rot="649785">
            <a:off x="6848027" y="-244025"/>
            <a:ext cx="4558897" cy="1365861"/>
          </a:xfrm>
          <a:custGeom>
            <a:avLst/>
            <a:gdLst/>
            <a:ahLst/>
            <a:cxnLst/>
            <a:rect l="l" t="t" r="r" b="b"/>
            <a:pathLst>
              <a:path w="49165" h="14730" extrusionOk="0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rgbClr val="AC9078">
              <a:alpha val="12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6"/>
          <p:cNvSpPr/>
          <p:nvPr/>
        </p:nvSpPr>
        <p:spPr>
          <a:xfrm rot="813319">
            <a:off x="-4299402" y="-4717523"/>
            <a:ext cx="6402109" cy="5689153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6"/>
          <p:cNvSpPr/>
          <p:nvPr/>
        </p:nvSpPr>
        <p:spPr>
          <a:xfrm rot="9089871">
            <a:off x="7049951" y="1893780"/>
            <a:ext cx="7826200" cy="2877895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6"/>
          <p:cNvSpPr/>
          <p:nvPr/>
        </p:nvSpPr>
        <p:spPr>
          <a:xfrm rot="-576017">
            <a:off x="-4825529" y="-672274"/>
            <a:ext cx="7826074" cy="2877848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6"/>
          <p:cNvSpPr txBox="1">
            <a:spLocks noGrp="1"/>
          </p:cNvSpPr>
          <p:nvPr>
            <p:ph type="title"/>
          </p:nvPr>
        </p:nvSpPr>
        <p:spPr>
          <a:xfrm>
            <a:off x="732775" y="2632300"/>
            <a:ext cx="1836000" cy="83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3" name="Google Shape;143;p16"/>
          <p:cNvSpPr txBox="1">
            <a:spLocks noGrp="1"/>
          </p:cNvSpPr>
          <p:nvPr>
            <p:ph type="subTitle" idx="1"/>
          </p:nvPr>
        </p:nvSpPr>
        <p:spPr>
          <a:xfrm>
            <a:off x="732787" y="3511716"/>
            <a:ext cx="1836000" cy="8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6"/>
          <p:cNvSpPr txBox="1">
            <a:spLocks noGrp="1"/>
          </p:cNvSpPr>
          <p:nvPr>
            <p:ph type="title" idx="2" hasCustomPrompt="1"/>
          </p:nvPr>
        </p:nvSpPr>
        <p:spPr>
          <a:xfrm>
            <a:off x="732776" y="1811839"/>
            <a:ext cx="18360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5" name="Google Shape;145;p16"/>
          <p:cNvSpPr txBox="1">
            <a:spLocks noGrp="1"/>
          </p:cNvSpPr>
          <p:nvPr>
            <p:ph type="title" idx="3"/>
          </p:nvPr>
        </p:nvSpPr>
        <p:spPr>
          <a:xfrm>
            <a:off x="2680250" y="2632300"/>
            <a:ext cx="1836000" cy="83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6" name="Google Shape;146;p16"/>
          <p:cNvSpPr txBox="1">
            <a:spLocks noGrp="1"/>
          </p:cNvSpPr>
          <p:nvPr>
            <p:ph type="subTitle" idx="4"/>
          </p:nvPr>
        </p:nvSpPr>
        <p:spPr>
          <a:xfrm>
            <a:off x="2680262" y="3511716"/>
            <a:ext cx="1836000" cy="8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6"/>
          <p:cNvSpPr txBox="1">
            <a:spLocks noGrp="1"/>
          </p:cNvSpPr>
          <p:nvPr>
            <p:ph type="title" idx="5"/>
          </p:nvPr>
        </p:nvSpPr>
        <p:spPr>
          <a:xfrm>
            <a:off x="4627725" y="2632300"/>
            <a:ext cx="1836000" cy="83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8" name="Google Shape;148;p16"/>
          <p:cNvSpPr txBox="1">
            <a:spLocks noGrp="1"/>
          </p:cNvSpPr>
          <p:nvPr>
            <p:ph type="subTitle" idx="6"/>
          </p:nvPr>
        </p:nvSpPr>
        <p:spPr>
          <a:xfrm>
            <a:off x="4627737" y="3511716"/>
            <a:ext cx="1836000" cy="8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6"/>
          <p:cNvSpPr txBox="1">
            <a:spLocks noGrp="1"/>
          </p:cNvSpPr>
          <p:nvPr>
            <p:ph type="title" idx="7"/>
          </p:nvPr>
        </p:nvSpPr>
        <p:spPr>
          <a:xfrm>
            <a:off x="6575200" y="2632300"/>
            <a:ext cx="1836000" cy="83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0" name="Google Shape;150;p16"/>
          <p:cNvSpPr txBox="1">
            <a:spLocks noGrp="1"/>
          </p:cNvSpPr>
          <p:nvPr>
            <p:ph type="subTitle" idx="8"/>
          </p:nvPr>
        </p:nvSpPr>
        <p:spPr>
          <a:xfrm>
            <a:off x="6575212" y="3511716"/>
            <a:ext cx="1836000" cy="8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6"/>
          <p:cNvSpPr txBox="1">
            <a:spLocks noGrp="1"/>
          </p:cNvSpPr>
          <p:nvPr>
            <p:ph type="title" idx="9" hasCustomPrompt="1"/>
          </p:nvPr>
        </p:nvSpPr>
        <p:spPr>
          <a:xfrm>
            <a:off x="2680246" y="1811839"/>
            <a:ext cx="18360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2" name="Google Shape;152;p16"/>
          <p:cNvSpPr txBox="1">
            <a:spLocks noGrp="1"/>
          </p:cNvSpPr>
          <p:nvPr>
            <p:ph type="title" idx="13" hasCustomPrompt="1"/>
          </p:nvPr>
        </p:nvSpPr>
        <p:spPr>
          <a:xfrm>
            <a:off x="4627721" y="1811839"/>
            <a:ext cx="18360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3" name="Google Shape;153;p16"/>
          <p:cNvSpPr txBox="1">
            <a:spLocks noGrp="1"/>
          </p:cNvSpPr>
          <p:nvPr>
            <p:ph type="title" idx="14" hasCustomPrompt="1"/>
          </p:nvPr>
        </p:nvSpPr>
        <p:spPr>
          <a:xfrm>
            <a:off x="6575196" y="1811839"/>
            <a:ext cx="18360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4" name="Google Shape;154;p16"/>
          <p:cNvSpPr txBox="1">
            <a:spLocks noGrp="1"/>
          </p:cNvSpPr>
          <p:nvPr>
            <p:ph type="title" idx="15"/>
          </p:nvPr>
        </p:nvSpPr>
        <p:spPr>
          <a:xfrm flipH="1">
            <a:off x="719925" y="437700"/>
            <a:ext cx="7704000" cy="6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Kulim Park"/>
                <a:ea typeface="Kulim Park"/>
                <a:cs typeface="Kulim Park"/>
                <a:sym typeface="Kulim Par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17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7"/>
          <p:cNvSpPr/>
          <p:nvPr/>
        </p:nvSpPr>
        <p:spPr>
          <a:xfrm rot="-9339447">
            <a:off x="7118442" y="3216520"/>
            <a:ext cx="7471555" cy="4771732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7"/>
          <p:cNvSpPr/>
          <p:nvPr/>
        </p:nvSpPr>
        <p:spPr>
          <a:xfrm rot="10285603" flipH="1">
            <a:off x="-6088365" y="-1617883"/>
            <a:ext cx="7471761" cy="4771864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7"/>
          <p:cNvSpPr/>
          <p:nvPr/>
        </p:nvSpPr>
        <p:spPr>
          <a:xfrm rot="-649785" flipH="1">
            <a:off x="-1251909" y="-487200"/>
            <a:ext cx="4558897" cy="1365861"/>
          </a:xfrm>
          <a:custGeom>
            <a:avLst/>
            <a:gdLst/>
            <a:ahLst/>
            <a:cxnLst/>
            <a:rect l="l" t="t" r="r" b="b"/>
            <a:pathLst>
              <a:path w="49165" h="14730" extrusionOk="0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rgbClr val="AC9078">
              <a:alpha val="12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7"/>
          <p:cNvSpPr/>
          <p:nvPr/>
        </p:nvSpPr>
        <p:spPr>
          <a:xfrm rot="-813319" flipH="1">
            <a:off x="7653159" y="-3566398"/>
            <a:ext cx="6402109" cy="5689153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7"/>
          <p:cNvSpPr/>
          <p:nvPr/>
        </p:nvSpPr>
        <p:spPr>
          <a:xfrm rot="-9989847" flipH="1">
            <a:off x="-4910832" y="2960605"/>
            <a:ext cx="7826215" cy="2877900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7"/>
          <p:cNvSpPr/>
          <p:nvPr/>
        </p:nvSpPr>
        <p:spPr>
          <a:xfrm rot="-323977" flipH="1">
            <a:off x="6050295" y="-977077"/>
            <a:ext cx="7826148" cy="2877876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7"/>
          <p:cNvSpPr txBox="1">
            <a:spLocks noGrp="1"/>
          </p:cNvSpPr>
          <p:nvPr>
            <p:ph type="title"/>
          </p:nvPr>
        </p:nvSpPr>
        <p:spPr>
          <a:xfrm>
            <a:off x="1987675" y="1412700"/>
            <a:ext cx="2430000" cy="83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3" name="Google Shape;163;p17"/>
          <p:cNvSpPr txBox="1">
            <a:spLocks noGrp="1"/>
          </p:cNvSpPr>
          <p:nvPr>
            <p:ph type="subTitle" idx="1"/>
          </p:nvPr>
        </p:nvSpPr>
        <p:spPr>
          <a:xfrm>
            <a:off x="1987700" y="2292125"/>
            <a:ext cx="24300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7"/>
          <p:cNvSpPr txBox="1">
            <a:spLocks noGrp="1"/>
          </p:cNvSpPr>
          <p:nvPr>
            <p:ph type="title" idx="2" hasCustomPrompt="1"/>
          </p:nvPr>
        </p:nvSpPr>
        <p:spPr>
          <a:xfrm>
            <a:off x="845800" y="1888050"/>
            <a:ext cx="812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5" name="Google Shape;165;p17"/>
          <p:cNvSpPr txBox="1">
            <a:spLocks noGrp="1"/>
          </p:cNvSpPr>
          <p:nvPr>
            <p:ph type="title" idx="3"/>
          </p:nvPr>
        </p:nvSpPr>
        <p:spPr>
          <a:xfrm>
            <a:off x="1928100" y="3162748"/>
            <a:ext cx="2430000" cy="83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6" name="Google Shape;166;p17"/>
          <p:cNvSpPr txBox="1">
            <a:spLocks noGrp="1"/>
          </p:cNvSpPr>
          <p:nvPr>
            <p:ph type="subTitle" idx="4"/>
          </p:nvPr>
        </p:nvSpPr>
        <p:spPr>
          <a:xfrm>
            <a:off x="1928125" y="4042172"/>
            <a:ext cx="24300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title" idx="5"/>
          </p:nvPr>
        </p:nvSpPr>
        <p:spPr>
          <a:xfrm>
            <a:off x="6000750" y="1412688"/>
            <a:ext cx="2430000" cy="83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8" name="Google Shape;168;p17"/>
          <p:cNvSpPr txBox="1">
            <a:spLocks noGrp="1"/>
          </p:cNvSpPr>
          <p:nvPr>
            <p:ph type="subTitle" idx="6"/>
          </p:nvPr>
        </p:nvSpPr>
        <p:spPr>
          <a:xfrm>
            <a:off x="6000775" y="2292102"/>
            <a:ext cx="24300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7"/>
          <p:cNvSpPr txBox="1">
            <a:spLocks noGrp="1"/>
          </p:cNvSpPr>
          <p:nvPr>
            <p:ph type="title" idx="7"/>
          </p:nvPr>
        </p:nvSpPr>
        <p:spPr>
          <a:xfrm>
            <a:off x="5981196" y="3162738"/>
            <a:ext cx="2430000" cy="83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latin typeface="Kulim Park"/>
                <a:ea typeface="Kulim Park"/>
                <a:cs typeface="Kulim Park"/>
                <a:sym typeface="Kulim Par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0" name="Google Shape;170;p17"/>
          <p:cNvSpPr txBox="1">
            <a:spLocks noGrp="1"/>
          </p:cNvSpPr>
          <p:nvPr>
            <p:ph type="subTitle" idx="8"/>
          </p:nvPr>
        </p:nvSpPr>
        <p:spPr>
          <a:xfrm>
            <a:off x="5981200" y="4042161"/>
            <a:ext cx="24300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7"/>
          <p:cNvSpPr txBox="1">
            <a:spLocks noGrp="1"/>
          </p:cNvSpPr>
          <p:nvPr>
            <p:ph type="title" idx="9" hasCustomPrompt="1"/>
          </p:nvPr>
        </p:nvSpPr>
        <p:spPr>
          <a:xfrm>
            <a:off x="845798" y="3644250"/>
            <a:ext cx="812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2" name="Google Shape;172;p17"/>
          <p:cNvSpPr txBox="1">
            <a:spLocks noGrp="1"/>
          </p:cNvSpPr>
          <p:nvPr>
            <p:ph type="title" idx="13" hasCustomPrompt="1"/>
          </p:nvPr>
        </p:nvSpPr>
        <p:spPr>
          <a:xfrm>
            <a:off x="4895098" y="1888050"/>
            <a:ext cx="812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3" name="Google Shape;173;p17"/>
          <p:cNvSpPr txBox="1">
            <a:spLocks noGrp="1"/>
          </p:cNvSpPr>
          <p:nvPr>
            <p:ph type="title" idx="14" hasCustomPrompt="1"/>
          </p:nvPr>
        </p:nvSpPr>
        <p:spPr>
          <a:xfrm>
            <a:off x="4895098" y="3644250"/>
            <a:ext cx="812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4" name="Google Shape;174;p17"/>
          <p:cNvSpPr txBox="1">
            <a:spLocks noGrp="1"/>
          </p:cNvSpPr>
          <p:nvPr>
            <p:ph type="title" idx="15"/>
          </p:nvPr>
        </p:nvSpPr>
        <p:spPr>
          <a:xfrm flipH="1">
            <a:off x="719925" y="437700"/>
            <a:ext cx="7704000" cy="6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Kulim Park"/>
                <a:ea typeface="Kulim Park"/>
                <a:cs typeface="Kulim Park"/>
                <a:sym typeface="Kulim Par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8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6"/>
          <p:cNvSpPr/>
          <p:nvPr/>
        </p:nvSpPr>
        <p:spPr>
          <a:xfrm rot="-3394465">
            <a:off x="-4398774" y="4211443"/>
            <a:ext cx="8703343" cy="5558223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6"/>
          <p:cNvSpPr/>
          <p:nvPr/>
        </p:nvSpPr>
        <p:spPr>
          <a:xfrm flipH="1">
            <a:off x="-5015841" y="-1243497"/>
            <a:ext cx="7065492" cy="5396392"/>
          </a:xfrm>
          <a:custGeom>
            <a:avLst/>
            <a:gdLst/>
            <a:ahLst/>
            <a:cxnLst/>
            <a:rect l="l" t="t" r="r" b="b"/>
            <a:pathLst>
              <a:path w="38799" h="29633" extrusionOk="0">
                <a:moveTo>
                  <a:pt x="24862" y="1"/>
                </a:moveTo>
                <a:cubicBezTo>
                  <a:pt x="17606" y="1"/>
                  <a:pt x="2522" y="6530"/>
                  <a:pt x="2408" y="6818"/>
                </a:cubicBezTo>
                <a:cubicBezTo>
                  <a:pt x="0" y="12908"/>
                  <a:pt x="709" y="23105"/>
                  <a:pt x="5362" y="28314"/>
                </a:cubicBezTo>
                <a:cubicBezTo>
                  <a:pt x="6190" y="29241"/>
                  <a:pt x="7638" y="29632"/>
                  <a:pt x="9471" y="29632"/>
                </a:cubicBezTo>
                <a:cubicBezTo>
                  <a:pt x="17936" y="29632"/>
                  <a:pt x="34625" y="21288"/>
                  <a:pt x="36508" y="18846"/>
                </a:cubicBezTo>
                <a:cubicBezTo>
                  <a:pt x="38798" y="15872"/>
                  <a:pt x="32779" y="1993"/>
                  <a:pt x="26923" y="249"/>
                </a:cubicBezTo>
                <a:cubicBezTo>
                  <a:pt x="26348" y="78"/>
                  <a:pt x="25651" y="1"/>
                  <a:pt x="24862" y="1"/>
                </a:cubicBezTo>
                <a:close/>
              </a:path>
            </a:pathLst>
          </a:custGeom>
          <a:solidFill>
            <a:schemeClr val="accent3">
              <a:alpha val="25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6"/>
          <p:cNvSpPr/>
          <p:nvPr/>
        </p:nvSpPr>
        <p:spPr>
          <a:xfrm rot="-3952094" flipH="1">
            <a:off x="-4776410" y="665034"/>
            <a:ext cx="7826127" cy="2877868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6"/>
          <p:cNvSpPr/>
          <p:nvPr/>
        </p:nvSpPr>
        <p:spPr>
          <a:xfrm rot="649760">
            <a:off x="-4213998" y="535117"/>
            <a:ext cx="4974484" cy="1490372"/>
          </a:xfrm>
          <a:custGeom>
            <a:avLst/>
            <a:gdLst/>
            <a:ahLst/>
            <a:cxnLst/>
            <a:rect l="l" t="t" r="r" b="b"/>
            <a:pathLst>
              <a:path w="49165" h="14730" extrusionOk="0">
                <a:moveTo>
                  <a:pt x="10042" y="1"/>
                </a:moveTo>
                <a:cubicBezTo>
                  <a:pt x="7738" y="1"/>
                  <a:pt x="5495" y="326"/>
                  <a:pt x="4009" y="1712"/>
                </a:cubicBezTo>
                <a:cubicBezTo>
                  <a:pt x="1833" y="3743"/>
                  <a:pt x="1312" y="7198"/>
                  <a:pt x="759" y="9976"/>
                </a:cubicBezTo>
                <a:cubicBezTo>
                  <a:pt x="1" y="13802"/>
                  <a:pt x="5815" y="14642"/>
                  <a:pt x="11014" y="14723"/>
                </a:cubicBezTo>
                <a:cubicBezTo>
                  <a:pt x="11312" y="14728"/>
                  <a:pt x="11609" y="14730"/>
                  <a:pt x="11901" y="14730"/>
                </a:cubicBezTo>
                <a:cubicBezTo>
                  <a:pt x="14717" y="14730"/>
                  <a:pt x="17219" y="14537"/>
                  <a:pt x="18198" y="14531"/>
                </a:cubicBezTo>
                <a:cubicBezTo>
                  <a:pt x="20643" y="14515"/>
                  <a:pt x="23088" y="14508"/>
                  <a:pt x="25533" y="14508"/>
                </a:cubicBezTo>
                <a:cubicBezTo>
                  <a:pt x="31860" y="14508"/>
                  <a:pt x="38186" y="14553"/>
                  <a:pt x="44512" y="14593"/>
                </a:cubicBezTo>
                <a:cubicBezTo>
                  <a:pt x="44551" y="14593"/>
                  <a:pt x="44589" y="14594"/>
                  <a:pt x="44628" y="14594"/>
                </a:cubicBezTo>
                <a:cubicBezTo>
                  <a:pt x="45065" y="14594"/>
                  <a:pt x="45520" y="14568"/>
                  <a:pt x="45879" y="14323"/>
                </a:cubicBezTo>
                <a:cubicBezTo>
                  <a:pt x="46214" y="14095"/>
                  <a:pt x="46403" y="13708"/>
                  <a:pt x="46569" y="13337"/>
                </a:cubicBezTo>
                <a:cubicBezTo>
                  <a:pt x="47681" y="10865"/>
                  <a:pt x="49165" y="7692"/>
                  <a:pt x="48504" y="4911"/>
                </a:cubicBezTo>
                <a:cubicBezTo>
                  <a:pt x="47559" y="915"/>
                  <a:pt x="42091" y="691"/>
                  <a:pt x="37832" y="691"/>
                </a:cubicBezTo>
                <a:cubicBezTo>
                  <a:pt x="37295" y="691"/>
                  <a:pt x="36777" y="694"/>
                  <a:pt x="36289" y="694"/>
                </a:cubicBezTo>
                <a:cubicBezTo>
                  <a:pt x="35639" y="694"/>
                  <a:pt x="35044" y="688"/>
                  <a:pt x="34531" y="658"/>
                </a:cubicBezTo>
                <a:cubicBezTo>
                  <a:pt x="29340" y="361"/>
                  <a:pt x="24149" y="242"/>
                  <a:pt x="18952" y="242"/>
                </a:cubicBezTo>
                <a:cubicBezTo>
                  <a:pt x="17950" y="242"/>
                  <a:pt x="16949" y="246"/>
                  <a:pt x="15946" y="255"/>
                </a:cubicBezTo>
                <a:cubicBezTo>
                  <a:pt x="15904" y="255"/>
                  <a:pt x="15862" y="255"/>
                  <a:pt x="15819" y="255"/>
                </a:cubicBezTo>
                <a:cubicBezTo>
                  <a:pt x="14168" y="255"/>
                  <a:pt x="12081" y="1"/>
                  <a:pt x="10042" y="1"/>
                </a:cubicBezTo>
                <a:close/>
              </a:path>
            </a:pathLst>
          </a:custGeom>
          <a:solidFill>
            <a:schemeClr val="accent3">
              <a:alpha val="346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6"/>
          <p:cNvSpPr/>
          <p:nvPr/>
        </p:nvSpPr>
        <p:spPr>
          <a:xfrm rot="-813319" flipH="1">
            <a:off x="4527346" y="-3414798"/>
            <a:ext cx="6402109" cy="5689153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6"/>
          <p:cNvSpPr/>
          <p:nvPr/>
        </p:nvSpPr>
        <p:spPr>
          <a:xfrm rot="10285603" flipH="1">
            <a:off x="4806347" y="3363742"/>
            <a:ext cx="7471761" cy="4771864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6"/>
          <p:cNvSpPr/>
          <p:nvPr/>
        </p:nvSpPr>
        <p:spPr>
          <a:xfrm rot="5626330" flipH="1">
            <a:off x="3918525" y="675664"/>
            <a:ext cx="7826010" cy="2877825"/>
          </a:xfrm>
          <a:custGeom>
            <a:avLst/>
            <a:gdLst/>
            <a:ahLst/>
            <a:cxnLst/>
            <a:rect l="l" t="t" r="r" b="b"/>
            <a:pathLst>
              <a:path w="76674" h="28195" fill="none" extrusionOk="0">
                <a:moveTo>
                  <a:pt x="76673" y="0"/>
                </a:moveTo>
                <a:cubicBezTo>
                  <a:pt x="76673" y="0"/>
                  <a:pt x="67374" y="14124"/>
                  <a:pt x="60786" y="16430"/>
                </a:cubicBezTo>
                <a:cubicBezTo>
                  <a:pt x="52981" y="19160"/>
                  <a:pt x="39856" y="7047"/>
                  <a:pt x="24779" y="17621"/>
                </a:cubicBezTo>
                <a:cubicBezTo>
                  <a:pt x="9706" y="28195"/>
                  <a:pt x="1302" y="23045"/>
                  <a:pt x="1" y="9868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25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6"/>
          <p:cNvSpPr txBox="1">
            <a:spLocks noGrp="1"/>
          </p:cNvSpPr>
          <p:nvPr>
            <p:ph type="body" idx="1"/>
          </p:nvPr>
        </p:nvSpPr>
        <p:spPr>
          <a:xfrm>
            <a:off x="1514900" y="1868725"/>
            <a:ext cx="3850500" cy="23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4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5pPr>
            <a:lvl6pPr marL="2743200" lvl="5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6pPr>
            <a:lvl7pPr marL="3200400" lvl="6" indent="-3111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302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39" name="Google Shape;239;p26"/>
          <p:cNvSpPr txBox="1">
            <a:spLocks noGrp="1"/>
          </p:cNvSpPr>
          <p:nvPr>
            <p:ph type="title"/>
          </p:nvPr>
        </p:nvSpPr>
        <p:spPr>
          <a:xfrm>
            <a:off x="1514900" y="922175"/>
            <a:ext cx="48123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000">
                <a:latin typeface="Kulim Park"/>
                <a:ea typeface="Kulim Park"/>
                <a:cs typeface="Kulim Park"/>
                <a:sym typeface="Kulim Par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1075" y="438900"/>
            <a:ext cx="7698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ulim Park"/>
              <a:buNone/>
              <a:defRPr sz="28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lim Park"/>
              <a:buNone/>
              <a:defRPr sz="35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lim Park"/>
              <a:buNone/>
              <a:defRPr sz="35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lim Park"/>
              <a:buNone/>
              <a:defRPr sz="35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lim Park"/>
              <a:buNone/>
              <a:defRPr sz="35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lim Park"/>
              <a:buNone/>
              <a:defRPr sz="35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lim Park"/>
              <a:buNone/>
              <a:defRPr sz="35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lim Park"/>
              <a:buNone/>
              <a:defRPr sz="35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lim Park"/>
              <a:buNone/>
              <a:defRPr sz="35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1075" y="1351868"/>
            <a:ext cx="77019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●"/>
              <a:defRPr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○"/>
              <a:defRPr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■"/>
              <a:defRPr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●"/>
              <a:defRPr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○"/>
              <a:defRPr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■"/>
              <a:defRPr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●"/>
              <a:defRPr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○"/>
              <a:defRPr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rope"/>
              <a:buChar char="■"/>
              <a:defRPr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8" r:id="rId6"/>
    <p:sldLayoutId id="2147483662" r:id="rId7"/>
    <p:sldLayoutId id="2147483663" r:id="rId8"/>
    <p:sldLayoutId id="2147483672" r:id="rId9"/>
    <p:sldLayoutId id="2147483694" r:id="rId10"/>
    <p:sldLayoutId id="2147483695" r:id="rId11"/>
    <p:sldLayoutId id="2147483696" r:id="rId12"/>
    <p:sldLayoutId id="2147483697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pos="2880">
          <p15:clr>
            <a:srgbClr val="EA4335"/>
          </p15:clr>
        </p15:guide>
        <p15:guide id="2" pos="449">
          <p15:clr>
            <a:srgbClr val="FF0000"/>
          </p15:clr>
        </p15:guide>
        <p15:guide id="3" pos="5311">
          <p15:clr>
            <a:srgbClr val="EA4335"/>
          </p15:clr>
        </p15:guide>
        <p15:guide id="4" orient="horz" pos="1620">
          <p15:clr>
            <a:srgbClr val="EA4335"/>
          </p15:clr>
        </p15:guide>
        <p15:guide id="5" orient="horz" pos="340">
          <p15:clr>
            <a:srgbClr val="EA4335"/>
          </p15:clr>
        </p15:guide>
        <p15:guide id="6" orient="horz" pos="289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chart" Target="../charts/char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57"/>
          <p:cNvSpPr txBox="1">
            <a:spLocks noGrp="1"/>
          </p:cNvSpPr>
          <p:nvPr>
            <p:ph type="ctrTitle"/>
          </p:nvPr>
        </p:nvSpPr>
        <p:spPr>
          <a:xfrm>
            <a:off x="1547664" y="627534"/>
            <a:ext cx="6048672" cy="136815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 b="1" dirty="0" smtClean="0">
                <a:solidFill>
                  <a:srgbClr val="002060"/>
                </a:solidFill>
                <a:latin typeface="TH Kodchasal" pitchFamily="2" charset="-34"/>
                <a:ea typeface="Kulim Park"/>
                <a:cs typeface="TH Kodchasal" pitchFamily="2" charset="-34"/>
                <a:sym typeface="Kulim Park"/>
              </a:rPr>
              <a:t>สร้างเสริมสุขภาพผู้ป่วยเบาหวาน</a:t>
            </a:r>
            <a:br>
              <a:rPr lang="th-TH" sz="3600" b="1" dirty="0" smtClean="0">
                <a:solidFill>
                  <a:srgbClr val="002060"/>
                </a:solidFill>
                <a:latin typeface="TH Kodchasal" pitchFamily="2" charset="-34"/>
                <a:ea typeface="Kulim Park"/>
                <a:cs typeface="TH Kodchasal" pitchFamily="2" charset="-34"/>
                <a:sym typeface="Kulim Park"/>
              </a:rPr>
            </a:br>
            <a:r>
              <a:rPr lang="th-TH" sz="3600" b="1" dirty="0" smtClean="0">
                <a:solidFill>
                  <a:srgbClr val="002060"/>
                </a:solidFill>
                <a:latin typeface="TH Kodchasal" pitchFamily="2" charset="-34"/>
                <a:ea typeface="Kulim Park"/>
                <a:cs typeface="TH Kodchasal" pitchFamily="2" charset="-34"/>
                <a:sym typeface="Kulim Park"/>
              </a:rPr>
              <a:t>ในหน่วยบริการและงานปฐมภูมิ</a:t>
            </a:r>
            <a:endParaRPr sz="3600" b="1" dirty="0">
              <a:solidFill>
                <a:srgbClr val="002060"/>
              </a:solidFill>
              <a:latin typeface="TH Kodchasal" pitchFamily="2" charset="-34"/>
              <a:ea typeface="Kulim Park"/>
              <a:cs typeface="TH Kodchasal" pitchFamily="2" charset="-34"/>
              <a:sym typeface="Kulim Park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324" y="2444806"/>
            <a:ext cx="2739634" cy="206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444806"/>
            <a:ext cx="2592288" cy="1997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/>
        </p:nvSpPr>
        <p:spPr>
          <a:xfrm>
            <a:off x="179513" y="123478"/>
            <a:ext cx="8784976" cy="86177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2500" b="1" dirty="0">
                <a:solidFill>
                  <a:srgbClr val="002060"/>
                </a:solidFill>
                <a:latin typeface="TH Kodchasal" pitchFamily="2" charset="-34"/>
                <a:cs typeface="TH Kodchasal" pitchFamily="2" charset="-34"/>
              </a:rPr>
              <a:t>จำนวนผู้ป่วยเบาหวานได้ตรวจคัดกรองสุขภาพช่องปากและการให้บริการ</a:t>
            </a:r>
            <a:br>
              <a:rPr lang="th-TH" sz="2500" b="1" dirty="0">
                <a:solidFill>
                  <a:srgbClr val="002060"/>
                </a:solidFill>
                <a:latin typeface="TH Kodchasal" pitchFamily="2" charset="-34"/>
                <a:cs typeface="TH Kodchasal" pitchFamily="2" charset="-34"/>
              </a:rPr>
            </a:br>
            <a:r>
              <a:rPr lang="th-TH" sz="2500" b="1" dirty="0">
                <a:solidFill>
                  <a:srgbClr val="002060"/>
                </a:solidFill>
                <a:latin typeface="TH Kodchasal" pitchFamily="2" charset="-34"/>
                <a:cs typeface="TH Kodchasal" pitchFamily="2" charset="-34"/>
              </a:rPr>
              <a:t>ทันตก</a:t>
            </a:r>
            <a:r>
              <a:rPr lang="th-TH" sz="2500" b="1" dirty="0" err="1">
                <a:solidFill>
                  <a:srgbClr val="002060"/>
                </a:solidFill>
                <a:latin typeface="TH Kodchasal" pitchFamily="2" charset="-34"/>
                <a:cs typeface="TH Kodchasal" pitchFamily="2" charset="-34"/>
              </a:rPr>
              <a:t>รรม</a:t>
            </a:r>
            <a:r>
              <a:rPr lang="th-TH" sz="2500" b="1" dirty="0">
                <a:solidFill>
                  <a:srgbClr val="002060"/>
                </a:solidFill>
                <a:latin typeface="TH Kodchasal" pitchFamily="2" charset="-34"/>
                <a:cs typeface="TH Kodchasal" pitchFamily="2" charset="-34"/>
              </a:rPr>
              <a:t> เฉพาะเขตรับผิดชอบ(คน) (ใช้ความครอบคลุม) </a:t>
            </a:r>
            <a:r>
              <a:rPr lang="th-TH" sz="2500" b="1" dirty="0" smtClean="0">
                <a:solidFill>
                  <a:srgbClr val="002060"/>
                </a:solidFill>
                <a:latin typeface="TH Kodchasal" pitchFamily="2" charset="-34"/>
                <a:cs typeface="TH Kodchasal" pitchFamily="2" charset="-34"/>
              </a:rPr>
              <a:t>ปี  </a:t>
            </a:r>
            <a:r>
              <a:rPr lang="th-TH" sz="2500" b="1" dirty="0">
                <a:solidFill>
                  <a:srgbClr val="002060"/>
                </a:solidFill>
                <a:latin typeface="TH Kodchasal" pitchFamily="2" charset="-34"/>
                <a:cs typeface="TH Kodchasal" pitchFamily="2" charset="-34"/>
              </a:rPr>
              <a:t>2566</a:t>
            </a:r>
          </a:p>
        </p:txBody>
      </p:sp>
      <p:graphicFrame>
        <p:nvGraphicFramePr>
          <p:cNvPr id="8" name="แผนภูมิ 7"/>
          <p:cNvGraphicFramePr/>
          <p:nvPr>
            <p:extLst>
              <p:ext uri="{D42A27DB-BD31-4B8C-83A1-F6EECF244321}">
                <p14:modId xmlns:p14="http://schemas.microsoft.com/office/powerpoint/2010/main" val="3438987987"/>
              </p:ext>
            </p:extLst>
          </p:nvPr>
        </p:nvGraphicFramePr>
        <p:xfrm>
          <a:off x="179513" y="1203598"/>
          <a:ext cx="8784976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0" y="4515966"/>
            <a:ext cx="3206750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588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63"/>
          <p:cNvSpPr/>
          <p:nvPr/>
        </p:nvSpPr>
        <p:spPr>
          <a:xfrm rot="10800000">
            <a:off x="4756162" y="976004"/>
            <a:ext cx="2449433" cy="2449433"/>
          </a:xfrm>
          <a:custGeom>
            <a:avLst/>
            <a:gdLst/>
            <a:ahLst/>
            <a:cxnLst/>
            <a:rect l="l" t="t" r="r" b="b"/>
            <a:pathLst>
              <a:path w="122671" h="122671" extrusionOk="0">
                <a:moveTo>
                  <a:pt x="61288" y="15890"/>
                </a:moveTo>
                <a:cubicBezTo>
                  <a:pt x="74134" y="15890"/>
                  <a:pt x="87890" y="17837"/>
                  <a:pt x="98492" y="25582"/>
                </a:cubicBezTo>
                <a:cubicBezTo>
                  <a:pt x="106392" y="31355"/>
                  <a:pt x="107052" y="41356"/>
                  <a:pt x="105729" y="50292"/>
                </a:cubicBezTo>
                <a:cubicBezTo>
                  <a:pt x="104207" y="60560"/>
                  <a:pt x="103318" y="70931"/>
                  <a:pt x="101429" y="81148"/>
                </a:cubicBezTo>
                <a:cubicBezTo>
                  <a:pt x="99916" y="89314"/>
                  <a:pt x="96431" y="97128"/>
                  <a:pt x="88124" y="99955"/>
                </a:cubicBezTo>
                <a:cubicBezTo>
                  <a:pt x="84437" y="101209"/>
                  <a:pt x="80540" y="101601"/>
                  <a:pt x="76602" y="101601"/>
                </a:cubicBezTo>
                <a:cubicBezTo>
                  <a:pt x="71796" y="101601"/>
                  <a:pt x="66926" y="101018"/>
                  <a:pt x="62297" y="100710"/>
                </a:cubicBezTo>
                <a:cubicBezTo>
                  <a:pt x="51217" y="99976"/>
                  <a:pt x="40203" y="98506"/>
                  <a:pt x="29211" y="96964"/>
                </a:cubicBezTo>
                <a:cubicBezTo>
                  <a:pt x="16647" y="95202"/>
                  <a:pt x="10610" y="89119"/>
                  <a:pt x="11276" y="76081"/>
                </a:cubicBezTo>
                <a:cubicBezTo>
                  <a:pt x="11770" y="66433"/>
                  <a:pt x="13452" y="56900"/>
                  <a:pt x="15516" y="47476"/>
                </a:cubicBezTo>
                <a:cubicBezTo>
                  <a:pt x="17086" y="40308"/>
                  <a:pt x="17867" y="30029"/>
                  <a:pt x="23464" y="24632"/>
                </a:cubicBezTo>
                <a:cubicBezTo>
                  <a:pt x="31878" y="16520"/>
                  <a:pt x="46079" y="16024"/>
                  <a:pt x="57526" y="15914"/>
                </a:cubicBezTo>
                <a:cubicBezTo>
                  <a:pt x="58439" y="15906"/>
                  <a:pt x="59335" y="15900"/>
                  <a:pt x="60210" y="15894"/>
                </a:cubicBezTo>
                <a:cubicBezTo>
                  <a:pt x="60569" y="15891"/>
                  <a:pt x="60928" y="15890"/>
                  <a:pt x="61288" y="15890"/>
                </a:cubicBezTo>
                <a:close/>
                <a:moveTo>
                  <a:pt x="0" y="0"/>
                </a:moveTo>
                <a:lnTo>
                  <a:pt x="0" y="122670"/>
                </a:lnTo>
                <a:lnTo>
                  <a:pt x="122671" y="122670"/>
                </a:lnTo>
                <a:lnTo>
                  <a:pt x="12267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63"/>
          <p:cNvSpPr/>
          <p:nvPr/>
        </p:nvSpPr>
        <p:spPr>
          <a:xfrm flipH="1">
            <a:off x="1995067" y="1072150"/>
            <a:ext cx="2449433" cy="2449433"/>
          </a:xfrm>
          <a:custGeom>
            <a:avLst/>
            <a:gdLst/>
            <a:ahLst/>
            <a:cxnLst/>
            <a:rect l="l" t="t" r="r" b="b"/>
            <a:pathLst>
              <a:path w="122671" h="122671" extrusionOk="0">
                <a:moveTo>
                  <a:pt x="61288" y="15890"/>
                </a:moveTo>
                <a:cubicBezTo>
                  <a:pt x="74134" y="15890"/>
                  <a:pt x="87890" y="17837"/>
                  <a:pt x="98492" y="25582"/>
                </a:cubicBezTo>
                <a:cubicBezTo>
                  <a:pt x="106392" y="31355"/>
                  <a:pt x="107052" y="41356"/>
                  <a:pt x="105729" y="50292"/>
                </a:cubicBezTo>
                <a:cubicBezTo>
                  <a:pt x="104207" y="60560"/>
                  <a:pt x="103318" y="70931"/>
                  <a:pt x="101429" y="81148"/>
                </a:cubicBezTo>
                <a:cubicBezTo>
                  <a:pt x="99916" y="89314"/>
                  <a:pt x="96431" y="97128"/>
                  <a:pt x="88124" y="99955"/>
                </a:cubicBezTo>
                <a:cubicBezTo>
                  <a:pt x="84437" y="101209"/>
                  <a:pt x="80540" y="101601"/>
                  <a:pt x="76602" y="101601"/>
                </a:cubicBezTo>
                <a:cubicBezTo>
                  <a:pt x="71796" y="101601"/>
                  <a:pt x="66926" y="101018"/>
                  <a:pt x="62297" y="100710"/>
                </a:cubicBezTo>
                <a:cubicBezTo>
                  <a:pt x="51217" y="99976"/>
                  <a:pt x="40203" y="98506"/>
                  <a:pt x="29211" y="96964"/>
                </a:cubicBezTo>
                <a:cubicBezTo>
                  <a:pt x="16647" y="95202"/>
                  <a:pt x="10610" y="89119"/>
                  <a:pt x="11276" y="76081"/>
                </a:cubicBezTo>
                <a:cubicBezTo>
                  <a:pt x="11770" y="66433"/>
                  <a:pt x="13452" y="56900"/>
                  <a:pt x="15516" y="47476"/>
                </a:cubicBezTo>
                <a:cubicBezTo>
                  <a:pt x="17086" y="40308"/>
                  <a:pt x="17867" y="30029"/>
                  <a:pt x="23464" y="24632"/>
                </a:cubicBezTo>
                <a:cubicBezTo>
                  <a:pt x="31878" y="16520"/>
                  <a:pt x="46079" y="16024"/>
                  <a:pt x="57526" y="15914"/>
                </a:cubicBezTo>
                <a:cubicBezTo>
                  <a:pt x="58439" y="15906"/>
                  <a:pt x="59335" y="15900"/>
                  <a:pt x="60210" y="15894"/>
                </a:cubicBezTo>
                <a:cubicBezTo>
                  <a:pt x="60569" y="15891"/>
                  <a:pt x="60928" y="15890"/>
                  <a:pt x="61288" y="15890"/>
                </a:cubicBezTo>
                <a:close/>
                <a:moveTo>
                  <a:pt x="0" y="0"/>
                </a:moveTo>
                <a:lnTo>
                  <a:pt x="0" y="122670"/>
                </a:lnTo>
                <a:lnTo>
                  <a:pt x="122671" y="122670"/>
                </a:lnTo>
                <a:lnTo>
                  <a:pt x="12267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63"/>
          <p:cNvSpPr/>
          <p:nvPr/>
        </p:nvSpPr>
        <p:spPr>
          <a:xfrm rot="-4376525" flipH="1">
            <a:off x="5282853" y="2489944"/>
            <a:ext cx="4772728" cy="4241291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79513" y="123478"/>
            <a:ext cx="8784976" cy="86177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2500" b="1" dirty="0">
                <a:solidFill>
                  <a:srgbClr val="002060"/>
                </a:solidFill>
                <a:latin typeface="TH Kodchasal" pitchFamily="2" charset="-34"/>
                <a:cs typeface="TH Kodchasal" pitchFamily="2" charset="-34"/>
              </a:rPr>
              <a:t>จำนวนผู้ป่วยเบาหวานได้ตรวจคัดกรองสุขภาพช่องปากและการให้บริการ</a:t>
            </a:r>
            <a:br>
              <a:rPr lang="th-TH" sz="2500" b="1" dirty="0">
                <a:solidFill>
                  <a:srgbClr val="002060"/>
                </a:solidFill>
                <a:latin typeface="TH Kodchasal" pitchFamily="2" charset="-34"/>
                <a:cs typeface="TH Kodchasal" pitchFamily="2" charset="-34"/>
              </a:rPr>
            </a:br>
            <a:r>
              <a:rPr lang="th-TH" sz="2500" b="1" dirty="0">
                <a:solidFill>
                  <a:srgbClr val="002060"/>
                </a:solidFill>
                <a:latin typeface="TH Kodchasal" pitchFamily="2" charset="-34"/>
                <a:cs typeface="TH Kodchasal" pitchFamily="2" charset="-34"/>
              </a:rPr>
              <a:t>ทันตก</a:t>
            </a:r>
            <a:r>
              <a:rPr lang="th-TH" sz="2500" b="1" dirty="0" err="1">
                <a:solidFill>
                  <a:srgbClr val="002060"/>
                </a:solidFill>
                <a:latin typeface="TH Kodchasal" pitchFamily="2" charset="-34"/>
                <a:cs typeface="TH Kodchasal" pitchFamily="2" charset="-34"/>
              </a:rPr>
              <a:t>รรม</a:t>
            </a:r>
            <a:r>
              <a:rPr lang="th-TH" sz="2500" b="1" dirty="0">
                <a:solidFill>
                  <a:srgbClr val="002060"/>
                </a:solidFill>
                <a:latin typeface="TH Kodchasal" pitchFamily="2" charset="-34"/>
                <a:cs typeface="TH Kodchasal" pitchFamily="2" charset="-34"/>
              </a:rPr>
              <a:t> เฉพาะเขตรับผิดชอบ(คน) (ใช้ความครอบคลุม) </a:t>
            </a:r>
            <a:r>
              <a:rPr lang="th-TH" sz="2500" b="1" dirty="0" smtClean="0">
                <a:solidFill>
                  <a:srgbClr val="002060"/>
                </a:solidFill>
                <a:latin typeface="TH Kodchasal" pitchFamily="2" charset="-34"/>
                <a:cs typeface="TH Kodchasal" pitchFamily="2" charset="-34"/>
              </a:rPr>
              <a:t>ปี  </a:t>
            </a:r>
            <a:r>
              <a:rPr lang="th-TH" sz="2500" b="1" dirty="0">
                <a:solidFill>
                  <a:srgbClr val="002060"/>
                </a:solidFill>
                <a:latin typeface="TH Kodchasal" pitchFamily="2" charset="-34"/>
                <a:cs typeface="TH Kodchasal" pitchFamily="2" charset="-34"/>
              </a:rPr>
              <a:t>2566</a:t>
            </a:r>
          </a:p>
        </p:txBody>
      </p:sp>
      <p:graphicFrame>
        <p:nvGraphicFramePr>
          <p:cNvPr id="4" name="แผนภูมิ 3"/>
          <p:cNvGraphicFramePr/>
          <p:nvPr>
            <p:extLst>
              <p:ext uri="{D42A27DB-BD31-4B8C-83A1-F6EECF244321}">
                <p14:modId xmlns:p14="http://schemas.microsoft.com/office/powerpoint/2010/main" val="3333977972"/>
              </p:ext>
            </p:extLst>
          </p:nvPr>
        </p:nvGraphicFramePr>
        <p:xfrm>
          <a:off x="251520" y="1131589"/>
          <a:ext cx="8640960" cy="3478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796136" y="4610589"/>
            <a:ext cx="3168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dirty="0" smtClean="0">
                <a:solidFill>
                  <a:srgbClr val="7030A0"/>
                </a:solidFill>
                <a:latin typeface="TH Kodchasal" pitchFamily="2" charset="-34"/>
                <a:cs typeface="TH Kodchasal" pitchFamily="2" charset="-34"/>
              </a:rPr>
              <a:t>ข้อมูล </a:t>
            </a:r>
            <a:r>
              <a:rPr lang="en-US" sz="1600" b="1" dirty="0" smtClean="0">
                <a:solidFill>
                  <a:srgbClr val="7030A0"/>
                </a:solidFill>
                <a:latin typeface="TH Kodchasal" pitchFamily="2" charset="-34"/>
                <a:cs typeface="TH Kodchasal" pitchFamily="2" charset="-34"/>
              </a:rPr>
              <a:t>HDC</a:t>
            </a:r>
            <a:r>
              <a:rPr lang="th-TH" sz="1600" b="1" dirty="0" smtClean="0">
                <a:solidFill>
                  <a:srgbClr val="7030A0"/>
                </a:solidFill>
                <a:latin typeface="TH Kodchasal" pitchFamily="2" charset="-34"/>
                <a:cs typeface="TH Kodchasal" pitchFamily="2" charset="-34"/>
              </a:rPr>
              <a:t> ณ วันที่ 19 มิถุนายน 2566</a:t>
            </a:r>
            <a:endParaRPr lang="th-TH" sz="1600" b="1" dirty="0">
              <a:solidFill>
                <a:srgbClr val="7030A0"/>
              </a:solidFill>
              <a:latin typeface="TH Kodchasal" pitchFamily="2" charset="-34"/>
              <a:cs typeface="TH Kodchasal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7297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63"/>
          <p:cNvSpPr/>
          <p:nvPr/>
        </p:nvSpPr>
        <p:spPr>
          <a:xfrm rot="10800000">
            <a:off x="4756162" y="976004"/>
            <a:ext cx="2449433" cy="2449433"/>
          </a:xfrm>
          <a:custGeom>
            <a:avLst/>
            <a:gdLst/>
            <a:ahLst/>
            <a:cxnLst/>
            <a:rect l="l" t="t" r="r" b="b"/>
            <a:pathLst>
              <a:path w="122671" h="122671" extrusionOk="0">
                <a:moveTo>
                  <a:pt x="61288" y="15890"/>
                </a:moveTo>
                <a:cubicBezTo>
                  <a:pt x="74134" y="15890"/>
                  <a:pt x="87890" y="17837"/>
                  <a:pt x="98492" y="25582"/>
                </a:cubicBezTo>
                <a:cubicBezTo>
                  <a:pt x="106392" y="31355"/>
                  <a:pt x="107052" y="41356"/>
                  <a:pt x="105729" y="50292"/>
                </a:cubicBezTo>
                <a:cubicBezTo>
                  <a:pt x="104207" y="60560"/>
                  <a:pt x="103318" y="70931"/>
                  <a:pt x="101429" y="81148"/>
                </a:cubicBezTo>
                <a:cubicBezTo>
                  <a:pt x="99916" y="89314"/>
                  <a:pt x="96431" y="97128"/>
                  <a:pt x="88124" y="99955"/>
                </a:cubicBezTo>
                <a:cubicBezTo>
                  <a:pt x="84437" y="101209"/>
                  <a:pt x="80540" y="101601"/>
                  <a:pt x="76602" y="101601"/>
                </a:cubicBezTo>
                <a:cubicBezTo>
                  <a:pt x="71796" y="101601"/>
                  <a:pt x="66926" y="101018"/>
                  <a:pt x="62297" y="100710"/>
                </a:cubicBezTo>
                <a:cubicBezTo>
                  <a:pt x="51217" y="99976"/>
                  <a:pt x="40203" y="98506"/>
                  <a:pt x="29211" y="96964"/>
                </a:cubicBezTo>
                <a:cubicBezTo>
                  <a:pt x="16647" y="95202"/>
                  <a:pt x="10610" y="89119"/>
                  <a:pt x="11276" y="76081"/>
                </a:cubicBezTo>
                <a:cubicBezTo>
                  <a:pt x="11770" y="66433"/>
                  <a:pt x="13452" y="56900"/>
                  <a:pt x="15516" y="47476"/>
                </a:cubicBezTo>
                <a:cubicBezTo>
                  <a:pt x="17086" y="40308"/>
                  <a:pt x="17867" y="30029"/>
                  <a:pt x="23464" y="24632"/>
                </a:cubicBezTo>
                <a:cubicBezTo>
                  <a:pt x="31878" y="16520"/>
                  <a:pt x="46079" y="16024"/>
                  <a:pt x="57526" y="15914"/>
                </a:cubicBezTo>
                <a:cubicBezTo>
                  <a:pt x="58439" y="15906"/>
                  <a:pt x="59335" y="15900"/>
                  <a:pt x="60210" y="15894"/>
                </a:cubicBezTo>
                <a:cubicBezTo>
                  <a:pt x="60569" y="15891"/>
                  <a:pt x="60928" y="15890"/>
                  <a:pt x="61288" y="15890"/>
                </a:cubicBezTo>
                <a:close/>
                <a:moveTo>
                  <a:pt x="0" y="0"/>
                </a:moveTo>
                <a:lnTo>
                  <a:pt x="0" y="122670"/>
                </a:lnTo>
                <a:lnTo>
                  <a:pt x="122671" y="122670"/>
                </a:lnTo>
                <a:lnTo>
                  <a:pt x="12267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63"/>
          <p:cNvSpPr/>
          <p:nvPr/>
        </p:nvSpPr>
        <p:spPr>
          <a:xfrm flipH="1">
            <a:off x="1995067" y="1072150"/>
            <a:ext cx="2449433" cy="2449433"/>
          </a:xfrm>
          <a:custGeom>
            <a:avLst/>
            <a:gdLst/>
            <a:ahLst/>
            <a:cxnLst/>
            <a:rect l="l" t="t" r="r" b="b"/>
            <a:pathLst>
              <a:path w="122671" h="122671" extrusionOk="0">
                <a:moveTo>
                  <a:pt x="61288" y="15890"/>
                </a:moveTo>
                <a:cubicBezTo>
                  <a:pt x="74134" y="15890"/>
                  <a:pt x="87890" y="17837"/>
                  <a:pt x="98492" y="25582"/>
                </a:cubicBezTo>
                <a:cubicBezTo>
                  <a:pt x="106392" y="31355"/>
                  <a:pt x="107052" y="41356"/>
                  <a:pt x="105729" y="50292"/>
                </a:cubicBezTo>
                <a:cubicBezTo>
                  <a:pt x="104207" y="60560"/>
                  <a:pt x="103318" y="70931"/>
                  <a:pt x="101429" y="81148"/>
                </a:cubicBezTo>
                <a:cubicBezTo>
                  <a:pt x="99916" y="89314"/>
                  <a:pt x="96431" y="97128"/>
                  <a:pt x="88124" y="99955"/>
                </a:cubicBezTo>
                <a:cubicBezTo>
                  <a:pt x="84437" y="101209"/>
                  <a:pt x="80540" y="101601"/>
                  <a:pt x="76602" y="101601"/>
                </a:cubicBezTo>
                <a:cubicBezTo>
                  <a:pt x="71796" y="101601"/>
                  <a:pt x="66926" y="101018"/>
                  <a:pt x="62297" y="100710"/>
                </a:cubicBezTo>
                <a:cubicBezTo>
                  <a:pt x="51217" y="99976"/>
                  <a:pt x="40203" y="98506"/>
                  <a:pt x="29211" y="96964"/>
                </a:cubicBezTo>
                <a:cubicBezTo>
                  <a:pt x="16647" y="95202"/>
                  <a:pt x="10610" y="89119"/>
                  <a:pt x="11276" y="76081"/>
                </a:cubicBezTo>
                <a:cubicBezTo>
                  <a:pt x="11770" y="66433"/>
                  <a:pt x="13452" y="56900"/>
                  <a:pt x="15516" y="47476"/>
                </a:cubicBezTo>
                <a:cubicBezTo>
                  <a:pt x="17086" y="40308"/>
                  <a:pt x="17867" y="30029"/>
                  <a:pt x="23464" y="24632"/>
                </a:cubicBezTo>
                <a:cubicBezTo>
                  <a:pt x="31878" y="16520"/>
                  <a:pt x="46079" y="16024"/>
                  <a:pt x="57526" y="15914"/>
                </a:cubicBezTo>
                <a:cubicBezTo>
                  <a:pt x="58439" y="15906"/>
                  <a:pt x="59335" y="15900"/>
                  <a:pt x="60210" y="15894"/>
                </a:cubicBezTo>
                <a:cubicBezTo>
                  <a:pt x="60569" y="15891"/>
                  <a:pt x="60928" y="15890"/>
                  <a:pt x="61288" y="15890"/>
                </a:cubicBezTo>
                <a:close/>
                <a:moveTo>
                  <a:pt x="0" y="0"/>
                </a:moveTo>
                <a:lnTo>
                  <a:pt x="0" y="122670"/>
                </a:lnTo>
                <a:lnTo>
                  <a:pt x="122671" y="122670"/>
                </a:lnTo>
                <a:lnTo>
                  <a:pt x="12267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63"/>
          <p:cNvSpPr/>
          <p:nvPr/>
        </p:nvSpPr>
        <p:spPr>
          <a:xfrm rot="-4376525" flipH="1">
            <a:off x="5282853" y="2489944"/>
            <a:ext cx="4772728" cy="4241291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395536" y="1090209"/>
            <a:ext cx="8408420" cy="21698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500" b="1" dirty="0" smtClean="0">
                <a:solidFill>
                  <a:srgbClr val="002060"/>
                </a:solidFill>
                <a:latin typeface="TH Kodchasal" pitchFamily="2" charset="-34"/>
                <a:cs typeface="TH Kodchasal" pitchFamily="2" charset="-34"/>
              </a:rPr>
              <a:t>การดำเนินงานสร้างเสริมสุขภาพ</a:t>
            </a:r>
          </a:p>
          <a:p>
            <a:pPr algn="ctr"/>
            <a:r>
              <a:rPr lang="th-TH" sz="4500" b="1" dirty="0" smtClean="0">
                <a:solidFill>
                  <a:srgbClr val="002060"/>
                </a:solidFill>
                <a:latin typeface="TH Kodchasal" pitchFamily="2" charset="-34"/>
                <a:cs typeface="TH Kodchasal" pitchFamily="2" charset="-34"/>
              </a:rPr>
              <a:t>ช่องปากผู้ป่วยเบาหวาน</a:t>
            </a:r>
          </a:p>
          <a:p>
            <a:pPr algn="ctr"/>
            <a:r>
              <a:rPr lang="th-TH" sz="4500" b="1" dirty="0" smtClean="0">
                <a:solidFill>
                  <a:srgbClr val="002060"/>
                </a:solidFill>
                <a:latin typeface="TH Kodchasal" pitchFamily="2" charset="-34"/>
                <a:cs typeface="TH Kodchasal" pitchFamily="2" charset="-34"/>
              </a:rPr>
              <a:t>โรงพยาบาลส่งเสริมสุขภาพตำบลบ้านแห</a:t>
            </a:r>
            <a:endParaRPr lang="th-TH" sz="4500" b="1" dirty="0">
              <a:solidFill>
                <a:srgbClr val="002060"/>
              </a:solidFill>
              <a:latin typeface="TH Kodchasal" pitchFamily="2" charset="-34"/>
              <a:cs typeface="TH Kodchasal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7297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63"/>
          <p:cNvSpPr/>
          <p:nvPr/>
        </p:nvSpPr>
        <p:spPr>
          <a:xfrm rot="10800000">
            <a:off x="4756162" y="976004"/>
            <a:ext cx="2449433" cy="2449433"/>
          </a:xfrm>
          <a:custGeom>
            <a:avLst/>
            <a:gdLst/>
            <a:ahLst/>
            <a:cxnLst/>
            <a:rect l="l" t="t" r="r" b="b"/>
            <a:pathLst>
              <a:path w="122671" h="122671" extrusionOk="0">
                <a:moveTo>
                  <a:pt x="61288" y="15890"/>
                </a:moveTo>
                <a:cubicBezTo>
                  <a:pt x="74134" y="15890"/>
                  <a:pt x="87890" y="17837"/>
                  <a:pt x="98492" y="25582"/>
                </a:cubicBezTo>
                <a:cubicBezTo>
                  <a:pt x="106392" y="31355"/>
                  <a:pt x="107052" y="41356"/>
                  <a:pt x="105729" y="50292"/>
                </a:cubicBezTo>
                <a:cubicBezTo>
                  <a:pt x="104207" y="60560"/>
                  <a:pt x="103318" y="70931"/>
                  <a:pt x="101429" y="81148"/>
                </a:cubicBezTo>
                <a:cubicBezTo>
                  <a:pt x="99916" y="89314"/>
                  <a:pt x="96431" y="97128"/>
                  <a:pt x="88124" y="99955"/>
                </a:cubicBezTo>
                <a:cubicBezTo>
                  <a:pt x="84437" y="101209"/>
                  <a:pt x="80540" y="101601"/>
                  <a:pt x="76602" y="101601"/>
                </a:cubicBezTo>
                <a:cubicBezTo>
                  <a:pt x="71796" y="101601"/>
                  <a:pt x="66926" y="101018"/>
                  <a:pt x="62297" y="100710"/>
                </a:cubicBezTo>
                <a:cubicBezTo>
                  <a:pt x="51217" y="99976"/>
                  <a:pt x="40203" y="98506"/>
                  <a:pt x="29211" y="96964"/>
                </a:cubicBezTo>
                <a:cubicBezTo>
                  <a:pt x="16647" y="95202"/>
                  <a:pt x="10610" y="89119"/>
                  <a:pt x="11276" y="76081"/>
                </a:cubicBezTo>
                <a:cubicBezTo>
                  <a:pt x="11770" y="66433"/>
                  <a:pt x="13452" y="56900"/>
                  <a:pt x="15516" y="47476"/>
                </a:cubicBezTo>
                <a:cubicBezTo>
                  <a:pt x="17086" y="40308"/>
                  <a:pt x="17867" y="30029"/>
                  <a:pt x="23464" y="24632"/>
                </a:cubicBezTo>
                <a:cubicBezTo>
                  <a:pt x="31878" y="16520"/>
                  <a:pt x="46079" y="16024"/>
                  <a:pt x="57526" y="15914"/>
                </a:cubicBezTo>
                <a:cubicBezTo>
                  <a:pt x="58439" y="15906"/>
                  <a:pt x="59335" y="15900"/>
                  <a:pt x="60210" y="15894"/>
                </a:cubicBezTo>
                <a:cubicBezTo>
                  <a:pt x="60569" y="15891"/>
                  <a:pt x="60928" y="15890"/>
                  <a:pt x="61288" y="15890"/>
                </a:cubicBezTo>
                <a:close/>
                <a:moveTo>
                  <a:pt x="0" y="0"/>
                </a:moveTo>
                <a:lnTo>
                  <a:pt x="0" y="122670"/>
                </a:lnTo>
                <a:lnTo>
                  <a:pt x="122671" y="122670"/>
                </a:lnTo>
                <a:lnTo>
                  <a:pt x="12267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63"/>
          <p:cNvSpPr/>
          <p:nvPr/>
        </p:nvSpPr>
        <p:spPr>
          <a:xfrm flipH="1">
            <a:off x="1995067" y="1072150"/>
            <a:ext cx="2449433" cy="2449433"/>
          </a:xfrm>
          <a:custGeom>
            <a:avLst/>
            <a:gdLst/>
            <a:ahLst/>
            <a:cxnLst/>
            <a:rect l="l" t="t" r="r" b="b"/>
            <a:pathLst>
              <a:path w="122671" h="122671" extrusionOk="0">
                <a:moveTo>
                  <a:pt x="61288" y="15890"/>
                </a:moveTo>
                <a:cubicBezTo>
                  <a:pt x="74134" y="15890"/>
                  <a:pt x="87890" y="17837"/>
                  <a:pt x="98492" y="25582"/>
                </a:cubicBezTo>
                <a:cubicBezTo>
                  <a:pt x="106392" y="31355"/>
                  <a:pt x="107052" y="41356"/>
                  <a:pt x="105729" y="50292"/>
                </a:cubicBezTo>
                <a:cubicBezTo>
                  <a:pt x="104207" y="60560"/>
                  <a:pt x="103318" y="70931"/>
                  <a:pt x="101429" y="81148"/>
                </a:cubicBezTo>
                <a:cubicBezTo>
                  <a:pt x="99916" y="89314"/>
                  <a:pt x="96431" y="97128"/>
                  <a:pt x="88124" y="99955"/>
                </a:cubicBezTo>
                <a:cubicBezTo>
                  <a:pt x="84437" y="101209"/>
                  <a:pt x="80540" y="101601"/>
                  <a:pt x="76602" y="101601"/>
                </a:cubicBezTo>
                <a:cubicBezTo>
                  <a:pt x="71796" y="101601"/>
                  <a:pt x="66926" y="101018"/>
                  <a:pt x="62297" y="100710"/>
                </a:cubicBezTo>
                <a:cubicBezTo>
                  <a:pt x="51217" y="99976"/>
                  <a:pt x="40203" y="98506"/>
                  <a:pt x="29211" y="96964"/>
                </a:cubicBezTo>
                <a:cubicBezTo>
                  <a:pt x="16647" y="95202"/>
                  <a:pt x="10610" y="89119"/>
                  <a:pt x="11276" y="76081"/>
                </a:cubicBezTo>
                <a:cubicBezTo>
                  <a:pt x="11770" y="66433"/>
                  <a:pt x="13452" y="56900"/>
                  <a:pt x="15516" y="47476"/>
                </a:cubicBezTo>
                <a:cubicBezTo>
                  <a:pt x="17086" y="40308"/>
                  <a:pt x="17867" y="30029"/>
                  <a:pt x="23464" y="24632"/>
                </a:cubicBezTo>
                <a:cubicBezTo>
                  <a:pt x="31878" y="16520"/>
                  <a:pt x="46079" y="16024"/>
                  <a:pt x="57526" y="15914"/>
                </a:cubicBezTo>
                <a:cubicBezTo>
                  <a:pt x="58439" y="15906"/>
                  <a:pt x="59335" y="15900"/>
                  <a:pt x="60210" y="15894"/>
                </a:cubicBezTo>
                <a:cubicBezTo>
                  <a:pt x="60569" y="15891"/>
                  <a:pt x="60928" y="15890"/>
                  <a:pt x="61288" y="15890"/>
                </a:cubicBezTo>
                <a:close/>
                <a:moveTo>
                  <a:pt x="0" y="0"/>
                </a:moveTo>
                <a:lnTo>
                  <a:pt x="0" y="122670"/>
                </a:lnTo>
                <a:lnTo>
                  <a:pt x="122671" y="122670"/>
                </a:lnTo>
                <a:lnTo>
                  <a:pt x="12267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63"/>
          <p:cNvSpPr/>
          <p:nvPr/>
        </p:nvSpPr>
        <p:spPr>
          <a:xfrm rot="-4376525" flipH="1">
            <a:off x="5282853" y="2489944"/>
            <a:ext cx="4772728" cy="4241291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34347" y="123478"/>
            <a:ext cx="9030036" cy="63094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th-TH" sz="3500" b="1" dirty="0">
                <a:solidFill>
                  <a:srgbClr val="002060"/>
                </a:solidFill>
                <a:latin typeface="TH Kodchasal" pitchFamily="2" charset="-34"/>
                <a:cs typeface="TH Kodchasal" pitchFamily="2" charset="-34"/>
              </a:rPr>
              <a:t>การดำเนินงานและขั้นตอนการทำงานใน รพ.สต.บ้านแห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755576" y="1203598"/>
            <a:ext cx="799288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300" b="1" dirty="0">
                <a:solidFill>
                  <a:srgbClr val="002060"/>
                </a:solidFill>
                <a:latin typeface="TH Kodchasal" pitchFamily="2" charset="-34"/>
                <a:cs typeface="TH Kodchasal" pitchFamily="2" charset="-34"/>
              </a:rPr>
              <a:t>นัดประชุมกับอาสาสมัครสาธารณสุขส่งตัวแทนแต่ละหมู่ เพื่อนำทางเข้าบ้านผู้ป่วยเบาหวานทั้งหมด 6 หมู่ และร่วมกันวางแผนดำเนินงานในการ</a:t>
            </a:r>
            <a:r>
              <a:rPr lang="th-TH" sz="2300" b="1" dirty="0" smtClean="0">
                <a:solidFill>
                  <a:srgbClr val="002060"/>
                </a:solidFill>
                <a:latin typeface="TH Kodchasal" pitchFamily="2" charset="-34"/>
                <a:cs typeface="TH Kodchasal" pitchFamily="2" charset="-34"/>
              </a:rPr>
              <a:t>เดินทาง</a:t>
            </a:r>
          </a:p>
          <a:p>
            <a:endParaRPr lang="th-TH" sz="2000" dirty="0">
              <a:solidFill>
                <a:srgbClr val="002060"/>
              </a:solidFill>
              <a:latin typeface="TH Kodchasal" pitchFamily="2" charset="-34"/>
              <a:cs typeface="TH Kodchasal" pitchFamily="2" charset="-34"/>
            </a:endParaRPr>
          </a:p>
          <a:p>
            <a:r>
              <a:rPr lang="th-TH" sz="2300" b="1" dirty="0">
                <a:solidFill>
                  <a:srgbClr val="7030A0"/>
                </a:solidFill>
                <a:latin typeface="TH Kodchasal" pitchFamily="2" charset="-34"/>
                <a:cs typeface="TH Kodchasal" pitchFamily="2" charset="-34"/>
              </a:rPr>
              <a:t>ออกตรวจสุขภาพเชิงรุกในตำบลโดยวางแผนไว้วันละ 1 หมู่ เพื่อทำการตรวจคัดกรองและวางแผนในการ</a:t>
            </a:r>
            <a:r>
              <a:rPr lang="th-TH" sz="2300" b="1" dirty="0" smtClean="0">
                <a:solidFill>
                  <a:srgbClr val="7030A0"/>
                </a:solidFill>
                <a:latin typeface="TH Kodchasal" pitchFamily="2" charset="-34"/>
                <a:cs typeface="TH Kodchasal" pitchFamily="2" charset="-34"/>
              </a:rPr>
              <a:t>ทำงาน</a:t>
            </a:r>
          </a:p>
          <a:p>
            <a:endParaRPr lang="th-TH" sz="2000" dirty="0">
              <a:latin typeface="TH Kodchasal" pitchFamily="2" charset="-34"/>
              <a:cs typeface="TH Kodchasal" pitchFamily="2" charset="-34"/>
            </a:endParaRPr>
          </a:p>
          <a:p>
            <a:r>
              <a:rPr lang="th-TH" sz="2300" b="1" dirty="0">
                <a:solidFill>
                  <a:srgbClr val="0000FF"/>
                </a:solidFill>
                <a:latin typeface="TH Kodchasal" pitchFamily="2" charset="-34"/>
                <a:cs typeface="TH Kodchasal" pitchFamily="2" charset="-34"/>
              </a:rPr>
              <a:t>ทำการตรวจและให้ระดับสี ในผู้ป่วยเบาหวานในวันที่เราตรวจพร้อมทั้งให้คำปรึกษาและนัดมาทำฟัน ในรายที่เราสามารถให้การรักษาได้ ส่วนในรายที่เกินความสามารถจะทำการส่งต่อ เช่น ในรายที่ไม่สามารถคุมระดับน้ำตาลได้ /รับประทานยาหลายอย่าง / ในรายที่ต้องการใส่ฟันเทียม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82" y="1222037"/>
            <a:ext cx="569094" cy="569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39" y="2296866"/>
            <a:ext cx="566737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82" y="3376111"/>
            <a:ext cx="566737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297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63"/>
          <p:cNvSpPr/>
          <p:nvPr/>
        </p:nvSpPr>
        <p:spPr>
          <a:xfrm rot="10800000">
            <a:off x="4756162" y="976004"/>
            <a:ext cx="2449433" cy="2449433"/>
          </a:xfrm>
          <a:custGeom>
            <a:avLst/>
            <a:gdLst/>
            <a:ahLst/>
            <a:cxnLst/>
            <a:rect l="l" t="t" r="r" b="b"/>
            <a:pathLst>
              <a:path w="122671" h="122671" extrusionOk="0">
                <a:moveTo>
                  <a:pt x="61288" y="15890"/>
                </a:moveTo>
                <a:cubicBezTo>
                  <a:pt x="74134" y="15890"/>
                  <a:pt x="87890" y="17837"/>
                  <a:pt x="98492" y="25582"/>
                </a:cubicBezTo>
                <a:cubicBezTo>
                  <a:pt x="106392" y="31355"/>
                  <a:pt x="107052" y="41356"/>
                  <a:pt x="105729" y="50292"/>
                </a:cubicBezTo>
                <a:cubicBezTo>
                  <a:pt x="104207" y="60560"/>
                  <a:pt x="103318" y="70931"/>
                  <a:pt x="101429" y="81148"/>
                </a:cubicBezTo>
                <a:cubicBezTo>
                  <a:pt x="99916" y="89314"/>
                  <a:pt x="96431" y="97128"/>
                  <a:pt x="88124" y="99955"/>
                </a:cubicBezTo>
                <a:cubicBezTo>
                  <a:pt x="84437" y="101209"/>
                  <a:pt x="80540" y="101601"/>
                  <a:pt x="76602" y="101601"/>
                </a:cubicBezTo>
                <a:cubicBezTo>
                  <a:pt x="71796" y="101601"/>
                  <a:pt x="66926" y="101018"/>
                  <a:pt x="62297" y="100710"/>
                </a:cubicBezTo>
                <a:cubicBezTo>
                  <a:pt x="51217" y="99976"/>
                  <a:pt x="40203" y="98506"/>
                  <a:pt x="29211" y="96964"/>
                </a:cubicBezTo>
                <a:cubicBezTo>
                  <a:pt x="16647" y="95202"/>
                  <a:pt x="10610" y="89119"/>
                  <a:pt x="11276" y="76081"/>
                </a:cubicBezTo>
                <a:cubicBezTo>
                  <a:pt x="11770" y="66433"/>
                  <a:pt x="13452" y="56900"/>
                  <a:pt x="15516" y="47476"/>
                </a:cubicBezTo>
                <a:cubicBezTo>
                  <a:pt x="17086" y="40308"/>
                  <a:pt x="17867" y="30029"/>
                  <a:pt x="23464" y="24632"/>
                </a:cubicBezTo>
                <a:cubicBezTo>
                  <a:pt x="31878" y="16520"/>
                  <a:pt x="46079" y="16024"/>
                  <a:pt x="57526" y="15914"/>
                </a:cubicBezTo>
                <a:cubicBezTo>
                  <a:pt x="58439" y="15906"/>
                  <a:pt x="59335" y="15900"/>
                  <a:pt x="60210" y="15894"/>
                </a:cubicBezTo>
                <a:cubicBezTo>
                  <a:pt x="60569" y="15891"/>
                  <a:pt x="60928" y="15890"/>
                  <a:pt x="61288" y="15890"/>
                </a:cubicBezTo>
                <a:close/>
                <a:moveTo>
                  <a:pt x="0" y="0"/>
                </a:moveTo>
                <a:lnTo>
                  <a:pt x="0" y="122670"/>
                </a:lnTo>
                <a:lnTo>
                  <a:pt x="122671" y="122670"/>
                </a:lnTo>
                <a:lnTo>
                  <a:pt x="12267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63"/>
          <p:cNvSpPr/>
          <p:nvPr/>
        </p:nvSpPr>
        <p:spPr>
          <a:xfrm flipH="1">
            <a:off x="1995067" y="1072150"/>
            <a:ext cx="2449433" cy="2449433"/>
          </a:xfrm>
          <a:custGeom>
            <a:avLst/>
            <a:gdLst/>
            <a:ahLst/>
            <a:cxnLst/>
            <a:rect l="l" t="t" r="r" b="b"/>
            <a:pathLst>
              <a:path w="122671" h="122671" extrusionOk="0">
                <a:moveTo>
                  <a:pt x="61288" y="15890"/>
                </a:moveTo>
                <a:cubicBezTo>
                  <a:pt x="74134" y="15890"/>
                  <a:pt x="87890" y="17837"/>
                  <a:pt x="98492" y="25582"/>
                </a:cubicBezTo>
                <a:cubicBezTo>
                  <a:pt x="106392" y="31355"/>
                  <a:pt x="107052" y="41356"/>
                  <a:pt x="105729" y="50292"/>
                </a:cubicBezTo>
                <a:cubicBezTo>
                  <a:pt x="104207" y="60560"/>
                  <a:pt x="103318" y="70931"/>
                  <a:pt x="101429" y="81148"/>
                </a:cubicBezTo>
                <a:cubicBezTo>
                  <a:pt x="99916" y="89314"/>
                  <a:pt x="96431" y="97128"/>
                  <a:pt x="88124" y="99955"/>
                </a:cubicBezTo>
                <a:cubicBezTo>
                  <a:pt x="84437" y="101209"/>
                  <a:pt x="80540" y="101601"/>
                  <a:pt x="76602" y="101601"/>
                </a:cubicBezTo>
                <a:cubicBezTo>
                  <a:pt x="71796" y="101601"/>
                  <a:pt x="66926" y="101018"/>
                  <a:pt x="62297" y="100710"/>
                </a:cubicBezTo>
                <a:cubicBezTo>
                  <a:pt x="51217" y="99976"/>
                  <a:pt x="40203" y="98506"/>
                  <a:pt x="29211" y="96964"/>
                </a:cubicBezTo>
                <a:cubicBezTo>
                  <a:pt x="16647" y="95202"/>
                  <a:pt x="10610" y="89119"/>
                  <a:pt x="11276" y="76081"/>
                </a:cubicBezTo>
                <a:cubicBezTo>
                  <a:pt x="11770" y="66433"/>
                  <a:pt x="13452" y="56900"/>
                  <a:pt x="15516" y="47476"/>
                </a:cubicBezTo>
                <a:cubicBezTo>
                  <a:pt x="17086" y="40308"/>
                  <a:pt x="17867" y="30029"/>
                  <a:pt x="23464" y="24632"/>
                </a:cubicBezTo>
                <a:cubicBezTo>
                  <a:pt x="31878" y="16520"/>
                  <a:pt x="46079" y="16024"/>
                  <a:pt x="57526" y="15914"/>
                </a:cubicBezTo>
                <a:cubicBezTo>
                  <a:pt x="58439" y="15906"/>
                  <a:pt x="59335" y="15900"/>
                  <a:pt x="60210" y="15894"/>
                </a:cubicBezTo>
                <a:cubicBezTo>
                  <a:pt x="60569" y="15891"/>
                  <a:pt x="60928" y="15890"/>
                  <a:pt x="61288" y="15890"/>
                </a:cubicBezTo>
                <a:close/>
                <a:moveTo>
                  <a:pt x="0" y="0"/>
                </a:moveTo>
                <a:lnTo>
                  <a:pt x="0" y="122670"/>
                </a:lnTo>
                <a:lnTo>
                  <a:pt x="122671" y="122670"/>
                </a:lnTo>
                <a:lnTo>
                  <a:pt x="12267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63"/>
          <p:cNvSpPr/>
          <p:nvPr/>
        </p:nvSpPr>
        <p:spPr>
          <a:xfrm rot="-4376525" flipH="1">
            <a:off x="5282853" y="2489944"/>
            <a:ext cx="4772728" cy="4241291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2123728" y="195485"/>
            <a:ext cx="5073825" cy="63094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th-TH" sz="3500" b="1" dirty="0">
                <a:solidFill>
                  <a:srgbClr val="002060"/>
                </a:solidFill>
                <a:latin typeface="TH Kodchasal" pitchFamily="2" charset="-34"/>
                <a:cs typeface="TH Kodchasal" pitchFamily="2" charset="-34"/>
              </a:rPr>
              <a:t>แบบฟอร์มในการตรวจคัดกรอง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919655"/>
            <a:ext cx="2982986" cy="4100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62" y="947596"/>
            <a:ext cx="2921574" cy="4015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297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63"/>
          <p:cNvSpPr/>
          <p:nvPr/>
        </p:nvSpPr>
        <p:spPr>
          <a:xfrm rot="10800000">
            <a:off x="4756162" y="976004"/>
            <a:ext cx="2449433" cy="2449433"/>
          </a:xfrm>
          <a:custGeom>
            <a:avLst/>
            <a:gdLst/>
            <a:ahLst/>
            <a:cxnLst/>
            <a:rect l="l" t="t" r="r" b="b"/>
            <a:pathLst>
              <a:path w="122671" h="122671" extrusionOk="0">
                <a:moveTo>
                  <a:pt x="61288" y="15890"/>
                </a:moveTo>
                <a:cubicBezTo>
                  <a:pt x="74134" y="15890"/>
                  <a:pt x="87890" y="17837"/>
                  <a:pt x="98492" y="25582"/>
                </a:cubicBezTo>
                <a:cubicBezTo>
                  <a:pt x="106392" y="31355"/>
                  <a:pt x="107052" y="41356"/>
                  <a:pt x="105729" y="50292"/>
                </a:cubicBezTo>
                <a:cubicBezTo>
                  <a:pt x="104207" y="60560"/>
                  <a:pt x="103318" y="70931"/>
                  <a:pt x="101429" y="81148"/>
                </a:cubicBezTo>
                <a:cubicBezTo>
                  <a:pt x="99916" y="89314"/>
                  <a:pt x="96431" y="97128"/>
                  <a:pt x="88124" y="99955"/>
                </a:cubicBezTo>
                <a:cubicBezTo>
                  <a:pt x="84437" y="101209"/>
                  <a:pt x="80540" y="101601"/>
                  <a:pt x="76602" y="101601"/>
                </a:cubicBezTo>
                <a:cubicBezTo>
                  <a:pt x="71796" y="101601"/>
                  <a:pt x="66926" y="101018"/>
                  <a:pt x="62297" y="100710"/>
                </a:cubicBezTo>
                <a:cubicBezTo>
                  <a:pt x="51217" y="99976"/>
                  <a:pt x="40203" y="98506"/>
                  <a:pt x="29211" y="96964"/>
                </a:cubicBezTo>
                <a:cubicBezTo>
                  <a:pt x="16647" y="95202"/>
                  <a:pt x="10610" y="89119"/>
                  <a:pt x="11276" y="76081"/>
                </a:cubicBezTo>
                <a:cubicBezTo>
                  <a:pt x="11770" y="66433"/>
                  <a:pt x="13452" y="56900"/>
                  <a:pt x="15516" y="47476"/>
                </a:cubicBezTo>
                <a:cubicBezTo>
                  <a:pt x="17086" y="40308"/>
                  <a:pt x="17867" y="30029"/>
                  <a:pt x="23464" y="24632"/>
                </a:cubicBezTo>
                <a:cubicBezTo>
                  <a:pt x="31878" y="16520"/>
                  <a:pt x="46079" y="16024"/>
                  <a:pt x="57526" y="15914"/>
                </a:cubicBezTo>
                <a:cubicBezTo>
                  <a:pt x="58439" y="15906"/>
                  <a:pt x="59335" y="15900"/>
                  <a:pt x="60210" y="15894"/>
                </a:cubicBezTo>
                <a:cubicBezTo>
                  <a:pt x="60569" y="15891"/>
                  <a:pt x="60928" y="15890"/>
                  <a:pt x="61288" y="15890"/>
                </a:cubicBezTo>
                <a:close/>
                <a:moveTo>
                  <a:pt x="0" y="0"/>
                </a:moveTo>
                <a:lnTo>
                  <a:pt x="0" y="122670"/>
                </a:lnTo>
                <a:lnTo>
                  <a:pt x="122671" y="122670"/>
                </a:lnTo>
                <a:lnTo>
                  <a:pt x="12267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63"/>
          <p:cNvSpPr/>
          <p:nvPr/>
        </p:nvSpPr>
        <p:spPr>
          <a:xfrm flipH="1">
            <a:off x="1995067" y="1072150"/>
            <a:ext cx="2449433" cy="2449433"/>
          </a:xfrm>
          <a:custGeom>
            <a:avLst/>
            <a:gdLst/>
            <a:ahLst/>
            <a:cxnLst/>
            <a:rect l="l" t="t" r="r" b="b"/>
            <a:pathLst>
              <a:path w="122671" h="122671" extrusionOk="0">
                <a:moveTo>
                  <a:pt x="61288" y="15890"/>
                </a:moveTo>
                <a:cubicBezTo>
                  <a:pt x="74134" y="15890"/>
                  <a:pt x="87890" y="17837"/>
                  <a:pt x="98492" y="25582"/>
                </a:cubicBezTo>
                <a:cubicBezTo>
                  <a:pt x="106392" y="31355"/>
                  <a:pt x="107052" y="41356"/>
                  <a:pt x="105729" y="50292"/>
                </a:cubicBezTo>
                <a:cubicBezTo>
                  <a:pt x="104207" y="60560"/>
                  <a:pt x="103318" y="70931"/>
                  <a:pt x="101429" y="81148"/>
                </a:cubicBezTo>
                <a:cubicBezTo>
                  <a:pt x="99916" y="89314"/>
                  <a:pt x="96431" y="97128"/>
                  <a:pt x="88124" y="99955"/>
                </a:cubicBezTo>
                <a:cubicBezTo>
                  <a:pt x="84437" y="101209"/>
                  <a:pt x="80540" y="101601"/>
                  <a:pt x="76602" y="101601"/>
                </a:cubicBezTo>
                <a:cubicBezTo>
                  <a:pt x="71796" y="101601"/>
                  <a:pt x="66926" y="101018"/>
                  <a:pt x="62297" y="100710"/>
                </a:cubicBezTo>
                <a:cubicBezTo>
                  <a:pt x="51217" y="99976"/>
                  <a:pt x="40203" y="98506"/>
                  <a:pt x="29211" y="96964"/>
                </a:cubicBezTo>
                <a:cubicBezTo>
                  <a:pt x="16647" y="95202"/>
                  <a:pt x="10610" y="89119"/>
                  <a:pt x="11276" y="76081"/>
                </a:cubicBezTo>
                <a:cubicBezTo>
                  <a:pt x="11770" y="66433"/>
                  <a:pt x="13452" y="56900"/>
                  <a:pt x="15516" y="47476"/>
                </a:cubicBezTo>
                <a:cubicBezTo>
                  <a:pt x="17086" y="40308"/>
                  <a:pt x="17867" y="30029"/>
                  <a:pt x="23464" y="24632"/>
                </a:cubicBezTo>
                <a:cubicBezTo>
                  <a:pt x="31878" y="16520"/>
                  <a:pt x="46079" y="16024"/>
                  <a:pt x="57526" y="15914"/>
                </a:cubicBezTo>
                <a:cubicBezTo>
                  <a:pt x="58439" y="15906"/>
                  <a:pt x="59335" y="15900"/>
                  <a:pt x="60210" y="15894"/>
                </a:cubicBezTo>
                <a:cubicBezTo>
                  <a:pt x="60569" y="15891"/>
                  <a:pt x="60928" y="15890"/>
                  <a:pt x="61288" y="15890"/>
                </a:cubicBezTo>
                <a:close/>
                <a:moveTo>
                  <a:pt x="0" y="0"/>
                </a:moveTo>
                <a:lnTo>
                  <a:pt x="0" y="122670"/>
                </a:lnTo>
                <a:lnTo>
                  <a:pt x="122671" y="122670"/>
                </a:lnTo>
                <a:lnTo>
                  <a:pt x="12267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63"/>
          <p:cNvSpPr/>
          <p:nvPr/>
        </p:nvSpPr>
        <p:spPr>
          <a:xfrm rot="-4376525" flipH="1">
            <a:off x="5282853" y="2489944"/>
            <a:ext cx="4772728" cy="4241291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1835696" y="123478"/>
            <a:ext cx="6005170" cy="63094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th-TH" sz="3500" b="1" dirty="0">
                <a:solidFill>
                  <a:srgbClr val="002060"/>
                </a:solidFill>
                <a:latin typeface="TH Kodchasal" pitchFamily="2" charset="-34"/>
                <a:cs typeface="TH Kodchasal" pitchFamily="2" charset="-34"/>
              </a:rPr>
              <a:t>แบบฟอร์มในการตรวจคัดกรองแยกสี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31" y="891758"/>
            <a:ext cx="8748712" cy="425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297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63"/>
          <p:cNvSpPr/>
          <p:nvPr/>
        </p:nvSpPr>
        <p:spPr>
          <a:xfrm rot="10800000">
            <a:off x="4756162" y="976004"/>
            <a:ext cx="2449433" cy="2449433"/>
          </a:xfrm>
          <a:custGeom>
            <a:avLst/>
            <a:gdLst/>
            <a:ahLst/>
            <a:cxnLst/>
            <a:rect l="l" t="t" r="r" b="b"/>
            <a:pathLst>
              <a:path w="122671" h="122671" extrusionOk="0">
                <a:moveTo>
                  <a:pt x="61288" y="15890"/>
                </a:moveTo>
                <a:cubicBezTo>
                  <a:pt x="74134" y="15890"/>
                  <a:pt x="87890" y="17837"/>
                  <a:pt x="98492" y="25582"/>
                </a:cubicBezTo>
                <a:cubicBezTo>
                  <a:pt x="106392" y="31355"/>
                  <a:pt x="107052" y="41356"/>
                  <a:pt x="105729" y="50292"/>
                </a:cubicBezTo>
                <a:cubicBezTo>
                  <a:pt x="104207" y="60560"/>
                  <a:pt x="103318" y="70931"/>
                  <a:pt x="101429" y="81148"/>
                </a:cubicBezTo>
                <a:cubicBezTo>
                  <a:pt x="99916" y="89314"/>
                  <a:pt x="96431" y="97128"/>
                  <a:pt x="88124" y="99955"/>
                </a:cubicBezTo>
                <a:cubicBezTo>
                  <a:pt x="84437" y="101209"/>
                  <a:pt x="80540" y="101601"/>
                  <a:pt x="76602" y="101601"/>
                </a:cubicBezTo>
                <a:cubicBezTo>
                  <a:pt x="71796" y="101601"/>
                  <a:pt x="66926" y="101018"/>
                  <a:pt x="62297" y="100710"/>
                </a:cubicBezTo>
                <a:cubicBezTo>
                  <a:pt x="51217" y="99976"/>
                  <a:pt x="40203" y="98506"/>
                  <a:pt x="29211" y="96964"/>
                </a:cubicBezTo>
                <a:cubicBezTo>
                  <a:pt x="16647" y="95202"/>
                  <a:pt x="10610" y="89119"/>
                  <a:pt x="11276" y="76081"/>
                </a:cubicBezTo>
                <a:cubicBezTo>
                  <a:pt x="11770" y="66433"/>
                  <a:pt x="13452" y="56900"/>
                  <a:pt x="15516" y="47476"/>
                </a:cubicBezTo>
                <a:cubicBezTo>
                  <a:pt x="17086" y="40308"/>
                  <a:pt x="17867" y="30029"/>
                  <a:pt x="23464" y="24632"/>
                </a:cubicBezTo>
                <a:cubicBezTo>
                  <a:pt x="31878" y="16520"/>
                  <a:pt x="46079" y="16024"/>
                  <a:pt x="57526" y="15914"/>
                </a:cubicBezTo>
                <a:cubicBezTo>
                  <a:pt x="58439" y="15906"/>
                  <a:pt x="59335" y="15900"/>
                  <a:pt x="60210" y="15894"/>
                </a:cubicBezTo>
                <a:cubicBezTo>
                  <a:pt x="60569" y="15891"/>
                  <a:pt x="60928" y="15890"/>
                  <a:pt x="61288" y="15890"/>
                </a:cubicBezTo>
                <a:close/>
                <a:moveTo>
                  <a:pt x="0" y="0"/>
                </a:moveTo>
                <a:lnTo>
                  <a:pt x="0" y="122670"/>
                </a:lnTo>
                <a:lnTo>
                  <a:pt x="122671" y="122670"/>
                </a:lnTo>
                <a:lnTo>
                  <a:pt x="12267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63"/>
          <p:cNvSpPr/>
          <p:nvPr/>
        </p:nvSpPr>
        <p:spPr>
          <a:xfrm flipH="1">
            <a:off x="1995067" y="1072150"/>
            <a:ext cx="2449433" cy="2449433"/>
          </a:xfrm>
          <a:custGeom>
            <a:avLst/>
            <a:gdLst/>
            <a:ahLst/>
            <a:cxnLst/>
            <a:rect l="l" t="t" r="r" b="b"/>
            <a:pathLst>
              <a:path w="122671" h="122671" extrusionOk="0">
                <a:moveTo>
                  <a:pt x="61288" y="15890"/>
                </a:moveTo>
                <a:cubicBezTo>
                  <a:pt x="74134" y="15890"/>
                  <a:pt x="87890" y="17837"/>
                  <a:pt x="98492" y="25582"/>
                </a:cubicBezTo>
                <a:cubicBezTo>
                  <a:pt x="106392" y="31355"/>
                  <a:pt x="107052" y="41356"/>
                  <a:pt x="105729" y="50292"/>
                </a:cubicBezTo>
                <a:cubicBezTo>
                  <a:pt x="104207" y="60560"/>
                  <a:pt x="103318" y="70931"/>
                  <a:pt x="101429" y="81148"/>
                </a:cubicBezTo>
                <a:cubicBezTo>
                  <a:pt x="99916" y="89314"/>
                  <a:pt x="96431" y="97128"/>
                  <a:pt x="88124" y="99955"/>
                </a:cubicBezTo>
                <a:cubicBezTo>
                  <a:pt x="84437" y="101209"/>
                  <a:pt x="80540" y="101601"/>
                  <a:pt x="76602" y="101601"/>
                </a:cubicBezTo>
                <a:cubicBezTo>
                  <a:pt x="71796" y="101601"/>
                  <a:pt x="66926" y="101018"/>
                  <a:pt x="62297" y="100710"/>
                </a:cubicBezTo>
                <a:cubicBezTo>
                  <a:pt x="51217" y="99976"/>
                  <a:pt x="40203" y="98506"/>
                  <a:pt x="29211" y="96964"/>
                </a:cubicBezTo>
                <a:cubicBezTo>
                  <a:pt x="16647" y="95202"/>
                  <a:pt x="10610" y="89119"/>
                  <a:pt x="11276" y="76081"/>
                </a:cubicBezTo>
                <a:cubicBezTo>
                  <a:pt x="11770" y="66433"/>
                  <a:pt x="13452" y="56900"/>
                  <a:pt x="15516" y="47476"/>
                </a:cubicBezTo>
                <a:cubicBezTo>
                  <a:pt x="17086" y="40308"/>
                  <a:pt x="17867" y="30029"/>
                  <a:pt x="23464" y="24632"/>
                </a:cubicBezTo>
                <a:cubicBezTo>
                  <a:pt x="31878" y="16520"/>
                  <a:pt x="46079" y="16024"/>
                  <a:pt x="57526" y="15914"/>
                </a:cubicBezTo>
                <a:cubicBezTo>
                  <a:pt x="58439" y="15906"/>
                  <a:pt x="59335" y="15900"/>
                  <a:pt x="60210" y="15894"/>
                </a:cubicBezTo>
                <a:cubicBezTo>
                  <a:pt x="60569" y="15891"/>
                  <a:pt x="60928" y="15890"/>
                  <a:pt x="61288" y="15890"/>
                </a:cubicBezTo>
                <a:close/>
                <a:moveTo>
                  <a:pt x="0" y="0"/>
                </a:moveTo>
                <a:lnTo>
                  <a:pt x="0" y="122670"/>
                </a:lnTo>
                <a:lnTo>
                  <a:pt x="122671" y="122670"/>
                </a:lnTo>
                <a:lnTo>
                  <a:pt x="12267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63"/>
          <p:cNvSpPr/>
          <p:nvPr/>
        </p:nvSpPr>
        <p:spPr>
          <a:xfrm rot="-4376525" flipH="1">
            <a:off x="5282853" y="2489944"/>
            <a:ext cx="4772728" cy="4241291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2763469" y="195486"/>
            <a:ext cx="3985386" cy="63094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th-TH" sz="3500" b="1" dirty="0">
                <a:latin typeface="TH Kodchasal" pitchFamily="2" charset="-34"/>
                <a:cs typeface="TH Kodchasal" pitchFamily="2" charset="-34"/>
              </a:rPr>
              <a:t>แบบ</a:t>
            </a:r>
            <a:r>
              <a:rPr lang="en-US" sz="3500" b="1" dirty="0">
                <a:latin typeface="TH Kodchasal" pitchFamily="2" charset="-34"/>
                <a:cs typeface="TH Kodchasal" pitchFamily="2" charset="-34"/>
              </a:rPr>
              <a:t>OPD </a:t>
            </a:r>
            <a:r>
              <a:rPr lang="th-TH" sz="3500" b="1" dirty="0">
                <a:latin typeface="TH Kodchasal" pitchFamily="2" charset="-34"/>
                <a:cs typeface="TH Kodchasal" pitchFamily="2" charset="-34"/>
              </a:rPr>
              <a:t>งานทันตก</a:t>
            </a:r>
            <a:r>
              <a:rPr lang="th-TH" sz="3500" b="1" dirty="0" err="1">
                <a:latin typeface="TH Kodchasal" pitchFamily="2" charset="-34"/>
                <a:cs typeface="TH Kodchasal" pitchFamily="2" charset="-34"/>
              </a:rPr>
              <a:t>รรม</a:t>
            </a:r>
            <a:endParaRPr lang="th-TH" sz="3500" b="1" dirty="0">
              <a:latin typeface="TH Kodchasal" pitchFamily="2" charset="-34"/>
              <a:cs typeface="TH Kodchasal" pitchFamily="2" charset="-34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51" y="967094"/>
            <a:ext cx="2763032" cy="4052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3" y="976003"/>
            <a:ext cx="5328592" cy="3972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297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63"/>
          <p:cNvSpPr/>
          <p:nvPr/>
        </p:nvSpPr>
        <p:spPr>
          <a:xfrm rot="10800000">
            <a:off x="4756162" y="976004"/>
            <a:ext cx="2449433" cy="2449433"/>
          </a:xfrm>
          <a:custGeom>
            <a:avLst/>
            <a:gdLst/>
            <a:ahLst/>
            <a:cxnLst/>
            <a:rect l="l" t="t" r="r" b="b"/>
            <a:pathLst>
              <a:path w="122671" h="122671" extrusionOk="0">
                <a:moveTo>
                  <a:pt x="61288" y="15890"/>
                </a:moveTo>
                <a:cubicBezTo>
                  <a:pt x="74134" y="15890"/>
                  <a:pt x="87890" y="17837"/>
                  <a:pt x="98492" y="25582"/>
                </a:cubicBezTo>
                <a:cubicBezTo>
                  <a:pt x="106392" y="31355"/>
                  <a:pt x="107052" y="41356"/>
                  <a:pt x="105729" y="50292"/>
                </a:cubicBezTo>
                <a:cubicBezTo>
                  <a:pt x="104207" y="60560"/>
                  <a:pt x="103318" y="70931"/>
                  <a:pt x="101429" y="81148"/>
                </a:cubicBezTo>
                <a:cubicBezTo>
                  <a:pt x="99916" y="89314"/>
                  <a:pt x="96431" y="97128"/>
                  <a:pt x="88124" y="99955"/>
                </a:cubicBezTo>
                <a:cubicBezTo>
                  <a:pt x="84437" y="101209"/>
                  <a:pt x="80540" y="101601"/>
                  <a:pt x="76602" y="101601"/>
                </a:cubicBezTo>
                <a:cubicBezTo>
                  <a:pt x="71796" y="101601"/>
                  <a:pt x="66926" y="101018"/>
                  <a:pt x="62297" y="100710"/>
                </a:cubicBezTo>
                <a:cubicBezTo>
                  <a:pt x="51217" y="99976"/>
                  <a:pt x="40203" y="98506"/>
                  <a:pt x="29211" y="96964"/>
                </a:cubicBezTo>
                <a:cubicBezTo>
                  <a:pt x="16647" y="95202"/>
                  <a:pt x="10610" y="89119"/>
                  <a:pt x="11276" y="76081"/>
                </a:cubicBezTo>
                <a:cubicBezTo>
                  <a:pt x="11770" y="66433"/>
                  <a:pt x="13452" y="56900"/>
                  <a:pt x="15516" y="47476"/>
                </a:cubicBezTo>
                <a:cubicBezTo>
                  <a:pt x="17086" y="40308"/>
                  <a:pt x="17867" y="30029"/>
                  <a:pt x="23464" y="24632"/>
                </a:cubicBezTo>
                <a:cubicBezTo>
                  <a:pt x="31878" y="16520"/>
                  <a:pt x="46079" y="16024"/>
                  <a:pt x="57526" y="15914"/>
                </a:cubicBezTo>
                <a:cubicBezTo>
                  <a:pt x="58439" y="15906"/>
                  <a:pt x="59335" y="15900"/>
                  <a:pt x="60210" y="15894"/>
                </a:cubicBezTo>
                <a:cubicBezTo>
                  <a:pt x="60569" y="15891"/>
                  <a:pt x="60928" y="15890"/>
                  <a:pt x="61288" y="15890"/>
                </a:cubicBezTo>
                <a:close/>
                <a:moveTo>
                  <a:pt x="0" y="0"/>
                </a:moveTo>
                <a:lnTo>
                  <a:pt x="0" y="122670"/>
                </a:lnTo>
                <a:lnTo>
                  <a:pt x="122671" y="122670"/>
                </a:lnTo>
                <a:lnTo>
                  <a:pt x="12267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63"/>
          <p:cNvSpPr/>
          <p:nvPr/>
        </p:nvSpPr>
        <p:spPr>
          <a:xfrm flipH="1">
            <a:off x="1995067" y="1072150"/>
            <a:ext cx="2449433" cy="2449433"/>
          </a:xfrm>
          <a:custGeom>
            <a:avLst/>
            <a:gdLst/>
            <a:ahLst/>
            <a:cxnLst/>
            <a:rect l="l" t="t" r="r" b="b"/>
            <a:pathLst>
              <a:path w="122671" h="122671" extrusionOk="0">
                <a:moveTo>
                  <a:pt x="61288" y="15890"/>
                </a:moveTo>
                <a:cubicBezTo>
                  <a:pt x="74134" y="15890"/>
                  <a:pt x="87890" y="17837"/>
                  <a:pt x="98492" y="25582"/>
                </a:cubicBezTo>
                <a:cubicBezTo>
                  <a:pt x="106392" y="31355"/>
                  <a:pt x="107052" y="41356"/>
                  <a:pt x="105729" y="50292"/>
                </a:cubicBezTo>
                <a:cubicBezTo>
                  <a:pt x="104207" y="60560"/>
                  <a:pt x="103318" y="70931"/>
                  <a:pt x="101429" y="81148"/>
                </a:cubicBezTo>
                <a:cubicBezTo>
                  <a:pt x="99916" y="89314"/>
                  <a:pt x="96431" y="97128"/>
                  <a:pt x="88124" y="99955"/>
                </a:cubicBezTo>
                <a:cubicBezTo>
                  <a:pt x="84437" y="101209"/>
                  <a:pt x="80540" y="101601"/>
                  <a:pt x="76602" y="101601"/>
                </a:cubicBezTo>
                <a:cubicBezTo>
                  <a:pt x="71796" y="101601"/>
                  <a:pt x="66926" y="101018"/>
                  <a:pt x="62297" y="100710"/>
                </a:cubicBezTo>
                <a:cubicBezTo>
                  <a:pt x="51217" y="99976"/>
                  <a:pt x="40203" y="98506"/>
                  <a:pt x="29211" y="96964"/>
                </a:cubicBezTo>
                <a:cubicBezTo>
                  <a:pt x="16647" y="95202"/>
                  <a:pt x="10610" y="89119"/>
                  <a:pt x="11276" y="76081"/>
                </a:cubicBezTo>
                <a:cubicBezTo>
                  <a:pt x="11770" y="66433"/>
                  <a:pt x="13452" y="56900"/>
                  <a:pt x="15516" y="47476"/>
                </a:cubicBezTo>
                <a:cubicBezTo>
                  <a:pt x="17086" y="40308"/>
                  <a:pt x="17867" y="30029"/>
                  <a:pt x="23464" y="24632"/>
                </a:cubicBezTo>
                <a:cubicBezTo>
                  <a:pt x="31878" y="16520"/>
                  <a:pt x="46079" y="16024"/>
                  <a:pt x="57526" y="15914"/>
                </a:cubicBezTo>
                <a:cubicBezTo>
                  <a:pt x="58439" y="15906"/>
                  <a:pt x="59335" y="15900"/>
                  <a:pt x="60210" y="15894"/>
                </a:cubicBezTo>
                <a:cubicBezTo>
                  <a:pt x="60569" y="15891"/>
                  <a:pt x="60928" y="15890"/>
                  <a:pt x="61288" y="15890"/>
                </a:cubicBezTo>
                <a:close/>
                <a:moveTo>
                  <a:pt x="0" y="0"/>
                </a:moveTo>
                <a:lnTo>
                  <a:pt x="0" y="122670"/>
                </a:lnTo>
                <a:lnTo>
                  <a:pt x="122671" y="122670"/>
                </a:lnTo>
                <a:lnTo>
                  <a:pt x="12267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63"/>
          <p:cNvSpPr/>
          <p:nvPr/>
        </p:nvSpPr>
        <p:spPr>
          <a:xfrm rot="-4376525" flipH="1">
            <a:off x="5332015" y="2489943"/>
            <a:ext cx="4772728" cy="4241291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176" y="0"/>
            <a:ext cx="9327696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แผนภูมิ 1"/>
          <p:cNvGraphicFramePr/>
          <p:nvPr>
            <p:extLst>
              <p:ext uri="{D42A27DB-BD31-4B8C-83A1-F6EECF244321}">
                <p14:modId xmlns:p14="http://schemas.microsoft.com/office/powerpoint/2010/main" val="2265897683"/>
              </p:ext>
            </p:extLst>
          </p:nvPr>
        </p:nvGraphicFramePr>
        <p:xfrm>
          <a:off x="456548" y="744537"/>
          <a:ext cx="8264248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สี่เหลี่ยมผืนผ้า 2"/>
          <p:cNvSpPr/>
          <p:nvPr/>
        </p:nvSpPr>
        <p:spPr>
          <a:xfrm>
            <a:off x="1761532" y="4155926"/>
            <a:ext cx="59477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Kodchasal" pitchFamily="2" charset="-34"/>
                <a:cs typeface="TH Kodchasal" pitchFamily="2" charset="-34"/>
              </a:rPr>
              <a:t>ได้ทำการรักษาทางทันตก</a:t>
            </a:r>
            <a:r>
              <a:rPr lang="th-TH" sz="2000" b="1" dirty="0" err="1">
                <a:latin typeface="TH Kodchasal" pitchFamily="2" charset="-34"/>
                <a:cs typeface="TH Kodchasal" pitchFamily="2" charset="-34"/>
              </a:rPr>
              <a:t>รรม</a:t>
            </a:r>
            <a:r>
              <a:rPr lang="th-TH" sz="2000" b="1" dirty="0">
                <a:latin typeface="TH Kodchasal" pitchFamily="2" charset="-34"/>
                <a:cs typeface="TH Kodchasal" pitchFamily="2" charset="-34"/>
              </a:rPr>
              <a:t> </a:t>
            </a:r>
            <a:r>
              <a:rPr lang="th-TH" sz="2000" b="1" dirty="0">
                <a:solidFill>
                  <a:srgbClr val="6600FF"/>
                </a:solidFill>
                <a:latin typeface="TH Kodchasal" pitchFamily="2" charset="-34"/>
                <a:cs typeface="TH Kodchasal" pitchFamily="2" charset="-34"/>
              </a:rPr>
              <a:t>จากเหลืองเป็นเขียว  10  ราย</a:t>
            </a:r>
          </a:p>
          <a:p>
            <a:r>
              <a:rPr lang="th-TH" sz="2000" b="1" dirty="0">
                <a:latin typeface="TH Kodchasal" pitchFamily="2" charset="-34"/>
                <a:cs typeface="TH Kodchasal" pitchFamily="2" charset="-34"/>
              </a:rPr>
              <a:t>ได้ทำการส่งต่อเพื่อรับการ </a:t>
            </a:r>
            <a:r>
              <a:rPr lang="th-TH" sz="2000" b="1" dirty="0">
                <a:solidFill>
                  <a:srgbClr val="0070C0"/>
                </a:solidFill>
                <a:latin typeface="TH Kodchasal" pitchFamily="2" charset="-34"/>
                <a:cs typeface="TH Kodchasal" pitchFamily="2" charset="-34"/>
              </a:rPr>
              <a:t>ใส่ฟันเทียม  3 ราย </a:t>
            </a:r>
          </a:p>
        </p:txBody>
      </p:sp>
      <p:sp>
        <p:nvSpPr>
          <p:cNvPr id="4" name="เครื่องหมายบั้ง 3"/>
          <p:cNvSpPr/>
          <p:nvPr/>
        </p:nvSpPr>
        <p:spPr>
          <a:xfrm>
            <a:off x="1475657" y="4268563"/>
            <a:ext cx="285876" cy="144016"/>
          </a:xfrm>
          <a:prstGeom prst="chevr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7" y="4546836"/>
            <a:ext cx="33496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81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63"/>
          <p:cNvSpPr/>
          <p:nvPr/>
        </p:nvSpPr>
        <p:spPr>
          <a:xfrm>
            <a:off x="251520" y="123478"/>
            <a:ext cx="8736699" cy="504057"/>
          </a:xfrm>
          <a:custGeom>
            <a:avLst/>
            <a:gdLst/>
            <a:ahLst/>
            <a:cxnLst/>
            <a:rect l="l" t="t" r="r" b="b"/>
            <a:pathLst>
              <a:path w="122671" h="122671" extrusionOk="0">
                <a:moveTo>
                  <a:pt x="61288" y="15890"/>
                </a:moveTo>
                <a:cubicBezTo>
                  <a:pt x="74134" y="15890"/>
                  <a:pt x="87890" y="17837"/>
                  <a:pt x="98492" y="25582"/>
                </a:cubicBezTo>
                <a:cubicBezTo>
                  <a:pt x="106392" y="31355"/>
                  <a:pt x="107052" y="41356"/>
                  <a:pt x="105729" y="50292"/>
                </a:cubicBezTo>
                <a:cubicBezTo>
                  <a:pt x="104207" y="60560"/>
                  <a:pt x="103318" y="70931"/>
                  <a:pt x="101429" y="81148"/>
                </a:cubicBezTo>
                <a:cubicBezTo>
                  <a:pt x="99916" y="89314"/>
                  <a:pt x="96431" y="97128"/>
                  <a:pt x="88124" y="99955"/>
                </a:cubicBezTo>
                <a:cubicBezTo>
                  <a:pt x="84437" y="101209"/>
                  <a:pt x="80540" y="101601"/>
                  <a:pt x="76602" y="101601"/>
                </a:cubicBezTo>
                <a:cubicBezTo>
                  <a:pt x="71796" y="101601"/>
                  <a:pt x="66926" y="101018"/>
                  <a:pt x="62297" y="100710"/>
                </a:cubicBezTo>
                <a:cubicBezTo>
                  <a:pt x="51217" y="99976"/>
                  <a:pt x="40203" y="98506"/>
                  <a:pt x="29211" y="96964"/>
                </a:cubicBezTo>
                <a:cubicBezTo>
                  <a:pt x="16647" y="95202"/>
                  <a:pt x="10610" y="89119"/>
                  <a:pt x="11276" y="76081"/>
                </a:cubicBezTo>
                <a:cubicBezTo>
                  <a:pt x="11770" y="66433"/>
                  <a:pt x="13452" y="56900"/>
                  <a:pt x="15516" y="47476"/>
                </a:cubicBezTo>
                <a:cubicBezTo>
                  <a:pt x="17086" y="40308"/>
                  <a:pt x="17867" y="30029"/>
                  <a:pt x="23464" y="24632"/>
                </a:cubicBezTo>
                <a:cubicBezTo>
                  <a:pt x="31878" y="16520"/>
                  <a:pt x="46079" y="16024"/>
                  <a:pt x="57526" y="15914"/>
                </a:cubicBezTo>
                <a:cubicBezTo>
                  <a:pt x="58439" y="15906"/>
                  <a:pt x="59335" y="15900"/>
                  <a:pt x="60210" y="15894"/>
                </a:cubicBezTo>
                <a:cubicBezTo>
                  <a:pt x="60569" y="15891"/>
                  <a:pt x="60928" y="15890"/>
                  <a:pt x="61288" y="15890"/>
                </a:cubicBezTo>
                <a:close/>
                <a:moveTo>
                  <a:pt x="0" y="0"/>
                </a:moveTo>
                <a:lnTo>
                  <a:pt x="0" y="122670"/>
                </a:lnTo>
                <a:lnTo>
                  <a:pt x="122671" y="122670"/>
                </a:lnTo>
                <a:lnTo>
                  <a:pt x="122671" y="0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th-TH" sz="2500" b="1" dirty="0">
                <a:latin typeface="TH Kodchasal" pitchFamily="2" charset="-34"/>
                <a:cs typeface="TH Kodchasal" pitchFamily="2" charset="-34"/>
              </a:rPr>
              <a:t>ภาพแสดงการทำงานเชิงรุกใน โรงพยาบาลส่งเสริมสุขภาพตำบลบ้านแห</a:t>
            </a:r>
            <a:endParaRPr sz="2500" b="1" dirty="0">
              <a:latin typeface="TH Kodchasal" pitchFamily="2" charset="-34"/>
              <a:cs typeface="TH Kodchasal" pitchFamily="2" charset="-34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17003"/>
            <a:ext cx="2042412" cy="3628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355" y="977787"/>
            <a:ext cx="1922154" cy="3414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987574"/>
            <a:ext cx="1951044" cy="345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87574"/>
            <a:ext cx="1960624" cy="348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81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63"/>
          <p:cNvSpPr/>
          <p:nvPr/>
        </p:nvSpPr>
        <p:spPr>
          <a:xfrm rot="10800000">
            <a:off x="4756162" y="976004"/>
            <a:ext cx="2449433" cy="2449433"/>
          </a:xfrm>
          <a:custGeom>
            <a:avLst/>
            <a:gdLst/>
            <a:ahLst/>
            <a:cxnLst/>
            <a:rect l="l" t="t" r="r" b="b"/>
            <a:pathLst>
              <a:path w="122671" h="122671" extrusionOk="0">
                <a:moveTo>
                  <a:pt x="61288" y="15890"/>
                </a:moveTo>
                <a:cubicBezTo>
                  <a:pt x="74134" y="15890"/>
                  <a:pt x="87890" y="17837"/>
                  <a:pt x="98492" y="25582"/>
                </a:cubicBezTo>
                <a:cubicBezTo>
                  <a:pt x="106392" y="31355"/>
                  <a:pt x="107052" y="41356"/>
                  <a:pt x="105729" y="50292"/>
                </a:cubicBezTo>
                <a:cubicBezTo>
                  <a:pt x="104207" y="60560"/>
                  <a:pt x="103318" y="70931"/>
                  <a:pt x="101429" y="81148"/>
                </a:cubicBezTo>
                <a:cubicBezTo>
                  <a:pt x="99916" y="89314"/>
                  <a:pt x="96431" y="97128"/>
                  <a:pt x="88124" y="99955"/>
                </a:cubicBezTo>
                <a:cubicBezTo>
                  <a:pt x="84437" y="101209"/>
                  <a:pt x="80540" y="101601"/>
                  <a:pt x="76602" y="101601"/>
                </a:cubicBezTo>
                <a:cubicBezTo>
                  <a:pt x="71796" y="101601"/>
                  <a:pt x="66926" y="101018"/>
                  <a:pt x="62297" y="100710"/>
                </a:cubicBezTo>
                <a:cubicBezTo>
                  <a:pt x="51217" y="99976"/>
                  <a:pt x="40203" y="98506"/>
                  <a:pt x="29211" y="96964"/>
                </a:cubicBezTo>
                <a:cubicBezTo>
                  <a:pt x="16647" y="95202"/>
                  <a:pt x="10610" y="89119"/>
                  <a:pt x="11276" y="76081"/>
                </a:cubicBezTo>
                <a:cubicBezTo>
                  <a:pt x="11770" y="66433"/>
                  <a:pt x="13452" y="56900"/>
                  <a:pt x="15516" y="47476"/>
                </a:cubicBezTo>
                <a:cubicBezTo>
                  <a:pt x="17086" y="40308"/>
                  <a:pt x="17867" y="30029"/>
                  <a:pt x="23464" y="24632"/>
                </a:cubicBezTo>
                <a:cubicBezTo>
                  <a:pt x="31878" y="16520"/>
                  <a:pt x="46079" y="16024"/>
                  <a:pt x="57526" y="15914"/>
                </a:cubicBezTo>
                <a:cubicBezTo>
                  <a:pt x="58439" y="15906"/>
                  <a:pt x="59335" y="15900"/>
                  <a:pt x="60210" y="15894"/>
                </a:cubicBezTo>
                <a:cubicBezTo>
                  <a:pt x="60569" y="15891"/>
                  <a:pt x="60928" y="15890"/>
                  <a:pt x="61288" y="15890"/>
                </a:cubicBezTo>
                <a:close/>
                <a:moveTo>
                  <a:pt x="0" y="0"/>
                </a:moveTo>
                <a:lnTo>
                  <a:pt x="0" y="122670"/>
                </a:lnTo>
                <a:lnTo>
                  <a:pt x="122671" y="122670"/>
                </a:lnTo>
                <a:lnTo>
                  <a:pt x="12267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63"/>
          <p:cNvSpPr/>
          <p:nvPr/>
        </p:nvSpPr>
        <p:spPr>
          <a:xfrm flipH="1">
            <a:off x="1995067" y="1072150"/>
            <a:ext cx="2449433" cy="2449433"/>
          </a:xfrm>
          <a:custGeom>
            <a:avLst/>
            <a:gdLst/>
            <a:ahLst/>
            <a:cxnLst/>
            <a:rect l="l" t="t" r="r" b="b"/>
            <a:pathLst>
              <a:path w="122671" h="122671" extrusionOk="0">
                <a:moveTo>
                  <a:pt x="61288" y="15890"/>
                </a:moveTo>
                <a:cubicBezTo>
                  <a:pt x="74134" y="15890"/>
                  <a:pt x="87890" y="17837"/>
                  <a:pt x="98492" y="25582"/>
                </a:cubicBezTo>
                <a:cubicBezTo>
                  <a:pt x="106392" y="31355"/>
                  <a:pt x="107052" y="41356"/>
                  <a:pt x="105729" y="50292"/>
                </a:cubicBezTo>
                <a:cubicBezTo>
                  <a:pt x="104207" y="60560"/>
                  <a:pt x="103318" y="70931"/>
                  <a:pt x="101429" y="81148"/>
                </a:cubicBezTo>
                <a:cubicBezTo>
                  <a:pt x="99916" y="89314"/>
                  <a:pt x="96431" y="97128"/>
                  <a:pt x="88124" y="99955"/>
                </a:cubicBezTo>
                <a:cubicBezTo>
                  <a:pt x="84437" y="101209"/>
                  <a:pt x="80540" y="101601"/>
                  <a:pt x="76602" y="101601"/>
                </a:cubicBezTo>
                <a:cubicBezTo>
                  <a:pt x="71796" y="101601"/>
                  <a:pt x="66926" y="101018"/>
                  <a:pt x="62297" y="100710"/>
                </a:cubicBezTo>
                <a:cubicBezTo>
                  <a:pt x="51217" y="99976"/>
                  <a:pt x="40203" y="98506"/>
                  <a:pt x="29211" y="96964"/>
                </a:cubicBezTo>
                <a:cubicBezTo>
                  <a:pt x="16647" y="95202"/>
                  <a:pt x="10610" y="89119"/>
                  <a:pt x="11276" y="76081"/>
                </a:cubicBezTo>
                <a:cubicBezTo>
                  <a:pt x="11770" y="66433"/>
                  <a:pt x="13452" y="56900"/>
                  <a:pt x="15516" y="47476"/>
                </a:cubicBezTo>
                <a:cubicBezTo>
                  <a:pt x="17086" y="40308"/>
                  <a:pt x="17867" y="30029"/>
                  <a:pt x="23464" y="24632"/>
                </a:cubicBezTo>
                <a:cubicBezTo>
                  <a:pt x="31878" y="16520"/>
                  <a:pt x="46079" y="16024"/>
                  <a:pt x="57526" y="15914"/>
                </a:cubicBezTo>
                <a:cubicBezTo>
                  <a:pt x="58439" y="15906"/>
                  <a:pt x="59335" y="15900"/>
                  <a:pt x="60210" y="15894"/>
                </a:cubicBezTo>
                <a:cubicBezTo>
                  <a:pt x="60569" y="15891"/>
                  <a:pt x="60928" y="15890"/>
                  <a:pt x="61288" y="15890"/>
                </a:cubicBezTo>
                <a:close/>
                <a:moveTo>
                  <a:pt x="0" y="0"/>
                </a:moveTo>
                <a:lnTo>
                  <a:pt x="0" y="122670"/>
                </a:lnTo>
                <a:lnTo>
                  <a:pt x="122671" y="122670"/>
                </a:lnTo>
                <a:lnTo>
                  <a:pt x="12267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63"/>
          <p:cNvSpPr/>
          <p:nvPr/>
        </p:nvSpPr>
        <p:spPr>
          <a:xfrm rot="-4376525" flipH="1">
            <a:off x="5282854" y="2489943"/>
            <a:ext cx="4772728" cy="4241291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1" y="123478"/>
            <a:ext cx="8834437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882512"/>
            <a:ext cx="2016224" cy="3967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รูปภาพ 6" descr="ฟัน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759" y="913249"/>
            <a:ext cx="2032739" cy="3909057"/>
          </a:xfrm>
          <a:prstGeom prst="roundRect">
            <a:avLst/>
          </a:prstGeom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072150"/>
            <a:ext cx="2174994" cy="3750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203598"/>
            <a:ext cx="2088232" cy="3618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81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ชื่อเรื่อง 6"/>
          <p:cNvSpPr txBox="1">
            <a:spLocks noGrp="1"/>
          </p:cNvSpPr>
          <p:nvPr>
            <p:ph type="title"/>
          </p:nvPr>
        </p:nvSpPr>
        <p:spPr>
          <a:xfrm>
            <a:off x="2627784" y="195486"/>
            <a:ext cx="5544616" cy="830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smtClean="0">
                <a:solidFill>
                  <a:srgbClr val="0000FF"/>
                </a:solidFill>
                <a:latin typeface="TH Kodchasal" pitchFamily="2" charset="-34"/>
                <a:cs typeface="TH Kodchasal" pitchFamily="2" charset="-34"/>
              </a:rPr>
              <a:t>“</a:t>
            </a:r>
            <a:r>
              <a:rPr lang="th-TH" sz="4200" b="1" dirty="0" smtClean="0">
                <a:solidFill>
                  <a:srgbClr val="0000FF"/>
                </a:solidFill>
                <a:latin typeface="TH Kodchasal" pitchFamily="2" charset="-34"/>
                <a:cs typeface="TH Kodchasal" pitchFamily="2" charset="-34"/>
              </a:rPr>
              <a:t>ลดการติดเชื้อในช่องปาก</a:t>
            </a:r>
            <a:r>
              <a:rPr lang="en-US" sz="4200" b="1" dirty="0" smtClean="0">
                <a:solidFill>
                  <a:srgbClr val="0000FF"/>
                </a:solidFill>
                <a:latin typeface="TH Kodchasal" pitchFamily="2" charset="-34"/>
                <a:cs typeface="TH Kodchasal" pitchFamily="2" charset="-34"/>
              </a:rPr>
              <a:t>”</a:t>
            </a:r>
            <a:endParaRPr lang="th-TH" sz="4200" b="1" dirty="0">
              <a:solidFill>
                <a:srgbClr val="0000FF"/>
              </a:solidFill>
              <a:latin typeface="TH Kodchasal" pitchFamily="2" charset="-34"/>
              <a:cs typeface="TH Kodchasal" pitchFamily="2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2445" y="51151"/>
            <a:ext cx="27353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000" b="1" dirty="0" smtClean="0">
                <a:latin typeface="TH Kodchasal" pitchFamily="2" charset="-34"/>
                <a:cs typeface="TH Kodchasal" pitchFamily="2" charset="-34"/>
              </a:rPr>
              <a:t>เป้าหมาย</a:t>
            </a:r>
            <a:endParaRPr lang="th-TH" sz="5000" b="1" dirty="0">
              <a:latin typeface="TH Kodchasal" pitchFamily="2" charset="-34"/>
              <a:cs typeface="TH Kodchasal" pitchFamily="2" charset="-34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9541"/>
            <a:ext cx="1470595" cy="119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91982"/>
            <a:ext cx="3621087" cy="1409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1990054" y="2859782"/>
            <a:ext cx="715394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500" b="1" dirty="0">
                <a:latin typeface="TH Kodchasal" pitchFamily="2" charset="-34"/>
                <a:cs typeface="TH Kodchasal" pitchFamily="2" charset="-34"/>
              </a:rPr>
              <a:t>เพื่อประเมินสภาวะช่องปาก และจัดบริการสุขภาพช่องปาก</a:t>
            </a:r>
          </a:p>
          <a:p>
            <a:r>
              <a:rPr lang="th-TH" sz="2500" b="1" dirty="0">
                <a:latin typeface="TH Kodchasal" pitchFamily="2" charset="-34"/>
                <a:cs typeface="TH Kodchasal" pitchFamily="2" charset="-34"/>
              </a:rPr>
              <a:t>ตามความเสี่ยง</a:t>
            </a:r>
          </a:p>
          <a:p>
            <a:r>
              <a:rPr lang="th-TH" sz="2500" b="1" dirty="0">
                <a:latin typeface="TH Kodchasal" pitchFamily="2" charset="-34"/>
                <a:cs typeface="TH Kodchasal" pitchFamily="2" charset="-34"/>
              </a:rPr>
              <a:t>เพื่อให้ความรู้และส่งเสริมให้ผู้ป่วยเบาหวานสามารถดูแล</a:t>
            </a:r>
          </a:p>
          <a:p>
            <a:r>
              <a:rPr lang="th-TH" sz="2500" b="1" dirty="0">
                <a:latin typeface="TH Kodchasal" pitchFamily="2" charset="-34"/>
                <a:cs typeface="TH Kodchasal" pitchFamily="2" charset="-34"/>
              </a:rPr>
              <a:t>สุขภาพช่องปากตนเองได้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729" y="3675390"/>
            <a:ext cx="3238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729" y="2903538"/>
            <a:ext cx="3238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2987824" y="947973"/>
            <a:ext cx="59766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b="1" dirty="0">
                <a:latin typeface="TH Kodchasal" pitchFamily="2" charset="-34"/>
                <a:cs typeface="TH Kodchasal" pitchFamily="2" charset="-34"/>
              </a:rPr>
              <a:t>ลดภาวะแทรกซ้อนจากปัญหาสุขภาพช่องปาก</a:t>
            </a:r>
          </a:p>
          <a:p>
            <a:r>
              <a:rPr lang="th-TH" sz="2800" b="1" dirty="0">
                <a:latin typeface="TH Kodchasal" pitchFamily="2" charset="-34"/>
                <a:cs typeface="TH Kodchasal" pitchFamily="2" charset="-34"/>
              </a:rPr>
              <a:t>ควบคุมโรคเบาหวานให้ดีขึ้น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166" y="1425026"/>
            <a:ext cx="3238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974" y="954567"/>
            <a:ext cx="3238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63"/>
          <p:cNvSpPr/>
          <p:nvPr/>
        </p:nvSpPr>
        <p:spPr>
          <a:xfrm rot="10800000">
            <a:off x="5219784" y="1203598"/>
            <a:ext cx="2449433" cy="2449433"/>
          </a:xfrm>
          <a:custGeom>
            <a:avLst/>
            <a:gdLst/>
            <a:ahLst/>
            <a:cxnLst/>
            <a:rect l="l" t="t" r="r" b="b"/>
            <a:pathLst>
              <a:path w="122671" h="122671" extrusionOk="0">
                <a:moveTo>
                  <a:pt x="61288" y="15890"/>
                </a:moveTo>
                <a:cubicBezTo>
                  <a:pt x="74134" y="15890"/>
                  <a:pt x="87890" y="17837"/>
                  <a:pt x="98492" y="25582"/>
                </a:cubicBezTo>
                <a:cubicBezTo>
                  <a:pt x="106392" y="31355"/>
                  <a:pt x="107052" y="41356"/>
                  <a:pt x="105729" y="50292"/>
                </a:cubicBezTo>
                <a:cubicBezTo>
                  <a:pt x="104207" y="60560"/>
                  <a:pt x="103318" y="70931"/>
                  <a:pt x="101429" y="81148"/>
                </a:cubicBezTo>
                <a:cubicBezTo>
                  <a:pt x="99916" y="89314"/>
                  <a:pt x="96431" y="97128"/>
                  <a:pt x="88124" y="99955"/>
                </a:cubicBezTo>
                <a:cubicBezTo>
                  <a:pt x="84437" y="101209"/>
                  <a:pt x="80540" y="101601"/>
                  <a:pt x="76602" y="101601"/>
                </a:cubicBezTo>
                <a:cubicBezTo>
                  <a:pt x="71796" y="101601"/>
                  <a:pt x="66926" y="101018"/>
                  <a:pt x="62297" y="100710"/>
                </a:cubicBezTo>
                <a:cubicBezTo>
                  <a:pt x="51217" y="99976"/>
                  <a:pt x="40203" y="98506"/>
                  <a:pt x="29211" y="96964"/>
                </a:cubicBezTo>
                <a:cubicBezTo>
                  <a:pt x="16647" y="95202"/>
                  <a:pt x="10610" y="89119"/>
                  <a:pt x="11276" y="76081"/>
                </a:cubicBezTo>
                <a:cubicBezTo>
                  <a:pt x="11770" y="66433"/>
                  <a:pt x="13452" y="56900"/>
                  <a:pt x="15516" y="47476"/>
                </a:cubicBezTo>
                <a:cubicBezTo>
                  <a:pt x="17086" y="40308"/>
                  <a:pt x="17867" y="30029"/>
                  <a:pt x="23464" y="24632"/>
                </a:cubicBezTo>
                <a:cubicBezTo>
                  <a:pt x="31878" y="16520"/>
                  <a:pt x="46079" y="16024"/>
                  <a:pt x="57526" y="15914"/>
                </a:cubicBezTo>
                <a:cubicBezTo>
                  <a:pt x="58439" y="15906"/>
                  <a:pt x="59335" y="15900"/>
                  <a:pt x="60210" y="15894"/>
                </a:cubicBezTo>
                <a:cubicBezTo>
                  <a:pt x="60569" y="15891"/>
                  <a:pt x="60928" y="15890"/>
                  <a:pt x="61288" y="15890"/>
                </a:cubicBezTo>
                <a:close/>
                <a:moveTo>
                  <a:pt x="0" y="0"/>
                </a:moveTo>
                <a:lnTo>
                  <a:pt x="0" y="122670"/>
                </a:lnTo>
                <a:lnTo>
                  <a:pt x="122671" y="122670"/>
                </a:lnTo>
                <a:lnTo>
                  <a:pt x="12267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63"/>
          <p:cNvSpPr/>
          <p:nvPr/>
        </p:nvSpPr>
        <p:spPr>
          <a:xfrm flipH="1">
            <a:off x="1995067" y="1072150"/>
            <a:ext cx="2449433" cy="2449433"/>
          </a:xfrm>
          <a:custGeom>
            <a:avLst/>
            <a:gdLst/>
            <a:ahLst/>
            <a:cxnLst/>
            <a:rect l="l" t="t" r="r" b="b"/>
            <a:pathLst>
              <a:path w="122671" h="122671" extrusionOk="0">
                <a:moveTo>
                  <a:pt x="61288" y="15890"/>
                </a:moveTo>
                <a:cubicBezTo>
                  <a:pt x="74134" y="15890"/>
                  <a:pt x="87890" y="17837"/>
                  <a:pt x="98492" y="25582"/>
                </a:cubicBezTo>
                <a:cubicBezTo>
                  <a:pt x="106392" y="31355"/>
                  <a:pt x="107052" y="41356"/>
                  <a:pt x="105729" y="50292"/>
                </a:cubicBezTo>
                <a:cubicBezTo>
                  <a:pt x="104207" y="60560"/>
                  <a:pt x="103318" y="70931"/>
                  <a:pt x="101429" y="81148"/>
                </a:cubicBezTo>
                <a:cubicBezTo>
                  <a:pt x="99916" y="89314"/>
                  <a:pt x="96431" y="97128"/>
                  <a:pt x="88124" y="99955"/>
                </a:cubicBezTo>
                <a:cubicBezTo>
                  <a:pt x="84437" y="101209"/>
                  <a:pt x="80540" y="101601"/>
                  <a:pt x="76602" y="101601"/>
                </a:cubicBezTo>
                <a:cubicBezTo>
                  <a:pt x="71796" y="101601"/>
                  <a:pt x="66926" y="101018"/>
                  <a:pt x="62297" y="100710"/>
                </a:cubicBezTo>
                <a:cubicBezTo>
                  <a:pt x="51217" y="99976"/>
                  <a:pt x="40203" y="98506"/>
                  <a:pt x="29211" y="96964"/>
                </a:cubicBezTo>
                <a:cubicBezTo>
                  <a:pt x="16647" y="95202"/>
                  <a:pt x="10610" y="89119"/>
                  <a:pt x="11276" y="76081"/>
                </a:cubicBezTo>
                <a:cubicBezTo>
                  <a:pt x="11770" y="66433"/>
                  <a:pt x="13452" y="56900"/>
                  <a:pt x="15516" y="47476"/>
                </a:cubicBezTo>
                <a:cubicBezTo>
                  <a:pt x="17086" y="40308"/>
                  <a:pt x="17867" y="30029"/>
                  <a:pt x="23464" y="24632"/>
                </a:cubicBezTo>
                <a:cubicBezTo>
                  <a:pt x="31878" y="16520"/>
                  <a:pt x="46079" y="16024"/>
                  <a:pt x="57526" y="15914"/>
                </a:cubicBezTo>
                <a:cubicBezTo>
                  <a:pt x="58439" y="15906"/>
                  <a:pt x="59335" y="15900"/>
                  <a:pt x="60210" y="15894"/>
                </a:cubicBezTo>
                <a:cubicBezTo>
                  <a:pt x="60569" y="15891"/>
                  <a:pt x="60928" y="15890"/>
                  <a:pt x="61288" y="15890"/>
                </a:cubicBezTo>
                <a:close/>
                <a:moveTo>
                  <a:pt x="0" y="0"/>
                </a:moveTo>
                <a:lnTo>
                  <a:pt x="0" y="122670"/>
                </a:lnTo>
                <a:lnTo>
                  <a:pt x="122671" y="122670"/>
                </a:lnTo>
                <a:lnTo>
                  <a:pt x="12267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63"/>
          <p:cNvSpPr/>
          <p:nvPr/>
        </p:nvSpPr>
        <p:spPr>
          <a:xfrm rot="-4376525" flipH="1">
            <a:off x="5282853" y="2489944"/>
            <a:ext cx="4772728" cy="4241291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179512" y="123478"/>
            <a:ext cx="8856984" cy="4770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2500" b="1" dirty="0">
                <a:solidFill>
                  <a:srgbClr val="0070C0"/>
                </a:solidFill>
                <a:latin typeface="TH Kodchasal" pitchFamily="2" charset="-34"/>
                <a:cs typeface="TH Kodchasal" pitchFamily="2" charset="-34"/>
              </a:rPr>
              <a:t>การทำงานเป็นทีมตรวจสุขภาพร่างกาย / งานกายภาพ / งาน</a:t>
            </a:r>
            <a:r>
              <a:rPr lang="th-TH" sz="2500" b="1" dirty="0" err="1">
                <a:solidFill>
                  <a:srgbClr val="0070C0"/>
                </a:solidFill>
                <a:latin typeface="TH Kodchasal" pitchFamily="2" charset="-34"/>
                <a:cs typeface="TH Kodchasal" pitchFamily="2" charset="-34"/>
              </a:rPr>
              <a:t>ทันต</a:t>
            </a:r>
            <a:r>
              <a:rPr lang="th-TH" sz="2500" b="1" dirty="0">
                <a:solidFill>
                  <a:srgbClr val="0070C0"/>
                </a:solidFill>
                <a:latin typeface="TH Kodchasal" pitchFamily="2" charset="-34"/>
                <a:cs typeface="TH Kodchasal" pitchFamily="2" charset="-34"/>
              </a:rPr>
              <a:t>สาธารณสุข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2" y="805825"/>
            <a:ext cx="3168352" cy="2377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34" y="1563638"/>
            <a:ext cx="3399642" cy="2556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27685"/>
            <a:ext cx="646113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1503619" y="3936419"/>
            <a:ext cx="3366661" cy="477054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th-TH" sz="2500" b="1" dirty="0">
                <a:solidFill>
                  <a:srgbClr val="6600FF"/>
                </a:solidFill>
                <a:latin typeface="TH Kodchasal" pitchFamily="2" charset="-34"/>
                <a:cs typeface="TH Kodchasal" pitchFamily="2" charset="-34"/>
              </a:rPr>
              <a:t>ให้ความรู้ในชมรมเบาหวาน</a:t>
            </a:r>
          </a:p>
        </p:txBody>
      </p:sp>
    </p:spTree>
    <p:extLst>
      <p:ext uri="{BB962C8B-B14F-4D97-AF65-F5344CB8AC3E}">
        <p14:creationId xmlns:p14="http://schemas.microsoft.com/office/powerpoint/2010/main" val="7781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63"/>
          <p:cNvSpPr/>
          <p:nvPr/>
        </p:nvSpPr>
        <p:spPr>
          <a:xfrm rot="10800000">
            <a:off x="4756162" y="976004"/>
            <a:ext cx="2449433" cy="2449433"/>
          </a:xfrm>
          <a:custGeom>
            <a:avLst/>
            <a:gdLst/>
            <a:ahLst/>
            <a:cxnLst/>
            <a:rect l="l" t="t" r="r" b="b"/>
            <a:pathLst>
              <a:path w="122671" h="122671" extrusionOk="0">
                <a:moveTo>
                  <a:pt x="61288" y="15890"/>
                </a:moveTo>
                <a:cubicBezTo>
                  <a:pt x="74134" y="15890"/>
                  <a:pt x="87890" y="17837"/>
                  <a:pt x="98492" y="25582"/>
                </a:cubicBezTo>
                <a:cubicBezTo>
                  <a:pt x="106392" y="31355"/>
                  <a:pt x="107052" y="41356"/>
                  <a:pt x="105729" y="50292"/>
                </a:cubicBezTo>
                <a:cubicBezTo>
                  <a:pt x="104207" y="60560"/>
                  <a:pt x="103318" y="70931"/>
                  <a:pt x="101429" y="81148"/>
                </a:cubicBezTo>
                <a:cubicBezTo>
                  <a:pt x="99916" y="89314"/>
                  <a:pt x="96431" y="97128"/>
                  <a:pt x="88124" y="99955"/>
                </a:cubicBezTo>
                <a:cubicBezTo>
                  <a:pt x="84437" y="101209"/>
                  <a:pt x="80540" y="101601"/>
                  <a:pt x="76602" y="101601"/>
                </a:cubicBezTo>
                <a:cubicBezTo>
                  <a:pt x="71796" y="101601"/>
                  <a:pt x="66926" y="101018"/>
                  <a:pt x="62297" y="100710"/>
                </a:cubicBezTo>
                <a:cubicBezTo>
                  <a:pt x="51217" y="99976"/>
                  <a:pt x="40203" y="98506"/>
                  <a:pt x="29211" y="96964"/>
                </a:cubicBezTo>
                <a:cubicBezTo>
                  <a:pt x="16647" y="95202"/>
                  <a:pt x="10610" y="89119"/>
                  <a:pt x="11276" y="76081"/>
                </a:cubicBezTo>
                <a:cubicBezTo>
                  <a:pt x="11770" y="66433"/>
                  <a:pt x="13452" y="56900"/>
                  <a:pt x="15516" y="47476"/>
                </a:cubicBezTo>
                <a:cubicBezTo>
                  <a:pt x="17086" y="40308"/>
                  <a:pt x="17867" y="30029"/>
                  <a:pt x="23464" y="24632"/>
                </a:cubicBezTo>
                <a:cubicBezTo>
                  <a:pt x="31878" y="16520"/>
                  <a:pt x="46079" y="16024"/>
                  <a:pt x="57526" y="15914"/>
                </a:cubicBezTo>
                <a:cubicBezTo>
                  <a:pt x="58439" y="15906"/>
                  <a:pt x="59335" y="15900"/>
                  <a:pt x="60210" y="15894"/>
                </a:cubicBezTo>
                <a:cubicBezTo>
                  <a:pt x="60569" y="15891"/>
                  <a:pt x="60928" y="15890"/>
                  <a:pt x="61288" y="15890"/>
                </a:cubicBezTo>
                <a:close/>
                <a:moveTo>
                  <a:pt x="0" y="0"/>
                </a:moveTo>
                <a:lnTo>
                  <a:pt x="0" y="122670"/>
                </a:lnTo>
                <a:lnTo>
                  <a:pt x="122671" y="122670"/>
                </a:lnTo>
                <a:lnTo>
                  <a:pt x="12267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63"/>
          <p:cNvSpPr/>
          <p:nvPr/>
        </p:nvSpPr>
        <p:spPr>
          <a:xfrm flipH="1">
            <a:off x="1619672" y="267494"/>
            <a:ext cx="6192687" cy="708509"/>
          </a:xfrm>
          <a:custGeom>
            <a:avLst/>
            <a:gdLst/>
            <a:ahLst/>
            <a:cxnLst/>
            <a:rect l="l" t="t" r="r" b="b"/>
            <a:pathLst>
              <a:path w="122671" h="122671" extrusionOk="0">
                <a:moveTo>
                  <a:pt x="61288" y="15890"/>
                </a:moveTo>
                <a:cubicBezTo>
                  <a:pt x="74134" y="15890"/>
                  <a:pt x="87890" y="17837"/>
                  <a:pt x="98492" y="25582"/>
                </a:cubicBezTo>
                <a:cubicBezTo>
                  <a:pt x="106392" y="31355"/>
                  <a:pt x="107052" y="41356"/>
                  <a:pt x="105729" y="50292"/>
                </a:cubicBezTo>
                <a:cubicBezTo>
                  <a:pt x="104207" y="60560"/>
                  <a:pt x="103318" y="70931"/>
                  <a:pt x="101429" y="81148"/>
                </a:cubicBezTo>
                <a:cubicBezTo>
                  <a:pt x="99916" y="89314"/>
                  <a:pt x="96431" y="97128"/>
                  <a:pt x="88124" y="99955"/>
                </a:cubicBezTo>
                <a:cubicBezTo>
                  <a:pt x="84437" y="101209"/>
                  <a:pt x="80540" y="101601"/>
                  <a:pt x="76602" y="101601"/>
                </a:cubicBezTo>
                <a:cubicBezTo>
                  <a:pt x="71796" y="101601"/>
                  <a:pt x="66926" y="101018"/>
                  <a:pt x="62297" y="100710"/>
                </a:cubicBezTo>
                <a:cubicBezTo>
                  <a:pt x="51217" y="99976"/>
                  <a:pt x="40203" y="98506"/>
                  <a:pt x="29211" y="96964"/>
                </a:cubicBezTo>
                <a:cubicBezTo>
                  <a:pt x="16647" y="95202"/>
                  <a:pt x="10610" y="89119"/>
                  <a:pt x="11276" y="76081"/>
                </a:cubicBezTo>
                <a:cubicBezTo>
                  <a:pt x="11770" y="66433"/>
                  <a:pt x="13452" y="56900"/>
                  <a:pt x="15516" y="47476"/>
                </a:cubicBezTo>
                <a:cubicBezTo>
                  <a:pt x="17086" y="40308"/>
                  <a:pt x="17867" y="30029"/>
                  <a:pt x="23464" y="24632"/>
                </a:cubicBezTo>
                <a:cubicBezTo>
                  <a:pt x="31878" y="16520"/>
                  <a:pt x="46079" y="16024"/>
                  <a:pt x="57526" y="15914"/>
                </a:cubicBezTo>
                <a:cubicBezTo>
                  <a:pt x="58439" y="15906"/>
                  <a:pt x="59335" y="15900"/>
                  <a:pt x="60210" y="15894"/>
                </a:cubicBezTo>
                <a:cubicBezTo>
                  <a:pt x="60569" y="15891"/>
                  <a:pt x="60928" y="15890"/>
                  <a:pt x="61288" y="15890"/>
                </a:cubicBezTo>
                <a:close/>
                <a:moveTo>
                  <a:pt x="0" y="0"/>
                </a:moveTo>
                <a:lnTo>
                  <a:pt x="0" y="122670"/>
                </a:lnTo>
                <a:lnTo>
                  <a:pt x="122671" y="122670"/>
                </a:lnTo>
                <a:lnTo>
                  <a:pt x="122671" y="0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th-TH" sz="3500" b="1" dirty="0">
                <a:latin typeface="TH Kodchasal" pitchFamily="2" charset="-34"/>
                <a:cs typeface="TH Kodchasal" pitchFamily="2" charset="-34"/>
              </a:rPr>
              <a:t>ปัญหาและอุปสรรคในการทำงาน</a:t>
            </a:r>
            <a:endParaRPr sz="3500" b="1" dirty="0">
              <a:latin typeface="TH Kodchasal" pitchFamily="2" charset="-34"/>
              <a:cs typeface="TH Kodchasal" pitchFamily="2" charset="-34"/>
            </a:endParaRPr>
          </a:p>
        </p:txBody>
      </p:sp>
      <p:sp>
        <p:nvSpPr>
          <p:cNvPr id="630" name="Google Shape;630;p63"/>
          <p:cNvSpPr/>
          <p:nvPr/>
        </p:nvSpPr>
        <p:spPr>
          <a:xfrm rot="-4376525" flipH="1">
            <a:off x="5282853" y="2489944"/>
            <a:ext cx="4772728" cy="4241291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708990" y="1552121"/>
            <a:ext cx="84347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000" b="1" dirty="0">
                <a:latin typeface="TH Kodchasal" pitchFamily="2" charset="-34"/>
                <a:cs typeface="TH Kodchasal" pitchFamily="2" charset="-34"/>
              </a:rPr>
              <a:t>ผู้</a:t>
            </a:r>
            <a:r>
              <a:rPr lang="th-TH" sz="3000" b="1" dirty="0" err="1">
                <a:latin typeface="TH Kodchasal" pitchFamily="2" charset="-34"/>
                <a:cs typeface="TH Kodchasal" pitchFamily="2" charset="-34"/>
              </a:rPr>
              <a:t>ป่วยปฎิ</a:t>
            </a:r>
            <a:r>
              <a:rPr lang="th-TH" sz="3000" b="1" dirty="0">
                <a:latin typeface="TH Kodchasal" pitchFamily="2" charset="-34"/>
                <a:cs typeface="TH Kodchasal" pitchFamily="2" charset="-34"/>
              </a:rPr>
              <a:t>เส</a:t>
            </a:r>
            <a:r>
              <a:rPr lang="th-TH" sz="3000" b="1" dirty="0" err="1">
                <a:latin typeface="TH Kodchasal" pitchFamily="2" charset="-34"/>
                <a:cs typeface="TH Kodchasal" pitchFamily="2" charset="-34"/>
              </a:rPr>
              <a:t>ธการ</a:t>
            </a:r>
            <a:r>
              <a:rPr lang="th-TH" sz="3000" b="1" dirty="0">
                <a:latin typeface="TH Kodchasal" pitchFamily="2" charset="-34"/>
                <a:cs typeface="TH Kodchasal" pitchFamily="2" charset="-34"/>
              </a:rPr>
              <a:t>รักษาโดยอ้างว่าอายุเยอะแล้วคงอยู่ได้ไม่นาน</a:t>
            </a:r>
          </a:p>
          <a:p>
            <a:r>
              <a:rPr lang="th-TH" sz="3000" b="1" dirty="0">
                <a:latin typeface="TH Kodchasal" pitchFamily="2" charset="-34"/>
                <a:cs typeface="TH Kodchasal" pitchFamily="2" charset="-34"/>
              </a:rPr>
              <a:t>ผู้ป่วยคุมน้ำตาลไม่ได้และรับประทานยาหลายตัว</a:t>
            </a:r>
          </a:p>
          <a:p>
            <a:r>
              <a:rPr lang="th-TH" sz="3000" b="1" dirty="0">
                <a:latin typeface="TH Kodchasal" pitchFamily="2" charset="-34"/>
                <a:cs typeface="TH Kodchasal" pitchFamily="2" charset="-34"/>
              </a:rPr>
              <a:t>เดินทางมารับบริการลำบากเนื่องจากไม่มีลูกหลานอยู่บ้าน</a:t>
            </a:r>
          </a:p>
        </p:txBody>
      </p:sp>
      <p:sp>
        <p:nvSpPr>
          <p:cNvPr id="3" name="คำบรรยายแบบลูกศรสี่ทิศ 2"/>
          <p:cNvSpPr/>
          <p:nvPr/>
        </p:nvSpPr>
        <p:spPr>
          <a:xfrm>
            <a:off x="420958" y="1667319"/>
            <a:ext cx="288032" cy="299549"/>
          </a:xfrm>
          <a:prstGeom prst="quadArrowCallou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40" y="2142104"/>
            <a:ext cx="323850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26" y="2579233"/>
            <a:ext cx="323850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81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63"/>
          <p:cNvSpPr/>
          <p:nvPr/>
        </p:nvSpPr>
        <p:spPr>
          <a:xfrm rot="10800000">
            <a:off x="4756162" y="976004"/>
            <a:ext cx="2449433" cy="2449433"/>
          </a:xfrm>
          <a:custGeom>
            <a:avLst/>
            <a:gdLst/>
            <a:ahLst/>
            <a:cxnLst/>
            <a:rect l="l" t="t" r="r" b="b"/>
            <a:pathLst>
              <a:path w="122671" h="122671" extrusionOk="0">
                <a:moveTo>
                  <a:pt x="61288" y="15890"/>
                </a:moveTo>
                <a:cubicBezTo>
                  <a:pt x="74134" y="15890"/>
                  <a:pt x="87890" y="17837"/>
                  <a:pt x="98492" y="25582"/>
                </a:cubicBezTo>
                <a:cubicBezTo>
                  <a:pt x="106392" y="31355"/>
                  <a:pt x="107052" y="41356"/>
                  <a:pt x="105729" y="50292"/>
                </a:cubicBezTo>
                <a:cubicBezTo>
                  <a:pt x="104207" y="60560"/>
                  <a:pt x="103318" y="70931"/>
                  <a:pt x="101429" y="81148"/>
                </a:cubicBezTo>
                <a:cubicBezTo>
                  <a:pt x="99916" y="89314"/>
                  <a:pt x="96431" y="97128"/>
                  <a:pt x="88124" y="99955"/>
                </a:cubicBezTo>
                <a:cubicBezTo>
                  <a:pt x="84437" y="101209"/>
                  <a:pt x="80540" y="101601"/>
                  <a:pt x="76602" y="101601"/>
                </a:cubicBezTo>
                <a:cubicBezTo>
                  <a:pt x="71796" y="101601"/>
                  <a:pt x="66926" y="101018"/>
                  <a:pt x="62297" y="100710"/>
                </a:cubicBezTo>
                <a:cubicBezTo>
                  <a:pt x="51217" y="99976"/>
                  <a:pt x="40203" y="98506"/>
                  <a:pt x="29211" y="96964"/>
                </a:cubicBezTo>
                <a:cubicBezTo>
                  <a:pt x="16647" y="95202"/>
                  <a:pt x="10610" y="89119"/>
                  <a:pt x="11276" y="76081"/>
                </a:cubicBezTo>
                <a:cubicBezTo>
                  <a:pt x="11770" y="66433"/>
                  <a:pt x="13452" y="56900"/>
                  <a:pt x="15516" y="47476"/>
                </a:cubicBezTo>
                <a:cubicBezTo>
                  <a:pt x="17086" y="40308"/>
                  <a:pt x="17867" y="30029"/>
                  <a:pt x="23464" y="24632"/>
                </a:cubicBezTo>
                <a:cubicBezTo>
                  <a:pt x="31878" y="16520"/>
                  <a:pt x="46079" y="16024"/>
                  <a:pt x="57526" y="15914"/>
                </a:cubicBezTo>
                <a:cubicBezTo>
                  <a:pt x="58439" y="15906"/>
                  <a:pt x="59335" y="15900"/>
                  <a:pt x="60210" y="15894"/>
                </a:cubicBezTo>
                <a:cubicBezTo>
                  <a:pt x="60569" y="15891"/>
                  <a:pt x="60928" y="15890"/>
                  <a:pt x="61288" y="15890"/>
                </a:cubicBezTo>
                <a:close/>
                <a:moveTo>
                  <a:pt x="0" y="0"/>
                </a:moveTo>
                <a:lnTo>
                  <a:pt x="0" y="122670"/>
                </a:lnTo>
                <a:lnTo>
                  <a:pt x="122671" y="122670"/>
                </a:lnTo>
                <a:lnTo>
                  <a:pt x="12267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63"/>
          <p:cNvSpPr/>
          <p:nvPr/>
        </p:nvSpPr>
        <p:spPr>
          <a:xfrm flipH="1">
            <a:off x="1995067" y="1072150"/>
            <a:ext cx="2449433" cy="2449433"/>
          </a:xfrm>
          <a:custGeom>
            <a:avLst/>
            <a:gdLst/>
            <a:ahLst/>
            <a:cxnLst/>
            <a:rect l="l" t="t" r="r" b="b"/>
            <a:pathLst>
              <a:path w="122671" h="122671" extrusionOk="0">
                <a:moveTo>
                  <a:pt x="61288" y="15890"/>
                </a:moveTo>
                <a:cubicBezTo>
                  <a:pt x="74134" y="15890"/>
                  <a:pt x="87890" y="17837"/>
                  <a:pt x="98492" y="25582"/>
                </a:cubicBezTo>
                <a:cubicBezTo>
                  <a:pt x="106392" y="31355"/>
                  <a:pt x="107052" y="41356"/>
                  <a:pt x="105729" y="50292"/>
                </a:cubicBezTo>
                <a:cubicBezTo>
                  <a:pt x="104207" y="60560"/>
                  <a:pt x="103318" y="70931"/>
                  <a:pt x="101429" y="81148"/>
                </a:cubicBezTo>
                <a:cubicBezTo>
                  <a:pt x="99916" y="89314"/>
                  <a:pt x="96431" y="97128"/>
                  <a:pt x="88124" y="99955"/>
                </a:cubicBezTo>
                <a:cubicBezTo>
                  <a:pt x="84437" y="101209"/>
                  <a:pt x="80540" y="101601"/>
                  <a:pt x="76602" y="101601"/>
                </a:cubicBezTo>
                <a:cubicBezTo>
                  <a:pt x="71796" y="101601"/>
                  <a:pt x="66926" y="101018"/>
                  <a:pt x="62297" y="100710"/>
                </a:cubicBezTo>
                <a:cubicBezTo>
                  <a:pt x="51217" y="99976"/>
                  <a:pt x="40203" y="98506"/>
                  <a:pt x="29211" y="96964"/>
                </a:cubicBezTo>
                <a:cubicBezTo>
                  <a:pt x="16647" y="95202"/>
                  <a:pt x="10610" y="89119"/>
                  <a:pt x="11276" y="76081"/>
                </a:cubicBezTo>
                <a:cubicBezTo>
                  <a:pt x="11770" y="66433"/>
                  <a:pt x="13452" y="56900"/>
                  <a:pt x="15516" y="47476"/>
                </a:cubicBezTo>
                <a:cubicBezTo>
                  <a:pt x="17086" y="40308"/>
                  <a:pt x="17867" y="30029"/>
                  <a:pt x="23464" y="24632"/>
                </a:cubicBezTo>
                <a:cubicBezTo>
                  <a:pt x="31878" y="16520"/>
                  <a:pt x="46079" y="16024"/>
                  <a:pt x="57526" y="15914"/>
                </a:cubicBezTo>
                <a:cubicBezTo>
                  <a:pt x="58439" y="15906"/>
                  <a:pt x="59335" y="15900"/>
                  <a:pt x="60210" y="15894"/>
                </a:cubicBezTo>
                <a:cubicBezTo>
                  <a:pt x="60569" y="15891"/>
                  <a:pt x="60928" y="15890"/>
                  <a:pt x="61288" y="15890"/>
                </a:cubicBezTo>
                <a:close/>
                <a:moveTo>
                  <a:pt x="0" y="0"/>
                </a:moveTo>
                <a:lnTo>
                  <a:pt x="0" y="122670"/>
                </a:lnTo>
                <a:lnTo>
                  <a:pt x="122671" y="122670"/>
                </a:lnTo>
                <a:lnTo>
                  <a:pt x="12267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63"/>
          <p:cNvSpPr/>
          <p:nvPr/>
        </p:nvSpPr>
        <p:spPr>
          <a:xfrm rot="-4376525" flipH="1">
            <a:off x="5282853" y="2489944"/>
            <a:ext cx="4772728" cy="4241291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92710"/>
            <a:ext cx="8468149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81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idx="15"/>
          </p:nvPr>
        </p:nvSpPr>
        <p:spPr>
          <a:xfrm flipH="1">
            <a:off x="2123728" y="195486"/>
            <a:ext cx="5040560" cy="72008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th-TH" sz="4500" b="1" dirty="0" smtClean="0">
                <a:solidFill>
                  <a:srgbClr val="002060"/>
                </a:solidFill>
                <a:latin typeface="TH Kodchasal" pitchFamily="2" charset="-34"/>
                <a:cs typeface="TH Kodchasal" pitchFamily="2" charset="-34"/>
              </a:rPr>
              <a:t>กิจกรรมการบริการ</a:t>
            </a:r>
            <a:endParaRPr lang="th-TH" sz="4500" b="1" dirty="0">
              <a:solidFill>
                <a:srgbClr val="002060"/>
              </a:solidFill>
              <a:latin typeface="TH Kodchasal" pitchFamily="2" charset="-34"/>
              <a:cs typeface="TH Kodchasal" pitchFamily="2" charset="-34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1475656" y="1203598"/>
            <a:ext cx="74888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000" b="1" dirty="0">
                <a:latin typeface="TH Kodchasal" pitchFamily="2" charset="-34"/>
                <a:cs typeface="TH Kodchasal" pitchFamily="2" charset="-34"/>
              </a:rPr>
              <a:t>คัดกรองปัญหาสุขภาพช่องปากและการเข้ารับ</a:t>
            </a:r>
            <a:r>
              <a:rPr lang="th-TH" sz="3000" b="1" dirty="0" smtClean="0">
                <a:latin typeface="TH Kodchasal" pitchFamily="2" charset="-34"/>
                <a:cs typeface="TH Kodchasal" pitchFamily="2" charset="-34"/>
              </a:rPr>
              <a:t>บริการทัน</a:t>
            </a:r>
            <a:r>
              <a:rPr lang="th-TH" sz="3000" b="1" dirty="0">
                <a:latin typeface="TH Kodchasal" pitchFamily="2" charset="-34"/>
                <a:cs typeface="TH Kodchasal" pitchFamily="2" charset="-34"/>
              </a:rPr>
              <a:t>ตก</a:t>
            </a:r>
            <a:r>
              <a:rPr lang="th-TH" sz="3000" b="1" dirty="0" err="1">
                <a:latin typeface="TH Kodchasal" pitchFamily="2" charset="-34"/>
                <a:cs typeface="TH Kodchasal" pitchFamily="2" charset="-34"/>
              </a:rPr>
              <a:t>รรม</a:t>
            </a:r>
            <a:r>
              <a:rPr lang="th-TH" sz="3000" b="1" dirty="0">
                <a:solidFill>
                  <a:srgbClr val="C00000"/>
                </a:solidFill>
                <a:latin typeface="TH Kodchasal" pitchFamily="2" charset="-34"/>
                <a:cs typeface="TH Kodchasal" pitchFamily="2" charset="-34"/>
              </a:rPr>
              <a:t>ด้วยข้อคำถาม </a:t>
            </a:r>
            <a:r>
              <a:rPr lang="th-TH" sz="3000" b="1" dirty="0" smtClean="0">
                <a:latin typeface="TH Kodchasal" pitchFamily="2" charset="-34"/>
                <a:cs typeface="TH Kodchasal" pitchFamily="2" charset="-34"/>
              </a:rPr>
              <a:t>โดย </a:t>
            </a:r>
            <a:r>
              <a:rPr lang="th-TH" sz="3000" b="1" dirty="0" err="1" smtClean="0">
                <a:solidFill>
                  <a:srgbClr val="C00000"/>
                </a:solidFill>
                <a:latin typeface="TH Kodchasal" pitchFamily="2" charset="-34"/>
                <a:cs typeface="TH Kodchasal" pitchFamily="2" charset="-34"/>
              </a:rPr>
              <a:t>อส</a:t>
            </a:r>
            <a:r>
              <a:rPr lang="th-TH" sz="3000" b="1" dirty="0">
                <a:solidFill>
                  <a:srgbClr val="C00000"/>
                </a:solidFill>
                <a:latin typeface="TH Kodchasal" pitchFamily="2" charset="-34"/>
                <a:cs typeface="TH Kodchasal" pitchFamily="2" charset="-34"/>
              </a:rPr>
              <a:t>ม.ในชุมชน </a:t>
            </a:r>
            <a:r>
              <a:rPr lang="th-TH" sz="3000" b="1" dirty="0">
                <a:latin typeface="TH Kodchasal" pitchFamily="2" charset="-34"/>
                <a:cs typeface="TH Kodchasal" pitchFamily="2" charset="-34"/>
              </a:rPr>
              <a:t>หรือ</a:t>
            </a:r>
            <a:r>
              <a:rPr lang="th-TH" sz="3000" b="1" dirty="0">
                <a:solidFill>
                  <a:srgbClr val="C00000"/>
                </a:solidFill>
                <a:latin typeface="TH Kodchasal" pitchFamily="2" charset="-34"/>
                <a:cs typeface="TH Kodchasal" pitchFamily="2" charset="-34"/>
              </a:rPr>
              <a:t>บุคลากรสาธารณสุขในคลินิกเบาหวาน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48324"/>
            <a:ext cx="970559" cy="691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สี่เหลี่ยมผืนผ้า 15"/>
          <p:cNvSpPr/>
          <p:nvPr/>
        </p:nvSpPr>
        <p:spPr>
          <a:xfrm>
            <a:off x="1331640" y="3075806"/>
            <a:ext cx="76328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000" b="1" dirty="0">
                <a:latin typeface="TH Kodchasal" pitchFamily="2" charset="-34"/>
                <a:cs typeface="TH Kodchasal" pitchFamily="2" charset="-34"/>
              </a:rPr>
              <a:t>ตรวจประเมินสภาวะช่องปาก และ</a:t>
            </a:r>
            <a:r>
              <a:rPr lang="th-TH" sz="3000" b="1" dirty="0">
                <a:solidFill>
                  <a:srgbClr val="C00000"/>
                </a:solidFill>
                <a:latin typeface="TH Kodchasal" pitchFamily="2" charset="-34"/>
                <a:cs typeface="TH Kodchasal" pitchFamily="2" charset="-34"/>
              </a:rPr>
              <a:t>จัดบริการ</a:t>
            </a:r>
            <a:r>
              <a:rPr lang="th-TH" sz="3000" b="1" dirty="0">
                <a:solidFill>
                  <a:schemeClr val="tx1"/>
                </a:solidFill>
                <a:latin typeface="TH Kodchasal" pitchFamily="2" charset="-34"/>
                <a:cs typeface="TH Kodchasal" pitchFamily="2" charset="-34"/>
              </a:rPr>
              <a:t>สุขภาพช่องปาก</a:t>
            </a:r>
            <a:r>
              <a:rPr lang="th-TH" sz="3000" b="1" dirty="0">
                <a:latin typeface="TH Kodchasal" pitchFamily="2" charset="-34"/>
                <a:cs typeface="TH Kodchasal" pitchFamily="2" charset="-34"/>
              </a:rPr>
              <a:t>ตามความเสี่ยง โดย</a:t>
            </a:r>
            <a:r>
              <a:rPr lang="th-TH" sz="3000" b="1" dirty="0" err="1">
                <a:solidFill>
                  <a:srgbClr val="C00000"/>
                </a:solidFill>
                <a:latin typeface="TH Kodchasal" pitchFamily="2" charset="-34"/>
                <a:cs typeface="TH Kodchasal" pitchFamily="2" charset="-34"/>
              </a:rPr>
              <a:t>ทันต</a:t>
            </a:r>
            <a:r>
              <a:rPr lang="th-TH" sz="3000" b="1" dirty="0">
                <a:solidFill>
                  <a:srgbClr val="C00000"/>
                </a:solidFill>
                <a:latin typeface="TH Kodchasal" pitchFamily="2" charset="-34"/>
                <a:cs typeface="TH Kodchasal" pitchFamily="2" charset="-34"/>
              </a:rPr>
              <a:t>บุคลากรในคลินิกทันตก</a:t>
            </a:r>
            <a:r>
              <a:rPr lang="th-TH" sz="3000" b="1" dirty="0" err="1">
                <a:solidFill>
                  <a:srgbClr val="C00000"/>
                </a:solidFill>
                <a:latin typeface="TH Kodchasal" pitchFamily="2" charset="-34"/>
                <a:cs typeface="TH Kodchasal" pitchFamily="2" charset="-34"/>
              </a:rPr>
              <a:t>รรม</a:t>
            </a:r>
            <a:endParaRPr lang="th-TH" sz="3000" b="1" dirty="0">
              <a:solidFill>
                <a:srgbClr val="C00000"/>
              </a:solidFill>
              <a:latin typeface="TH Kodchasal" pitchFamily="2" charset="-34"/>
              <a:cs typeface="TH Kodchasal" pitchFamily="2" charset="-34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326687"/>
            <a:ext cx="1008110" cy="1008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60"/>
          <p:cNvSpPr/>
          <p:nvPr/>
        </p:nvSpPr>
        <p:spPr>
          <a:xfrm flipH="1">
            <a:off x="4720335" y="3321937"/>
            <a:ext cx="1162249" cy="1032818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rgbClr val="AC9078">
              <a:alpha val="7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2103953" y="815103"/>
            <a:ext cx="5008102" cy="6309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th-TH" sz="3500" b="1" dirty="0" err="1" smtClean="0">
                <a:latin typeface="TH Kodchasal" pitchFamily="2" charset="-34"/>
                <a:cs typeface="TH Kodchasal" pitchFamily="2" charset="-34"/>
              </a:rPr>
              <a:t>อส</a:t>
            </a:r>
            <a:r>
              <a:rPr lang="th-TH" sz="3500" b="1" dirty="0">
                <a:latin typeface="TH Kodchasal" pitchFamily="2" charset="-34"/>
                <a:cs typeface="TH Kodchasal" pitchFamily="2" charset="-34"/>
              </a:rPr>
              <a:t>ม.</a:t>
            </a:r>
            <a:r>
              <a:rPr lang="th-TH" sz="3500" b="1" dirty="0" smtClean="0">
                <a:latin typeface="TH Kodchasal" pitchFamily="2" charset="-34"/>
                <a:cs typeface="TH Kodchasal" pitchFamily="2" charset="-34"/>
              </a:rPr>
              <a:t>หรือ บุคลากร</a:t>
            </a:r>
            <a:r>
              <a:rPr lang="th-TH" sz="3500" b="1" dirty="0">
                <a:latin typeface="TH Kodchasal" pitchFamily="2" charset="-34"/>
                <a:cs typeface="TH Kodchasal" pitchFamily="2" charset="-34"/>
              </a:rPr>
              <a:t>สาธารณสุข</a:t>
            </a: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2339752" y="181422"/>
            <a:ext cx="4536504" cy="6309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3500" b="1" dirty="0">
                <a:latin typeface="TH Kodchasal" pitchFamily="2" charset="-34"/>
                <a:cs typeface="TH Kodchasal" pitchFamily="2" charset="-34"/>
              </a:rPr>
              <a:t>คลินิกเบาหวาน หรือ ชุมชน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8698"/>
            <a:ext cx="78105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สี่เหลี่ยมผืนผ้า 17"/>
          <p:cNvSpPr/>
          <p:nvPr/>
        </p:nvSpPr>
        <p:spPr>
          <a:xfrm>
            <a:off x="198190" y="1443306"/>
            <a:ext cx="883830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000" b="1" dirty="0">
                <a:solidFill>
                  <a:srgbClr val="002060"/>
                </a:solidFill>
                <a:latin typeface="TH Kodchasal" pitchFamily="2" charset="-34"/>
                <a:cs typeface="TH Kodchasal" pitchFamily="2" charset="-34"/>
              </a:rPr>
              <a:t>คำถามคัดกรอง 2 </a:t>
            </a:r>
            <a:r>
              <a:rPr lang="th-TH" sz="3000" b="1" dirty="0" smtClean="0">
                <a:solidFill>
                  <a:srgbClr val="002060"/>
                </a:solidFill>
                <a:latin typeface="TH Kodchasal" pitchFamily="2" charset="-34"/>
                <a:cs typeface="TH Kodchasal" pitchFamily="2" charset="-34"/>
              </a:rPr>
              <a:t>คำถาม</a:t>
            </a:r>
            <a:endParaRPr lang="th-TH" sz="2000" b="1" dirty="0" smtClean="0">
              <a:solidFill>
                <a:srgbClr val="002060"/>
              </a:solidFill>
              <a:latin typeface="TH Kodchasal" pitchFamily="2" charset="-34"/>
              <a:cs typeface="TH Kodchasal" pitchFamily="2" charset="-34"/>
            </a:endParaRPr>
          </a:p>
          <a:p>
            <a:r>
              <a:rPr lang="th-TH" sz="3000" b="1" dirty="0">
                <a:latin typeface="TH Kodchasal" pitchFamily="2" charset="-34"/>
                <a:cs typeface="TH Kodchasal" pitchFamily="2" charset="-34"/>
              </a:rPr>
              <a:t/>
            </a:r>
            <a:br>
              <a:rPr lang="th-TH" sz="3000" b="1" dirty="0">
                <a:latin typeface="TH Kodchasal" pitchFamily="2" charset="-34"/>
                <a:cs typeface="TH Kodchasal" pitchFamily="2" charset="-34"/>
              </a:rPr>
            </a:br>
            <a:r>
              <a:rPr lang="th-TH" sz="3000" b="1" dirty="0" smtClean="0">
                <a:solidFill>
                  <a:srgbClr val="FF00FF"/>
                </a:solidFill>
                <a:latin typeface="TH Kodchasal" pitchFamily="2" charset="-34"/>
                <a:cs typeface="TH Kodchasal" pitchFamily="2" charset="-34"/>
              </a:rPr>
              <a:t>1. ท่าน</a:t>
            </a:r>
            <a:r>
              <a:rPr lang="th-TH" sz="3000" b="1" dirty="0">
                <a:solidFill>
                  <a:srgbClr val="FF00FF"/>
                </a:solidFill>
                <a:latin typeface="TH Kodchasal" pitchFamily="2" charset="-34"/>
                <a:cs typeface="TH Kodchasal" pitchFamily="2" charset="-34"/>
              </a:rPr>
              <a:t>มีปัญหาในช่องปาก </a:t>
            </a:r>
            <a:r>
              <a:rPr lang="th-TH" sz="3000" b="1" dirty="0" smtClean="0">
                <a:solidFill>
                  <a:srgbClr val="FF00FF"/>
                </a:solidFill>
                <a:latin typeface="TH Kodchasal" pitchFamily="2" charset="-34"/>
                <a:cs typeface="TH Kodchasal" pitchFamily="2" charset="-34"/>
              </a:rPr>
              <a:t>เช่นปวดฟันฟัน</a:t>
            </a:r>
            <a:r>
              <a:rPr lang="th-TH" sz="3000" b="1" dirty="0">
                <a:solidFill>
                  <a:srgbClr val="FF00FF"/>
                </a:solidFill>
                <a:latin typeface="TH Kodchasal" pitchFamily="2" charset="-34"/>
                <a:cs typeface="TH Kodchasal" pitchFamily="2" charset="-34"/>
              </a:rPr>
              <a:t>โยก ฟัน</a:t>
            </a:r>
            <a:r>
              <a:rPr lang="th-TH" sz="3000" b="1" dirty="0" smtClean="0">
                <a:solidFill>
                  <a:srgbClr val="FF00FF"/>
                </a:solidFill>
                <a:latin typeface="TH Kodchasal" pitchFamily="2" charset="-34"/>
                <a:cs typeface="TH Kodchasal" pitchFamily="2" charset="-34"/>
              </a:rPr>
              <a:t>ผุ เหงือกบวม เป็น</a:t>
            </a:r>
            <a:r>
              <a:rPr lang="th-TH" sz="3000" b="1" dirty="0">
                <a:solidFill>
                  <a:srgbClr val="FF00FF"/>
                </a:solidFill>
                <a:latin typeface="TH Kodchasal" pitchFamily="2" charset="-34"/>
                <a:cs typeface="TH Kodchasal" pitchFamily="2" charset="-34"/>
              </a:rPr>
              <a:t>แผลในช่องปาก หรือมีเลือดออกเวลาแปรงฟันหรือไม่</a:t>
            </a:r>
            <a:br>
              <a:rPr lang="th-TH" sz="3000" b="1" dirty="0">
                <a:solidFill>
                  <a:srgbClr val="FF00FF"/>
                </a:solidFill>
                <a:latin typeface="TH Kodchasal" pitchFamily="2" charset="-34"/>
                <a:cs typeface="TH Kodchasal" pitchFamily="2" charset="-34"/>
              </a:rPr>
            </a:br>
            <a:r>
              <a:rPr lang="th-TH" sz="3000" b="1" dirty="0">
                <a:latin typeface="TH Kodchasal" pitchFamily="2" charset="-34"/>
                <a:cs typeface="TH Kodchasal" pitchFamily="2" charset="-34"/>
              </a:rPr>
              <a:t/>
            </a:r>
            <a:br>
              <a:rPr lang="th-TH" sz="3000" b="1" dirty="0">
                <a:latin typeface="TH Kodchasal" pitchFamily="2" charset="-34"/>
                <a:cs typeface="TH Kodchasal" pitchFamily="2" charset="-34"/>
              </a:rPr>
            </a:br>
            <a:r>
              <a:rPr lang="th-TH" sz="3000" b="1" dirty="0">
                <a:solidFill>
                  <a:srgbClr val="0000FF"/>
                </a:solidFill>
                <a:latin typeface="TH Kodchasal" pitchFamily="2" charset="-34"/>
                <a:cs typeface="TH Kodchasal" pitchFamily="2" charset="-34"/>
              </a:rPr>
              <a:t>2.  ในปีที่ผ่านมา ท่านได้ไปพบ</a:t>
            </a:r>
            <a:r>
              <a:rPr lang="th-TH" sz="3000" b="1" dirty="0" err="1">
                <a:solidFill>
                  <a:srgbClr val="0000FF"/>
                </a:solidFill>
                <a:latin typeface="TH Kodchasal" pitchFamily="2" charset="-34"/>
                <a:cs typeface="TH Kodchasal" pitchFamily="2" charset="-34"/>
              </a:rPr>
              <a:t>ทันต</a:t>
            </a:r>
            <a:r>
              <a:rPr lang="th-TH" sz="3000" b="1" dirty="0">
                <a:solidFill>
                  <a:srgbClr val="0000FF"/>
                </a:solidFill>
                <a:latin typeface="TH Kodchasal" pitchFamily="2" charset="-34"/>
                <a:cs typeface="TH Kodchasal" pitchFamily="2" charset="-34"/>
              </a:rPr>
              <a:t>บุคลากรหรือไม่</a:t>
            </a:r>
            <a:br>
              <a:rPr lang="th-TH" sz="3000" b="1" dirty="0">
                <a:solidFill>
                  <a:srgbClr val="0000FF"/>
                </a:solidFill>
                <a:latin typeface="TH Kodchasal" pitchFamily="2" charset="-34"/>
                <a:cs typeface="TH Kodchasal" pitchFamily="2" charset="-34"/>
              </a:rPr>
            </a:br>
            <a:endParaRPr lang="th-TH" sz="3000" b="1" dirty="0">
              <a:solidFill>
                <a:srgbClr val="0000FF"/>
              </a:solidFill>
              <a:latin typeface="TH Kodchasal" pitchFamily="2" charset="-34"/>
              <a:cs typeface="TH Kodchasal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Google Shape;610;p61"/>
          <p:cNvPicPr preferRelativeResize="0"/>
          <p:nvPr/>
        </p:nvPicPr>
        <p:blipFill rotWithShape="1">
          <a:blip r:embed="rId3">
            <a:alphaModFix/>
          </a:blip>
          <a:srcRect l="21350" r="18473" b="17416"/>
          <a:stretch/>
        </p:blipFill>
        <p:spPr>
          <a:xfrm>
            <a:off x="179512" y="1563638"/>
            <a:ext cx="2448272" cy="2592289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61"/>
          <p:cNvSpPr/>
          <p:nvPr/>
        </p:nvSpPr>
        <p:spPr>
          <a:xfrm>
            <a:off x="202010" y="749044"/>
            <a:ext cx="4180934" cy="4180628"/>
          </a:xfrm>
          <a:custGeom>
            <a:avLst/>
            <a:gdLst/>
            <a:ahLst/>
            <a:cxnLst/>
            <a:rect l="l" t="t" r="r" b="b"/>
            <a:pathLst>
              <a:path w="122671" h="122671" extrusionOk="0">
                <a:moveTo>
                  <a:pt x="61288" y="15890"/>
                </a:moveTo>
                <a:cubicBezTo>
                  <a:pt x="74134" y="15890"/>
                  <a:pt x="87890" y="17837"/>
                  <a:pt x="98492" y="25582"/>
                </a:cubicBezTo>
                <a:cubicBezTo>
                  <a:pt x="106392" y="31355"/>
                  <a:pt x="107052" y="41356"/>
                  <a:pt x="105729" y="50292"/>
                </a:cubicBezTo>
                <a:cubicBezTo>
                  <a:pt x="104207" y="60560"/>
                  <a:pt x="103318" y="70931"/>
                  <a:pt x="101429" y="81148"/>
                </a:cubicBezTo>
                <a:cubicBezTo>
                  <a:pt x="99916" y="89314"/>
                  <a:pt x="96431" y="97128"/>
                  <a:pt x="88124" y="99955"/>
                </a:cubicBezTo>
                <a:cubicBezTo>
                  <a:pt x="84437" y="101209"/>
                  <a:pt x="80540" y="101601"/>
                  <a:pt x="76602" y="101601"/>
                </a:cubicBezTo>
                <a:cubicBezTo>
                  <a:pt x="71796" y="101601"/>
                  <a:pt x="66926" y="101018"/>
                  <a:pt x="62297" y="100710"/>
                </a:cubicBezTo>
                <a:cubicBezTo>
                  <a:pt x="51217" y="99976"/>
                  <a:pt x="40203" y="98506"/>
                  <a:pt x="29211" y="96964"/>
                </a:cubicBezTo>
                <a:cubicBezTo>
                  <a:pt x="16647" y="95202"/>
                  <a:pt x="10610" y="89119"/>
                  <a:pt x="11276" y="76081"/>
                </a:cubicBezTo>
                <a:cubicBezTo>
                  <a:pt x="11770" y="66433"/>
                  <a:pt x="13452" y="56900"/>
                  <a:pt x="15516" y="47476"/>
                </a:cubicBezTo>
                <a:cubicBezTo>
                  <a:pt x="17086" y="40308"/>
                  <a:pt x="17867" y="30029"/>
                  <a:pt x="23464" y="24632"/>
                </a:cubicBezTo>
                <a:cubicBezTo>
                  <a:pt x="31878" y="16520"/>
                  <a:pt x="46079" y="16024"/>
                  <a:pt x="57526" y="15914"/>
                </a:cubicBezTo>
                <a:cubicBezTo>
                  <a:pt x="58439" y="15906"/>
                  <a:pt x="59335" y="15900"/>
                  <a:pt x="60210" y="15894"/>
                </a:cubicBezTo>
                <a:cubicBezTo>
                  <a:pt x="60569" y="15891"/>
                  <a:pt x="60928" y="15890"/>
                  <a:pt x="61288" y="15890"/>
                </a:cubicBezTo>
                <a:close/>
                <a:moveTo>
                  <a:pt x="0" y="0"/>
                </a:moveTo>
                <a:lnTo>
                  <a:pt x="0" y="122670"/>
                </a:lnTo>
                <a:lnTo>
                  <a:pt x="122671" y="122670"/>
                </a:lnTo>
                <a:lnTo>
                  <a:pt x="12267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61"/>
          <p:cNvSpPr/>
          <p:nvPr/>
        </p:nvSpPr>
        <p:spPr>
          <a:xfrm rot="4102360" flipH="1">
            <a:off x="-2512533" y="4030635"/>
            <a:ext cx="7471578" cy="4771747"/>
          </a:xfrm>
          <a:custGeom>
            <a:avLst/>
            <a:gdLst/>
            <a:ahLst/>
            <a:cxnLst/>
            <a:rect l="l" t="t" r="r" b="b"/>
            <a:pathLst>
              <a:path w="87791" h="56068" extrusionOk="0">
                <a:moveTo>
                  <a:pt x="55192" y="1"/>
                </a:moveTo>
                <a:cubicBezTo>
                  <a:pt x="51710" y="1"/>
                  <a:pt x="48020" y="921"/>
                  <a:pt x="44301" y="3305"/>
                </a:cubicBezTo>
                <a:cubicBezTo>
                  <a:pt x="27981" y="13772"/>
                  <a:pt x="23752" y="23750"/>
                  <a:pt x="23752" y="23750"/>
                </a:cubicBezTo>
                <a:cubicBezTo>
                  <a:pt x="23752" y="23750"/>
                  <a:pt x="23199" y="30455"/>
                  <a:pt x="15945" y="30455"/>
                </a:cubicBezTo>
                <a:cubicBezTo>
                  <a:pt x="15648" y="30455"/>
                  <a:pt x="15339" y="30443"/>
                  <a:pt x="15019" y="30420"/>
                </a:cubicBezTo>
                <a:cubicBezTo>
                  <a:pt x="13947" y="30341"/>
                  <a:pt x="12915" y="30303"/>
                  <a:pt x="11930" y="30303"/>
                </a:cubicBezTo>
                <a:cubicBezTo>
                  <a:pt x="5447" y="30303"/>
                  <a:pt x="1013" y="31926"/>
                  <a:pt x="541" y="33999"/>
                </a:cubicBezTo>
                <a:cubicBezTo>
                  <a:pt x="1" y="36384"/>
                  <a:pt x="5151" y="43216"/>
                  <a:pt x="11333" y="45926"/>
                </a:cubicBezTo>
                <a:cubicBezTo>
                  <a:pt x="16519" y="48202"/>
                  <a:pt x="23841" y="53453"/>
                  <a:pt x="30900" y="53453"/>
                </a:cubicBezTo>
                <a:cubicBezTo>
                  <a:pt x="32256" y="53453"/>
                  <a:pt x="33602" y="53259"/>
                  <a:pt x="34921" y="52814"/>
                </a:cubicBezTo>
                <a:cubicBezTo>
                  <a:pt x="43110" y="50048"/>
                  <a:pt x="85188" y="56067"/>
                  <a:pt x="86489" y="38010"/>
                </a:cubicBezTo>
                <a:cubicBezTo>
                  <a:pt x="87791" y="19953"/>
                  <a:pt x="76403" y="10573"/>
                  <a:pt x="76403" y="10573"/>
                </a:cubicBezTo>
                <a:cubicBezTo>
                  <a:pt x="76403" y="10573"/>
                  <a:pt x="66995" y="1"/>
                  <a:pt x="55192" y="1"/>
                </a:cubicBezTo>
                <a:close/>
              </a:path>
            </a:pathLst>
          </a:custGeom>
          <a:solidFill>
            <a:schemeClr val="accent1">
              <a:alpha val="46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61"/>
          <p:cNvSpPr/>
          <p:nvPr/>
        </p:nvSpPr>
        <p:spPr>
          <a:xfrm rot="813319">
            <a:off x="-4129602" y="-1737023"/>
            <a:ext cx="6402109" cy="5689153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419872" y="155097"/>
            <a:ext cx="3024336" cy="63094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3500" b="1" dirty="0">
                <a:solidFill>
                  <a:srgbClr val="002060"/>
                </a:solidFill>
                <a:latin typeface="TH Kodchasal" pitchFamily="2" charset="-34"/>
                <a:cs typeface="TH Kodchasal" pitchFamily="2" charset="-34"/>
              </a:rPr>
              <a:t>คลินิกทันตก</a:t>
            </a:r>
            <a:r>
              <a:rPr lang="th-TH" sz="3500" b="1" dirty="0" err="1">
                <a:solidFill>
                  <a:srgbClr val="002060"/>
                </a:solidFill>
                <a:latin typeface="TH Kodchasal" pitchFamily="2" charset="-34"/>
                <a:cs typeface="TH Kodchasal" pitchFamily="2" charset="-34"/>
              </a:rPr>
              <a:t>รรม</a:t>
            </a:r>
            <a:endParaRPr lang="th-TH" sz="3500" b="1" dirty="0">
              <a:solidFill>
                <a:srgbClr val="002060"/>
              </a:solidFill>
              <a:latin typeface="TH Kodchasal" pitchFamily="2" charset="-34"/>
              <a:cs typeface="TH Kodchasal" pitchFamily="2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391256" y="845943"/>
            <a:ext cx="6752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b="1" dirty="0" err="1" smtClean="0">
                <a:solidFill>
                  <a:srgbClr val="6600FF"/>
                </a:solidFill>
                <a:latin typeface="TH Kodchasal" pitchFamily="2" charset="-34"/>
                <a:cs typeface="TH Kodchasal" pitchFamily="2" charset="-34"/>
              </a:rPr>
              <a:t>ทันต</a:t>
            </a:r>
            <a:r>
              <a:rPr lang="th-TH" sz="2800" b="1" dirty="0" smtClean="0">
                <a:solidFill>
                  <a:srgbClr val="6600FF"/>
                </a:solidFill>
                <a:latin typeface="TH Kodchasal" pitchFamily="2" charset="-34"/>
                <a:cs typeface="TH Kodchasal" pitchFamily="2" charset="-34"/>
              </a:rPr>
              <a:t>บุคลากร </a:t>
            </a:r>
            <a:r>
              <a:rPr lang="th-TH" sz="2300" b="1" dirty="0" smtClean="0">
                <a:latin typeface="TH Kodchasal" pitchFamily="2" charset="-34"/>
                <a:cs typeface="TH Kodchasal" pitchFamily="2" charset="-34"/>
              </a:rPr>
              <a:t>ตรวจ</a:t>
            </a:r>
            <a:r>
              <a:rPr lang="th-TH" sz="2300" b="1" dirty="0">
                <a:latin typeface="TH Kodchasal" pitchFamily="2" charset="-34"/>
                <a:cs typeface="TH Kodchasal" pitchFamily="2" charset="-34"/>
              </a:rPr>
              <a:t>ช่องปาก ประเมิน และวางแผนให้บริการ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850063" y="1779662"/>
            <a:ext cx="593422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b="1" dirty="0">
                <a:solidFill>
                  <a:srgbClr val="002060"/>
                </a:solidFill>
                <a:latin typeface="TH Kodchasal" pitchFamily="2" charset="-34"/>
                <a:cs typeface="TH Kodchasal" pitchFamily="2" charset="-34"/>
              </a:rPr>
              <a:t>ประกอบด้วย</a:t>
            </a:r>
            <a:r>
              <a:rPr lang="th-TH" sz="2800" b="1" dirty="0">
                <a:latin typeface="TH Kodchasal" pitchFamily="2" charset="-34"/>
                <a:cs typeface="TH Kodchasal" pitchFamily="2" charset="-34"/>
              </a:rPr>
              <a:t/>
            </a:r>
            <a:br>
              <a:rPr lang="th-TH" sz="2800" b="1" dirty="0">
                <a:latin typeface="TH Kodchasal" pitchFamily="2" charset="-34"/>
                <a:cs typeface="TH Kodchasal" pitchFamily="2" charset="-34"/>
              </a:rPr>
            </a:br>
            <a:r>
              <a:rPr lang="th-TH" sz="2800" b="1" dirty="0" smtClean="0">
                <a:latin typeface="TH Kodchasal" pitchFamily="2" charset="-34"/>
                <a:cs typeface="TH Kodchasal" pitchFamily="2" charset="-34"/>
              </a:rPr>
              <a:t>1. ฟัน			  2. ราก</a:t>
            </a:r>
            <a:r>
              <a:rPr lang="th-TH" sz="2800" b="1" dirty="0">
                <a:latin typeface="TH Kodchasal" pitchFamily="2" charset="-34"/>
                <a:cs typeface="TH Kodchasal" pitchFamily="2" charset="-34"/>
              </a:rPr>
              <a:t>ฟัน</a:t>
            </a:r>
            <a:br>
              <a:rPr lang="th-TH" sz="2800" b="1" dirty="0">
                <a:latin typeface="TH Kodchasal" pitchFamily="2" charset="-34"/>
                <a:cs typeface="TH Kodchasal" pitchFamily="2" charset="-34"/>
              </a:rPr>
            </a:br>
            <a:r>
              <a:rPr lang="th-TH" sz="2800" b="1" dirty="0" smtClean="0">
                <a:latin typeface="TH Kodchasal" pitchFamily="2" charset="-34"/>
                <a:cs typeface="TH Kodchasal" pitchFamily="2" charset="-34"/>
              </a:rPr>
              <a:t>3. คราบจุลินท</a:t>
            </a:r>
            <a:r>
              <a:rPr lang="th-TH" sz="2800" b="1" dirty="0" err="1" smtClean="0">
                <a:latin typeface="TH Kodchasal" pitchFamily="2" charset="-34"/>
                <a:cs typeface="TH Kodchasal" pitchFamily="2" charset="-34"/>
              </a:rPr>
              <a:t>รีย์</a:t>
            </a:r>
            <a:r>
              <a:rPr lang="th-TH" sz="2800" b="1" dirty="0" smtClean="0">
                <a:latin typeface="TH Kodchasal" pitchFamily="2" charset="-34"/>
                <a:cs typeface="TH Kodchasal" pitchFamily="2" charset="-34"/>
              </a:rPr>
              <a:t>        4. เหงือก </a:t>
            </a:r>
            <a:r>
              <a:rPr lang="th-TH" sz="2800" b="1" dirty="0">
                <a:latin typeface="TH Kodchasal" pitchFamily="2" charset="-34"/>
                <a:cs typeface="TH Kodchasal" pitchFamily="2" charset="-34"/>
              </a:rPr>
              <a:t>/ ปริทันต์</a:t>
            </a:r>
            <a:br>
              <a:rPr lang="th-TH" sz="2800" b="1" dirty="0">
                <a:latin typeface="TH Kodchasal" pitchFamily="2" charset="-34"/>
                <a:cs typeface="TH Kodchasal" pitchFamily="2" charset="-34"/>
              </a:rPr>
            </a:br>
            <a:r>
              <a:rPr lang="th-TH" sz="2800" b="1" dirty="0" smtClean="0">
                <a:latin typeface="TH Kodchasal" pitchFamily="2" charset="-34"/>
                <a:cs typeface="TH Kodchasal" pitchFamily="2" charset="-34"/>
              </a:rPr>
              <a:t>5. หินน้ำลาย            6. เนื้อเยื่อบุช่องปาก</a:t>
            </a:r>
            <a:br>
              <a:rPr lang="th-TH" sz="2800" b="1" dirty="0" smtClean="0">
                <a:latin typeface="TH Kodchasal" pitchFamily="2" charset="-34"/>
                <a:cs typeface="TH Kodchasal" pitchFamily="2" charset="-34"/>
              </a:rPr>
            </a:br>
            <a:r>
              <a:rPr lang="th-TH" sz="2800" b="1" dirty="0" smtClean="0">
                <a:latin typeface="TH Kodchasal" pitchFamily="2" charset="-34"/>
                <a:cs typeface="TH Kodchasal" pitchFamily="2" charset="-34"/>
              </a:rPr>
              <a:t>7. ใส่ฟันเทียมถอดได้   </a:t>
            </a:r>
          </a:p>
          <a:p>
            <a:r>
              <a:rPr lang="th-TH" sz="2800" b="1" dirty="0" smtClean="0">
                <a:latin typeface="TH Kodchasal" pitchFamily="2" charset="-34"/>
                <a:cs typeface="TH Kodchasal" pitchFamily="2" charset="-34"/>
              </a:rPr>
              <a:t>8. คู่สบฟันหลัง</a:t>
            </a:r>
            <a:br>
              <a:rPr lang="th-TH" sz="2800" b="1" dirty="0" smtClean="0">
                <a:latin typeface="TH Kodchasal" pitchFamily="2" charset="-34"/>
                <a:cs typeface="TH Kodchasal" pitchFamily="2" charset="-34"/>
              </a:rPr>
            </a:br>
            <a:endParaRPr lang="th-TH" sz="2800" b="1" dirty="0">
              <a:latin typeface="TH Kodchasal" pitchFamily="2" charset="-34"/>
              <a:cs typeface="TH Kodchasal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152665"/>
              </p:ext>
            </p:extLst>
          </p:nvPr>
        </p:nvGraphicFramePr>
        <p:xfrm>
          <a:off x="14858" y="-92545"/>
          <a:ext cx="9144000" cy="53709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1600"/>
                <a:gridCol w="2520280"/>
                <a:gridCol w="2304256"/>
                <a:gridCol w="3347864"/>
              </a:tblGrid>
              <a:tr h="311430">
                <a:tc rowSpan="2">
                  <a:txBody>
                    <a:bodyPr/>
                    <a:lstStyle/>
                    <a:p>
                      <a:pPr algn="l"/>
                      <a:r>
                        <a:rPr lang="th-TH" sz="14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การตรวจ</a:t>
                      </a:r>
                    </a:p>
                    <a:p>
                      <a:pPr algn="l"/>
                      <a:r>
                        <a:rPr lang="th-TH" sz="14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ช่องปาก</a:t>
                      </a:r>
                      <a:endParaRPr lang="th-TH" sz="1400" b="1" dirty="0">
                        <a:solidFill>
                          <a:schemeClr val="tx1"/>
                        </a:solidFill>
                        <a:latin typeface="TH Kodchasal" pitchFamily="2" charset="-34"/>
                        <a:cs typeface="TH Kodchasal" pitchFamily="2" charset="-34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15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ระดับความเสี่ยง</a:t>
                      </a:r>
                      <a:endParaRPr lang="th-TH" sz="1500" b="1" dirty="0">
                        <a:solidFill>
                          <a:schemeClr val="tx1"/>
                        </a:solidFill>
                        <a:latin typeface="TH Kodchasal" pitchFamily="2" charset="-34"/>
                        <a:cs typeface="TH Kodchasal" pitchFamily="2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400" dirty="0"/>
                    </a:p>
                  </a:txBody>
                  <a:tcPr/>
                </a:tc>
              </a:tr>
              <a:tr h="326260">
                <a:tc vMerge="1">
                  <a:txBody>
                    <a:bodyPr/>
                    <a:lstStyle/>
                    <a:p>
                      <a:endParaRPr lang="th-TH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เขียว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Kodchasal" pitchFamily="2" charset="-34"/>
                        <a:cs typeface="TH Kodchasal" pitchFamily="2" charset="-34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เหลือง</a:t>
                      </a:r>
                      <a:endParaRPr lang="th-TH" sz="1600" dirty="0">
                        <a:solidFill>
                          <a:schemeClr val="tx1"/>
                        </a:solidFill>
                        <a:latin typeface="TH Kodchasal" pitchFamily="2" charset="-34"/>
                        <a:cs typeface="TH Kodchasal" pitchFamily="2" charset="-34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แดง</a:t>
                      </a:r>
                      <a:endParaRPr lang="th-TH" sz="1600" dirty="0">
                        <a:solidFill>
                          <a:schemeClr val="tx1"/>
                        </a:solidFill>
                        <a:latin typeface="TH Kodchasal" pitchFamily="2" charset="-34"/>
                        <a:cs typeface="TH Kodchasal" pitchFamily="2" charset="-34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563541">
                <a:tc>
                  <a:txBody>
                    <a:bodyPr/>
                    <a:lstStyle/>
                    <a:p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ฟันและ</a:t>
                      </a:r>
                    </a:p>
                    <a:p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รากฟัน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Kodchasal" pitchFamily="2" charset="-34"/>
                        <a:cs typeface="TH Kodchasal" pitchFamily="2" charset="-34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-</a:t>
                      </a:r>
                      <a:r>
                        <a:rPr lang="th-TH" sz="1600" b="1" baseline="0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 ไม่พบฟันผุ  หรือ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Kodchasal" pitchFamily="2" charset="-34"/>
                        <a:cs typeface="TH Kodchasal" pitchFamily="2" charset="-34"/>
                      </a:endParaRPr>
                    </a:p>
                    <a:p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- ไม่พบรากฟันผุ</a:t>
                      </a:r>
                      <a:r>
                        <a:rPr lang="th-TH" sz="1600" b="1" baseline="0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ที่ 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active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Kodchasal" pitchFamily="2" charset="-34"/>
                        <a:cs typeface="TH Kodchasal" pitchFamily="2" charset="-34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- </a:t>
                      </a:r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มีฟันผุแต่ไม่เป็นโพรง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Kodchasal" pitchFamily="2" charset="-34"/>
                        <a:cs typeface="TH Kodchasal" pitchFamily="2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- พบรากฟันผุที่ 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active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Kodchasal" pitchFamily="2" charset="-34"/>
                        <a:cs typeface="TH Kodchasal" pitchFamily="2" charset="-34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- มีฟันผุเป็นโพรง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Kodchasal" pitchFamily="2" charset="-34"/>
                        <a:cs typeface="TH Kodchasal" pitchFamily="2" charset="-34"/>
                      </a:endParaRPr>
                    </a:p>
                    <a:p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-</a:t>
                      </a:r>
                      <a:r>
                        <a:rPr lang="th-TH" sz="1600" b="1" baseline="0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 ตอฟัน / ฟันโยก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Kodchasal" pitchFamily="2" charset="-34"/>
                        <a:cs typeface="TH Kodchasal" pitchFamily="2" charset="-34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800821">
                <a:tc>
                  <a:txBody>
                    <a:bodyPr/>
                    <a:lstStyle/>
                    <a:p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คราบจุลินท</a:t>
                      </a:r>
                      <a:r>
                        <a:rPr lang="th-TH" sz="1600" b="1" dirty="0" err="1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รีย์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Kodchasal" pitchFamily="2" charset="-34"/>
                        <a:cs typeface="TH Kodchasal" pitchFamily="2" charset="-34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- ไม่มีคราบจุลินท</a:t>
                      </a:r>
                      <a:r>
                        <a:rPr lang="th-TH" sz="1600" b="1" dirty="0" err="1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รีย์</a:t>
                      </a:r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 หรือ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Kodchasal" pitchFamily="2" charset="-34"/>
                        <a:cs typeface="TH Kodchasal" pitchFamily="2" charset="-34"/>
                      </a:endParaRPr>
                    </a:p>
                    <a:p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- มีคราบจุลินท</a:t>
                      </a:r>
                      <a:r>
                        <a:rPr lang="th-TH" sz="1600" b="1" dirty="0" err="1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รีย์</a:t>
                      </a:r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ที่ขอบเหงือก</a:t>
                      </a:r>
                      <a:r>
                        <a:rPr lang="th-TH" sz="1600" b="1" baseline="0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 ตรวจพบ</a:t>
                      </a:r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จากการใช้เครื่องมือเขี่ย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Kodchasal" pitchFamily="2" charset="-34"/>
                        <a:cs typeface="TH Kodchasal" pitchFamily="2" charset="-34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มีคราบจุลินท</a:t>
                      </a:r>
                      <a:r>
                        <a:rPr lang="th-TH" sz="1600" b="1" dirty="0" err="1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รีย์</a:t>
                      </a:r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ที่ขอบเหงือก</a:t>
                      </a:r>
                    </a:p>
                    <a:p>
                      <a:r>
                        <a:rPr lang="th-TH" sz="1600" b="1" baseline="0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 เห็นได้</a:t>
                      </a:r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ด้วยตาเปล่า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Kodchasal" pitchFamily="2" charset="-34"/>
                        <a:cs typeface="TH Kodchasal" pitchFamily="2" charset="-34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มีคราบจุลินท</a:t>
                      </a:r>
                      <a:r>
                        <a:rPr lang="th-TH" sz="1600" b="1" dirty="0" err="1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รีย์</a:t>
                      </a:r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ที่ขอบเหงือก</a:t>
                      </a:r>
                      <a:r>
                        <a:rPr lang="th-TH" sz="1600" b="1" baseline="0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และ</a:t>
                      </a:r>
                      <a:r>
                        <a:rPr lang="th-TH" sz="1600" b="1" baseline="0" dirty="0" err="1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ตัวฟน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Kodchasal" pitchFamily="2" charset="-34"/>
                        <a:cs typeface="TH Kodchasal" pitchFamily="2" charset="-34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1038101">
                <a:tc>
                  <a:txBody>
                    <a:bodyPr/>
                    <a:lstStyle/>
                    <a:p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เหงือก/</a:t>
                      </a:r>
                    </a:p>
                    <a:p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ปริทันต์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Kodchasal" pitchFamily="2" charset="-34"/>
                        <a:cs typeface="TH Kodchasal" pitchFamily="2" charset="-34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ไม่มีเหงือกอักเสบ หรือเหงือกอักเสบเล็กน้อย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Kodchasal" pitchFamily="2" charset="-34"/>
                        <a:cs typeface="TH Kodchasal" pitchFamily="2" charset="-34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มีเหงือกอักเสบชัดเจน</a:t>
                      </a:r>
                      <a:r>
                        <a:rPr lang="th-TH" sz="1600" b="1" baseline="0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 หรือ </a:t>
                      </a:r>
                    </a:p>
                    <a:p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Pocket depth &lt; 4 </a:t>
                      </a:r>
                      <a:r>
                        <a:rPr lang="th-TH" sz="1600" b="1" baseline="0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มิลลิเมตร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Kodchasal" pitchFamily="2" charset="-34"/>
                        <a:cs typeface="TH Kodchasal" pitchFamily="2" charset="-34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เหงือกอักเสบมาก มีเลือดออกจากเหงือก</a:t>
                      </a:r>
                    </a:p>
                    <a:p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ได้เอง หรือมีตุ่มฝีหนองที่เหงือก มีฟันโยก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หรือมีง่ามรากฟันทะลุ หรือ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Pocket depth &lt; 4 </a:t>
                      </a:r>
                      <a:r>
                        <a:rPr lang="th-TH" sz="1600" b="1" baseline="0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มิลลิเมตร*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Kodchasal" pitchFamily="2" charset="-34"/>
                        <a:cs typeface="TH Kodchasal" pitchFamily="2" charset="-34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26260">
                <a:tc>
                  <a:txBody>
                    <a:bodyPr/>
                    <a:lstStyle/>
                    <a:p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หินน้ำลาย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Kodchasal" pitchFamily="2" charset="-34"/>
                        <a:cs typeface="TH Kodchasal" pitchFamily="2" charset="-34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ไม่มีหินน้ำลาย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Kodchasal" pitchFamily="2" charset="-34"/>
                        <a:cs typeface="TH Kodchasal" pitchFamily="2" charset="-34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มีหินน้ำลายเล็กน้อย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Kodchasal" pitchFamily="2" charset="-34"/>
                        <a:cs typeface="TH Kodchasal" pitchFamily="2" charset="-34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มีหินน้ำลายจำนวนมาก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Kodchasal" pitchFamily="2" charset="-34"/>
                        <a:cs typeface="TH Kodchasal" pitchFamily="2" charset="-34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474561">
                <a:tc>
                  <a:txBody>
                    <a:bodyPr/>
                    <a:lstStyle/>
                    <a:p>
                      <a:r>
                        <a:rPr lang="th-TH" sz="13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เนื้อเยื่อช่องปาก</a:t>
                      </a:r>
                      <a:endParaRPr lang="th-TH" sz="1300" b="1" dirty="0">
                        <a:solidFill>
                          <a:schemeClr val="tx1"/>
                        </a:solidFill>
                        <a:latin typeface="TH Kodchasal" pitchFamily="2" charset="-34"/>
                        <a:cs typeface="TH Kodchasal" pitchFamily="2" charset="-34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ปกติ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Kodchasal" pitchFamily="2" charset="-34"/>
                        <a:cs typeface="TH Kodchasal" pitchFamily="2" charset="-34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600" b="1" dirty="0">
                        <a:solidFill>
                          <a:schemeClr val="tx1"/>
                        </a:solidFill>
                        <a:latin typeface="TH Kodchasal" pitchFamily="2" charset="-34"/>
                        <a:cs typeface="TH Kodchasal" pitchFamily="2" charset="-34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ผิดปกติ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Kodchasal" pitchFamily="2" charset="-34"/>
                        <a:cs typeface="TH Kodchasal" pitchFamily="2" charset="-34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1038101">
                <a:tc>
                  <a:txBody>
                    <a:bodyPr/>
                    <a:lstStyle/>
                    <a:p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ผู้ให้บริการ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Kodchasal" pitchFamily="2" charset="-34"/>
                        <a:cs typeface="TH Kodchasal" pitchFamily="2" charset="-34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1" dirty="0" err="1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ทันตแพทย์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Kodchasal" pitchFamily="2" charset="-34"/>
                        <a:cs typeface="TH Kodchasal" pitchFamily="2" charset="-34"/>
                      </a:endParaRPr>
                    </a:p>
                    <a:p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เจ้าพนักงาน</a:t>
                      </a:r>
                      <a:r>
                        <a:rPr lang="th-TH" sz="1600" b="1" dirty="0" err="1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ทันต</a:t>
                      </a:r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สาธารณสุข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Kodchasal" pitchFamily="2" charset="-34"/>
                        <a:cs typeface="TH Kodchasal" pitchFamily="2" charset="-34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นักวิชาการสาธารณสุข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(</a:t>
                      </a:r>
                      <a:r>
                        <a:rPr lang="th-TH" sz="1600" b="1" dirty="0" err="1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ทันต</a:t>
                      </a:r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สาธารณสุข)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Kodchasal" pitchFamily="2" charset="-34"/>
                        <a:cs typeface="TH Kodchasal" pitchFamily="2" charset="-34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 </a:t>
                      </a:r>
                      <a:r>
                        <a:rPr lang="th-TH" sz="1600" b="1" dirty="0" err="1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ทันตแพทย์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Kodchasal" pitchFamily="2" charset="-34"/>
                        <a:cs typeface="TH Kodchasal" pitchFamily="2" charset="-34"/>
                      </a:endParaRPr>
                    </a:p>
                    <a:p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เจ้าพนักงาน</a:t>
                      </a:r>
                      <a:r>
                        <a:rPr lang="th-TH" sz="1600" b="1" dirty="0" err="1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ทันต</a:t>
                      </a:r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สาธารณสุข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Kodchasal" pitchFamily="2" charset="-34"/>
                        <a:cs typeface="TH Kodchasal" pitchFamily="2" charset="-34"/>
                      </a:endParaRPr>
                    </a:p>
                    <a:p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นักวิชาการสาธารณสุข</a:t>
                      </a:r>
                    </a:p>
                    <a:p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(</a:t>
                      </a:r>
                      <a:r>
                        <a:rPr lang="th-TH" sz="1600" b="1" dirty="0" err="1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ทันต</a:t>
                      </a:r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สาธารณสุข)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Kodchasal" pitchFamily="2" charset="-34"/>
                        <a:cs typeface="TH Kodchasal" pitchFamily="2" charset="-34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- </a:t>
                      </a:r>
                      <a:r>
                        <a:rPr lang="th-TH" sz="1600" b="1" dirty="0" err="1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ทันตแพทย์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Kodchasal" pitchFamily="2" charset="-34"/>
                        <a:cs typeface="TH Kodchasal" pitchFamily="2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- </a:t>
                      </a:r>
                      <a:r>
                        <a:rPr lang="th-TH" sz="1600" b="1" dirty="0" err="1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ทันตแพทย์</a:t>
                      </a:r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เฉพาะทาง</a:t>
                      </a:r>
                      <a:r>
                        <a:rPr lang="th-TH" sz="1600" b="1" baseline="0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 สาขา</a:t>
                      </a:r>
                      <a:r>
                        <a:rPr lang="th-TH" sz="1600" b="1" baseline="0" dirty="0" err="1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ปริทันต</a:t>
                      </a:r>
                      <a:r>
                        <a:rPr lang="th-TH" sz="1600" b="1" baseline="0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วิทยา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Kodchasal" pitchFamily="2" charset="-34"/>
                        <a:cs typeface="TH Kodchasal" pitchFamily="2" charset="-34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56969">
                <a:tc>
                  <a:txBody>
                    <a:bodyPr/>
                    <a:lstStyle/>
                    <a:p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ติดตาม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Kodchasal" pitchFamily="2" charset="-34"/>
                        <a:cs typeface="TH Kodchasal" pitchFamily="2" charset="-34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ติดตามอาการทุก 1 ปี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Kodchasal" pitchFamily="2" charset="-34"/>
                        <a:cs typeface="TH Kodchasal" pitchFamily="2" charset="-34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ติดตามอาการทุก 6 เดือน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Kodchasal" pitchFamily="2" charset="-34"/>
                        <a:cs typeface="TH Kodchasal" pitchFamily="2" charset="-34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solidFill>
                            <a:schemeClr val="tx1"/>
                          </a:solidFill>
                          <a:latin typeface="TH Kodchasal" pitchFamily="2" charset="-34"/>
                          <a:cs typeface="TH Kodchasal" pitchFamily="2" charset="-34"/>
                        </a:rPr>
                        <a:t>ติดตามอาการทุก 3 เดือน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Kodchasal" pitchFamily="2" charset="-34"/>
                        <a:cs typeface="TH Kodchasal" pitchFamily="2" charset="-34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064" y="2427734"/>
            <a:ext cx="92075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63"/>
          <p:cNvSpPr/>
          <p:nvPr/>
        </p:nvSpPr>
        <p:spPr>
          <a:xfrm rot="10800000">
            <a:off x="4756162" y="976004"/>
            <a:ext cx="2449433" cy="2449433"/>
          </a:xfrm>
          <a:custGeom>
            <a:avLst/>
            <a:gdLst/>
            <a:ahLst/>
            <a:cxnLst/>
            <a:rect l="l" t="t" r="r" b="b"/>
            <a:pathLst>
              <a:path w="122671" h="122671" extrusionOk="0">
                <a:moveTo>
                  <a:pt x="61288" y="15890"/>
                </a:moveTo>
                <a:cubicBezTo>
                  <a:pt x="74134" y="15890"/>
                  <a:pt x="87890" y="17837"/>
                  <a:pt x="98492" y="25582"/>
                </a:cubicBezTo>
                <a:cubicBezTo>
                  <a:pt x="106392" y="31355"/>
                  <a:pt x="107052" y="41356"/>
                  <a:pt x="105729" y="50292"/>
                </a:cubicBezTo>
                <a:cubicBezTo>
                  <a:pt x="104207" y="60560"/>
                  <a:pt x="103318" y="70931"/>
                  <a:pt x="101429" y="81148"/>
                </a:cubicBezTo>
                <a:cubicBezTo>
                  <a:pt x="99916" y="89314"/>
                  <a:pt x="96431" y="97128"/>
                  <a:pt x="88124" y="99955"/>
                </a:cubicBezTo>
                <a:cubicBezTo>
                  <a:pt x="84437" y="101209"/>
                  <a:pt x="80540" y="101601"/>
                  <a:pt x="76602" y="101601"/>
                </a:cubicBezTo>
                <a:cubicBezTo>
                  <a:pt x="71796" y="101601"/>
                  <a:pt x="66926" y="101018"/>
                  <a:pt x="62297" y="100710"/>
                </a:cubicBezTo>
                <a:cubicBezTo>
                  <a:pt x="51217" y="99976"/>
                  <a:pt x="40203" y="98506"/>
                  <a:pt x="29211" y="96964"/>
                </a:cubicBezTo>
                <a:cubicBezTo>
                  <a:pt x="16647" y="95202"/>
                  <a:pt x="10610" y="89119"/>
                  <a:pt x="11276" y="76081"/>
                </a:cubicBezTo>
                <a:cubicBezTo>
                  <a:pt x="11770" y="66433"/>
                  <a:pt x="13452" y="56900"/>
                  <a:pt x="15516" y="47476"/>
                </a:cubicBezTo>
                <a:cubicBezTo>
                  <a:pt x="17086" y="40308"/>
                  <a:pt x="17867" y="30029"/>
                  <a:pt x="23464" y="24632"/>
                </a:cubicBezTo>
                <a:cubicBezTo>
                  <a:pt x="31878" y="16520"/>
                  <a:pt x="46079" y="16024"/>
                  <a:pt x="57526" y="15914"/>
                </a:cubicBezTo>
                <a:cubicBezTo>
                  <a:pt x="58439" y="15906"/>
                  <a:pt x="59335" y="15900"/>
                  <a:pt x="60210" y="15894"/>
                </a:cubicBezTo>
                <a:cubicBezTo>
                  <a:pt x="60569" y="15891"/>
                  <a:pt x="60928" y="15890"/>
                  <a:pt x="61288" y="15890"/>
                </a:cubicBezTo>
                <a:close/>
                <a:moveTo>
                  <a:pt x="0" y="0"/>
                </a:moveTo>
                <a:lnTo>
                  <a:pt x="0" y="122670"/>
                </a:lnTo>
                <a:lnTo>
                  <a:pt x="122671" y="122670"/>
                </a:lnTo>
                <a:lnTo>
                  <a:pt x="12267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63"/>
          <p:cNvSpPr/>
          <p:nvPr/>
        </p:nvSpPr>
        <p:spPr>
          <a:xfrm flipH="1">
            <a:off x="1995067" y="1072150"/>
            <a:ext cx="2449433" cy="2449433"/>
          </a:xfrm>
          <a:custGeom>
            <a:avLst/>
            <a:gdLst/>
            <a:ahLst/>
            <a:cxnLst/>
            <a:rect l="l" t="t" r="r" b="b"/>
            <a:pathLst>
              <a:path w="122671" h="122671" extrusionOk="0">
                <a:moveTo>
                  <a:pt x="61288" y="15890"/>
                </a:moveTo>
                <a:cubicBezTo>
                  <a:pt x="74134" y="15890"/>
                  <a:pt x="87890" y="17837"/>
                  <a:pt x="98492" y="25582"/>
                </a:cubicBezTo>
                <a:cubicBezTo>
                  <a:pt x="106392" y="31355"/>
                  <a:pt x="107052" y="41356"/>
                  <a:pt x="105729" y="50292"/>
                </a:cubicBezTo>
                <a:cubicBezTo>
                  <a:pt x="104207" y="60560"/>
                  <a:pt x="103318" y="70931"/>
                  <a:pt x="101429" y="81148"/>
                </a:cubicBezTo>
                <a:cubicBezTo>
                  <a:pt x="99916" y="89314"/>
                  <a:pt x="96431" y="97128"/>
                  <a:pt x="88124" y="99955"/>
                </a:cubicBezTo>
                <a:cubicBezTo>
                  <a:pt x="84437" y="101209"/>
                  <a:pt x="80540" y="101601"/>
                  <a:pt x="76602" y="101601"/>
                </a:cubicBezTo>
                <a:cubicBezTo>
                  <a:pt x="71796" y="101601"/>
                  <a:pt x="66926" y="101018"/>
                  <a:pt x="62297" y="100710"/>
                </a:cubicBezTo>
                <a:cubicBezTo>
                  <a:pt x="51217" y="99976"/>
                  <a:pt x="40203" y="98506"/>
                  <a:pt x="29211" y="96964"/>
                </a:cubicBezTo>
                <a:cubicBezTo>
                  <a:pt x="16647" y="95202"/>
                  <a:pt x="10610" y="89119"/>
                  <a:pt x="11276" y="76081"/>
                </a:cubicBezTo>
                <a:cubicBezTo>
                  <a:pt x="11770" y="66433"/>
                  <a:pt x="13452" y="56900"/>
                  <a:pt x="15516" y="47476"/>
                </a:cubicBezTo>
                <a:cubicBezTo>
                  <a:pt x="17086" y="40308"/>
                  <a:pt x="17867" y="30029"/>
                  <a:pt x="23464" y="24632"/>
                </a:cubicBezTo>
                <a:cubicBezTo>
                  <a:pt x="31878" y="16520"/>
                  <a:pt x="46079" y="16024"/>
                  <a:pt x="57526" y="15914"/>
                </a:cubicBezTo>
                <a:cubicBezTo>
                  <a:pt x="58439" y="15906"/>
                  <a:pt x="59335" y="15900"/>
                  <a:pt x="60210" y="15894"/>
                </a:cubicBezTo>
                <a:cubicBezTo>
                  <a:pt x="60569" y="15891"/>
                  <a:pt x="60928" y="15890"/>
                  <a:pt x="61288" y="15890"/>
                </a:cubicBezTo>
                <a:close/>
                <a:moveTo>
                  <a:pt x="0" y="0"/>
                </a:moveTo>
                <a:lnTo>
                  <a:pt x="0" y="122670"/>
                </a:lnTo>
                <a:lnTo>
                  <a:pt x="122671" y="122670"/>
                </a:lnTo>
                <a:lnTo>
                  <a:pt x="12267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63"/>
          <p:cNvSpPr/>
          <p:nvPr/>
        </p:nvSpPr>
        <p:spPr>
          <a:xfrm rot="-4376525" flipH="1">
            <a:off x="5282853" y="2489944"/>
            <a:ext cx="4772728" cy="4241291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6" descr="Table&#10;&#10;Description automatically generated">
            <a:extLst>
              <a:ext uri="{FF2B5EF4-FFF2-40B4-BE49-F238E27FC236}">
                <a16:creationId xmlns="" xmlns:a16="http://schemas.microsoft.com/office/drawing/2014/main" id="{237CA7BB-2173-21E4-147A-49183A5511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93"/>
          <a:stretch/>
        </p:blipFill>
        <p:spPr>
          <a:xfrm>
            <a:off x="323528" y="0"/>
            <a:ext cx="864096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36" y="123478"/>
            <a:ext cx="8669337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แผนภูมิ 6"/>
          <p:cNvGraphicFramePr/>
          <p:nvPr>
            <p:extLst>
              <p:ext uri="{D42A27DB-BD31-4B8C-83A1-F6EECF244321}">
                <p14:modId xmlns:p14="http://schemas.microsoft.com/office/powerpoint/2010/main" val="1924215350"/>
              </p:ext>
            </p:extLst>
          </p:nvPr>
        </p:nvGraphicFramePr>
        <p:xfrm>
          <a:off x="229997" y="1250602"/>
          <a:ext cx="8669337" cy="3584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วงรี 7"/>
          <p:cNvSpPr/>
          <p:nvPr/>
        </p:nvSpPr>
        <p:spPr>
          <a:xfrm>
            <a:off x="2699792" y="2643758"/>
            <a:ext cx="432048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01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63"/>
          <p:cNvSpPr/>
          <p:nvPr/>
        </p:nvSpPr>
        <p:spPr>
          <a:xfrm rot="10800000">
            <a:off x="4860032" y="994064"/>
            <a:ext cx="2449433" cy="2449433"/>
          </a:xfrm>
          <a:custGeom>
            <a:avLst/>
            <a:gdLst/>
            <a:ahLst/>
            <a:cxnLst/>
            <a:rect l="l" t="t" r="r" b="b"/>
            <a:pathLst>
              <a:path w="122671" h="122671" extrusionOk="0">
                <a:moveTo>
                  <a:pt x="61288" y="15890"/>
                </a:moveTo>
                <a:cubicBezTo>
                  <a:pt x="74134" y="15890"/>
                  <a:pt x="87890" y="17837"/>
                  <a:pt x="98492" y="25582"/>
                </a:cubicBezTo>
                <a:cubicBezTo>
                  <a:pt x="106392" y="31355"/>
                  <a:pt x="107052" y="41356"/>
                  <a:pt x="105729" y="50292"/>
                </a:cubicBezTo>
                <a:cubicBezTo>
                  <a:pt x="104207" y="60560"/>
                  <a:pt x="103318" y="70931"/>
                  <a:pt x="101429" y="81148"/>
                </a:cubicBezTo>
                <a:cubicBezTo>
                  <a:pt x="99916" y="89314"/>
                  <a:pt x="96431" y="97128"/>
                  <a:pt x="88124" y="99955"/>
                </a:cubicBezTo>
                <a:cubicBezTo>
                  <a:pt x="84437" y="101209"/>
                  <a:pt x="80540" y="101601"/>
                  <a:pt x="76602" y="101601"/>
                </a:cubicBezTo>
                <a:cubicBezTo>
                  <a:pt x="71796" y="101601"/>
                  <a:pt x="66926" y="101018"/>
                  <a:pt x="62297" y="100710"/>
                </a:cubicBezTo>
                <a:cubicBezTo>
                  <a:pt x="51217" y="99976"/>
                  <a:pt x="40203" y="98506"/>
                  <a:pt x="29211" y="96964"/>
                </a:cubicBezTo>
                <a:cubicBezTo>
                  <a:pt x="16647" y="95202"/>
                  <a:pt x="10610" y="89119"/>
                  <a:pt x="11276" y="76081"/>
                </a:cubicBezTo>
                <a:cubicBezTo>
                  <a:pt x="11770" y="66433"/>
                  <a:pt x="13452" y="56900"/>
                  <a:pt x="15516" y="47476"/>
                </a:cubicBezTo>
                <a:cubicBezTo>
                  <a:pt x="17086" y="40308"/>
                  <a:pt x="17867" y="30029"/>
                  <a:pt x="23464" y="24632"/>
                </a:cubicBezTo>
                <a:cubicBezTo>
                  <a:pt x="31878" y="16520"/>
                  <a:pt x="46079" y="16024"/>
                  <a:pt x="57526" y="15914"/>
                </a:cubicBezTo>
                <a:cubicBezTo>
                  <a:pt x="58439" y="15906"/>
                  <a:pt x="59335" y="15900"/>
                  <a:pt x="60210" y="15894"/>
                </a:cubicBezTo>
                <a:cubicBezTo>
                  <a:pt x="60569" y="15891"/>
                  <a:pt x="60928" y="15890"/>
                  <a:pt x="61288" y="15890"/>
                </a:cubicBezTo>
                <a:close/>
                <a:moveTo>
                  <a:pt x="0" y="0"/>
                </a:moveTo>
                <a:lnTo>
                  <a:pt x="0" y="122670"/>
                </a:lnTo>
                <a:lnTo>
                  <a:pt x="122671" y="122670"/>
                </a:lnTo>
                <a:lnTo>
                  <a:pt x="12267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63"/>
          <p:cNvSpPr/>
          <p:nvPr/>
        </p:nvSpPr>
        <p:spPr>
          <a:xfrm flipH="1">
            <a:off x="1995067" y="1072150"/>
            <a:ext cx="2449433" cy="2449433"/>
          </a:xfrm>
          <a:custGeom>
            <a:avLst/>
            <a:gdLst/>
            <a:ahLst/>
            <a:cxnLst/>
            <a:rect l="l" t="t" r="r" b="b"/>
            <a:pathLst>
              <a:path w="122671" h="122671" extrusionOk="0">
                <a:moveTo>
                  <a:pt x="61288" y="15890"/>
                </a:moveTo>
                <a:cubicBezTo>
                  <a:pt x="74134" y="15890"/>
                  <a:pt x="87890" y="17837"/>
                  <a:pt x="98492" y="25582"/>
                </a:cubicBezTo>
                <a:cubicBezTo>
                  <a:pt x="106392" y="31355"/>
                  <a:pt x="107052" y="41356"/>
                  <a:pt x="105729" y="50292"/>
                </a:cubicBezTo>
                <a:cubicBezTo>
                  <a:pt x="104207" y="60560"/>
                  <a:pt x="103318" y="70931"/>
                  <a:pt x="101429" y="81148"/>
                </a:cubicBezTo>
                <a:cubicBezTo>
                  <a:pt x="99916" y="89314"/>
                  <a:pt x="96431" y="97128"/>
                  <a:pt x="88124" y="99955"/>
                </a:cubicBezTo>
                <a:cubicBezTo>
                  <a:pt x="84437" y="101209"/>
                  <a:pt x="80540" y="101601"/>
                  <a:pt x="76602" y="101601"/>
                </a:cubicBezTo>
                <a:cubicBezTo>
                  <a:pt x="71796" y="101601"/>
                  <a:pt x="66926" y="101018"/>
                  <a:pt x="62297" y="100710"/>
                </a:cubicBezTo>
                <a:cubicBezTo>
                  <a:pt x="51217" y="99976"/>
                  <a:pt x="40203" y="98506"/>
                  <a:pt x="29211" y="96964"/>
                </a:cubicBezTo>
                <a:cubicBezTo>
                  <a:pt x="16647" y="95202"/>
                  <a:pt x="10610" y="89119"/>
                  <a:pt x="11276" y="76081"/>
                </a:cubicBezTo>
                <a:cubicBezTo>
                  <a:pt x="11770" y="66433"/>
                  <a:pt x="13452" y="56900"/>
                  <a:pt x="15516" y="47476"/>
                </a:cubicBezTo>
                <a:cubicBezTo>
                  <a:pt x="17086" y="40308"/>
                  <a:pt x="17867" y="30029"/>
                  <a:pt x="23464" y="24632"/>
                </a:cubicBezTo>
                <a:cubicBezTo>
                  <a:pt x="31878" y="16520"/>
                  <a:pt x="46079" y="16024"/>
                  <a:pt x="57526" y="15914"/>
                </a:cubicBezTo>
                <a:cubicBezTo>
                  <a:pt x="58439" y="15906"/>
                  <a:pt x="59335" y="15900"/>
                  <a:pt x="60210" y="15894"/>
                </a:cubicBezTo>
                <a:cubicBezTo>
                  <a:pt x="60569" y="15891"/>
                  <a:pt x="60928" y="15890"/>
                  <a:pt x="61288" y="15890"/>
                </a:cubicBezTo>
                <a:close/>
                <a:moveTo>
                  <a:pt x="0" y="0"/>
                </a:moveTo>
                <a:lnTo>
                  <a:pt x="0" y="122670"/>
                </a:lnTo>
                <a:lnTo>
                  <a:pt x="122671" y="122670"/>
                </a:lnTo>
                <a:lnTo>
                  <a:pt x="12267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63"/>
          <p:cNvSpPr/>
          <p:nvPr/>
        </p:nvSpPr>
        <p:spPr>
          <a:xfrm rot="-4376525" flipH="1">
            <a:off x="5282853" y="2489944"/>
            <a:ext cx="4772728" cy="4241291"/>
          </a:xfrm>
          <a:custGeom>
            <a:avLst/>
            <a:gdLst/>
            <a:ahLst/>
            <a:cxnLst/>
            <a:rect l="l" t="t" r="r" b="b"/>
            <a:pathLst>
              <a:path w="31788" h="28248" extrusionOk="0">
                <a:moveTo>
                  <a:pt x="16729" y="0"/>
                </a:moveTo>
                <a:cubicBezTo>
                  <a:pt x="16601" y="0"/>
                  <a:pt x="16474" y="1"/>
                  <a:pt x="16346" y="2"/>
                </a:cubicBezTo>
                <a:cubicBezTo>
                  <a:pt x="16060" y="2"/>
                  <a:pt x="15764" y="5"/>
                  <a:pt x="15461" y="9"/>
                </a:cubicBezTo>
                <a:cubicBezTo>
                  <a:pt x="11690" y="44"/>
                  <a:pt x="7009" y="207"/>
                  <a:pt x="4237" y="2881"/>
                </a:cubicBezTo>
                <a:cubicBezTo>
                  <a:pt x="2392" y="4661"/>
                  <a:pt x="2135" y="8048"/>
                  <a:pt x="1618" y="10410"/>
                </a:cubicBezTo>
                <a:cubicBezTo>
                  <a:pt x="938" y="13517"/>
                  <a:pt x="381" y="16657"/>
                  <a:pt x="219" y="19839"/>
                </a:cubicBezTo>
                <a:cubicBezTo>
                  <a:pt x="1" y="24133"/>
                  <a:pt x="1988" y="26141"/>
                  <a:pt x="6130" y="26720"/>
                </a:cubicBezTo>
                <a:cubicBezTo>
                  <a:pt x="9755" y="27227"/>
                  <a:pt x="13382" y="27712"/>
                  <a:pt x="17036" y="27956"/>
                </a:cubicBezTo>
                <a:cubicBezTo>
                  <a:pt x="18561" y="28056"/>
                  <a:pt x="20165" y="28248"/>
                  <a:pt x="21749" y="28248"/>
                </a:cubicBezTo>
                <a:cubicBezTo>
                  <a:pt x="23047" y="28248"/>
                  <a:pt x="24332" y="28119"/>
                  <a:pt x="25547" y="27706"/>
                </a:cubicBezTo>
                <a:cubicBezTo>
                  <a:pt x="28287" y="26775"/>
                  <a:pt x="29435" y="24198"/>
                  <a:pt x="29933" y="21508"/>
                </a:cubicBezTo>
                <a:cubicBezTo>
                  <a:pt x="30554" y="18140"/>
                  <a:pt x="30847" y="14721"/>
                  <a:pt x="31348" y="11337"/>
                </a:cubicBezTo>
                <a:cubicBezTo>
                  <a:pt x="31787" y="8393"/>
                  <a:pt x="31569" y="5097"/>
                  <a:pt x="28963" y="3194"/>
                </a:cubicBezTo>
                <a:cubicBezTo>
                  <a:pt x="25477" y="645"/>
                  <a:pt x="20958" y="0"/>
                  <a:pt x="16729" y="0"/>
                </a:cubicBezTo>
                <a:close/>
              </a:path>
            </a:pathLst>
          </a:custGeom>
          <a:solidFill>
            <a:schemeClr val="dk2">
              <a:alpha val="67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395536" y="90706"/>
            <a:ext cx="8568952" cy="86177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2500" b="1" dirty="0">
                <a:solidFill>
                  <a:srgbClr val="002060"/>
                </a:solidFill>
                <a:latin typeface="TH Kodchasal" pitchFamily="2" charset="-34"/>
                <a:cs typeface="TH Kodchasal" pitchFamily="2" charset="-34"/>
              </a:rPr>
              <a:t>จำนวนผู้ป่วยเบาหวานได้ตรวจคัดกรองสุขภาพช่องปากและการให้บริการ</a:t>
            </a:r>
            <a:br>
              <a:rPr lang="th-TH" sz="2500" b="1" dirty="0">
                <a:solidFill>
                  <a:srgbClr val="002060"/>
                </a:solidFill>
                <a:latin typeface="TH Kodchasal" pitchFamily="2" charset="-34"/>
                <a:cs typeface="TH Kodchasal" pitchFamily="2" charset="-34"/>
              </a:rPr>
            </a:br>
            <a:r>
              <a:rPr lang="th-TH" sz="2500" b="1" dirty="0">
                <a:solidFill>
                  <a:srgbClr val="002060"/>
                </a:solidFill>
                <a:latin typeface="TH Kodchasal" pitchFamily="2" charset="-34"/>
                <a:cs typeface="TH Kodchasal" pitchFamily="2" charset="-34"/>
              </a:rPr>
              <a:t>ทันตก</a:t>
            </a:r>
            <a:r>
              <a:rPr lang="th-TH" sz="2500" b="1" dirty="0" err="1">
                <a:solidFill>
                  <a:srgbClr val="002060"/>
                </a:solidFill>
                <a:latin typeface="TH Kodchasal" pitchFamily="2" charset="-34"/>
                <a:cs typeface="TH Kodchasal" pitchFamily="2" charset="-34"/>
              </a:rPr>
              <a:t>รรม</a:t>
            </a:r>
            <a:r>
              <a:rPr lang="th-TH" sz="2500" b="1" dirty="0">
                <a:solidFill>
                  <a:srgbClr val="002060"/>
                </a:solidFill>
                <a:latin typeface="TH Kodchasal" pitchFamily="2" charset="-34"/>
                <a:cs typeface="TH Kodchasal" pitchFamily="2" charset="-34"/>
              </a:rPr>
              <a:t> เฉพาะเขตรับผิดชอบ(คน) (ใช้ความครอบคลุม</a:t>
            </a:r>
            <a:r>
              <a:rPr lang="th-TH" sz="2500" b="1" dirty="0" smtClean="0">
                <a:solidFill>
                  <a:srgbClr val="002060"/>
                </a:solidFill>
                <a:latin typeface="TH Kodchasal" pitchFamily="2" charset="-34"/>
                <a:cs typeface="TH Kodchasal" pitchFamily="2" charset="-34"/>
              </a:rPr>
              <a:t>) ปี 2565</a:t>
            </a:r>
            <a:endParaRPr lang="th-TH" sz="2500" b="1" dirty="0">
              <a:solidFill>
                <a:srgbClr val="002060"/>
              </a:solidFill>
              <a:latin typeface="TH Kodchasal" pitchFamily="2" charset="-34"/>
              <a:cs typeface="TH Kodchasal" pitchFamily="2" charset="-34"/>
            </a:endParaRPr>
          </a:p>
        </p:txBody>
      </p:sp>
      <p:graphicFrame>
        <p:nvGraphicFramePr>
          <p:cNvPr id="3" name="แผนภูมิ 2"/>
          <p:cNvGraphicFramePr/>
          <p:nvPr>
            <p:extLst>
              <p:ext uri="{D42A27DB-BD31-4B8C-83A1-F6EECF244321}">
                <p14:modId xmlns:p14="http://schemas.microsoft.com/office/powerpoint/2010/main" val="2824946400"/>
              </p:ext>
            </p:extLst>
          </p:nvPr>
        </p:nvGraphicFramePr>
        <p:xfrm>
          <a:off x="395536" y="1072150"/>
          <a:ext cx="8280920" cy="3875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7297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inimalist Korean Aesthetic Pitch Deck by Slidesgo">
  <a:themeElements>
    <a:clrScheme name="Simple Light">
      <a:dk1>
        <a:srgbClr val="1E1E1E"/>
      </a:dk1>
      <a:lt1>
        <a:srgbClr val="664B34"/>
      </a:lt1>
      <a:dk2>
        <a:srgbClr val="887C62"/>
      </a:dk2>
      <a:lt2>
        <a:srgbClr val="D4CBBB"/>
      </a:lt2>
      <a:accent1>
        <a:srgbClr val="E7E2D6"/>
      </a:accent1>
      <a:accent2>
        <a:srgbClr val="F3F3F3"/>
      </a:accent2>
      <a:accent3>
        <a:srgbClr val="E2B0A6"/>
      </a:accent3>
      <a:accent4>
        <a:srgbClr val="FFFFFF"/>
      </a:accent4>
      <a:accent5>
        <a:srgbClr val="FFFFFF"/>
      </a:accent5>
      <a:accent6>
        <a:srgbClr val="FFFFFF"/>
      </a:accent6>
      <a:hlink>
        <a:srgbClr val="1E1E1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728</Words>
  <Application>Microsoft Office PowerPoint</Application>
  <PresentationFormat>นำเสนอทางหน้าจอ (16:9)</PresentationFormat>
  <Paragraphs>155</Paragraphs>
  <Slides>22</Slides>
  <Notes>20</Notes>
  <HiddenSlides>0</HiddenSlides>
  <MMClips>0</MMClips>
  <ScaleCrop>false</ScaleCrop>
  <HeadingPairs>
    <vt:vector size="6" baseType="variant">
      <vt:variant>
        <vt:lpstr>แบบอักษรที่ถูกใช้</vt:lpstr>
      </vt:variant>
      <vt:variant>
        <vt:i4>8</vt:i4>
      </vt:variant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22</vt:i4>
      </vt:variant>
    </vt:vector>
  </HeadingPairs>
  <TitlesOfParts>
    <vt:vector size="31" baseType="lpstr">
      <vt:lpstr>Arial</vt:lpstr>
      <vt:lpstr>Angsana New</vt:lpstr>
      <vt:lpstr>Kulim Park</vt:lpstr>
      <vt:lpstr>Kulim Park SemiBold</vt:lpstr>
      <vt:lpstr>Nunito Light</vt:lpstr>
      <vt:lpstr>TH Kodchasal</vt:lpstr>
      <vt:lpstr>Manrope</vt:lpstr>
      <vt:lpstr>Cordia New</vt:lpstr>
      <vt:lpstr>Minimalist Korean Aesthetic Pitch Deck by Slidesgo</vt:lpstr>
      <vt:lpstr>สร้างเสริมสุขภาพผู้ป่วยเบาหวาน ในหน่วยบริการและงานปฐมภูมิ</vt:lpstr>
      <vt:lpstr>“ลดการติดเชื้อในช่องปาก”</vt:lpstr>
      <vt:lpstr>กิจกรรมการบริการ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pon</dc:creator>
  <cp:lastModifiedBy>pon</cp:lastModifiedBy>
  <cp:revision>29</cp:revision>
  <dcterms:modified xsi:type="dcterms:W3CDTF">2023-06-18T22:44:38Z</dcterms:modified>
</cp:coreProperties>
</file>