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1" r:id="rId1"/>
  </p:sldMasterIdLst>
  <p:sldIdLst>
    <p:sldId id="256" r:id="rId2"/>
    <p:sldId id="260" r:id="rId3"/>
    <p:sldId id="257" r:id="rId4"/>
    <p:sldId id="265" r:id="rId5"/>
    <p:sldId id="266" r:id="rId6"/>
    <p:sldId id="267" r:id="rId7"/>
    <p:sldId id="268" r:id="rId8"/>
    <p:sldId id="258" r:id="rId9"/>
    <p:sldId id="259" r:id="rId10"/>
    <p:sldId id="261" r:id="rId11"/>
    <p:sldId id="263" r:id="rId12"/>
    <p:sldId id="264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130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97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462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34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2282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11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167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335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59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5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091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69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840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865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52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79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43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95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4">
            <a:extLst>
              <a:ext uri="{FF2B5EF4-FFF2-40B4-BE49-F238E27FC236}">
                <a16:creationId xmlns:a16="http://schemas.microsoft.com/office/drawing/2014/main" id="{D556213D-3491-0C86-7AB8-1DC885D93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1893" y="230269"/>
            <a:ext cx="8679094" cy="2412570"/>
          </a:xfrm>
        </p:spPr>
        <p:txBody>
          <a:bodyPr>
            <a:normAutofit fontScale="90000"/>
          </a:bodyPr>
          <a:lstStyle/>
          <a:p>
            <a:r>
              <a:rPr lang="th-TH" sz="6600" b="1" i="0" u="none" strike="noStrike" dirty="0">
                <a:solidFill>
                  <a:srgbClr val="000000"/>
                </a:solidFill>
                <a:effectLst/>
                <a:latin typeface="DSN PaTiMoke" panose="00000400000000000000" pitchFamily="2" charset="-34"/>
                <a:cs typeface="DSN PaTiMoke" panose="00000400000000000000" pitchFamily="2" charset="-34"/>
              </a:rPr>
              <a:t>โรงพยาบาลส่งเสริมสุขภาพตำบลบ้านแห </a:t>
            </a:r>
            <a:br>
              <a:rPr lang="th-TH" sz="6600" b="1" i="0" u="none" strike="noStrike" dirty="0">
                <a:solidFill>
                  <a:srgbClr val="000000"/>
                </a:solidFill>
                <a:effectLst/>
                <a:latin typeface="DSN PaTiMoke" panose="00000400000000000000" pitchFamily="2" charset="-34"/>
                <a:cs typeface="DSN PaTiMoke" panose="00000400000000000000" pitchFamily="2" charset="-34"/>
              </a:rPr>
            </a:br>
            <a:r>
              <a:rPr lang="th-TH" sz="6600" b="1" i="0" u="none" strike="noStrike" dirty="0">
                <a:solidFill>
                  <a:srgbClr val="000000"/>
                </a:solidFill>
                <a:effectLst/>
                <a:latin typeface="DSN PaTiMoke" panose="00000400000000000000" pitchFamily="2" charset="-34"/>
                <a:cs typeface="DSN PaTiMoke" panose="00000400000000000000" pitchFamily="2" charset="-34"/>
              </a:rPr>
              <a:t>อำเภอเมืองอ่างทอง จังหวัดอ่างทอง</a:t>
            </a:r>
            <a:br>
              <a:rPr lang="th-TH" dirty="0">
                <a:latin typeface="DSN PaTiMoke" panose="00000400000000000000" pitchFamily="2" charset="-34"/>
                <a:cs typeface="DSN PaTiMoke" panose="00000400000000000000" pitchFamily="2" charset="-34"/>
              </a:rPr>
            </a:br>
            <a:endParaRPr lang="th-TH" dirty="0">
              <a:latin typeface="DSN PaTiMoke" panose="00000400000000000000" pitchFamily="2" charset="-34"/>
              <a:cs typeface="DSN PaTiMoke" panose="00000400000000000000" pitchFamily="2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B4A3E47-3023-C27C-D781-4BC40BB7D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690" y="1842002"/>
            <a:ext cx="6384124" cy="4785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85941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54174DA-1DCD-2B0B-C01A-099CFEB82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866" y="308517"/>
            <a:ext cx="7306939" cy="851210"/>
          </a:xfrm>
          <a:ln w="38100">
            <a:solidFill>
              <a:schemeClr val="tx1"/>
            </a:solidFill>
          </a:ln>
        </p:spPr>
        <p:txBody>
          <a:bodyPr/>
          <a:lstStyle/>
          <a:p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aTiMoke" panose="00000400000000000000" pitchFamily="2" charset="-34"/>
                <a:ea typeface="+mj-ea"/>
                <a:cs typeface="DSN PaTiMoke" panose="00000400000000000000" pitchFamily="2" charset="-34"/>
              </a:rPr>
              <a:t>ผลการดำเนินงานตามตัวชี้วัด ปีงบประมาณ 2566 (ต่อ)</a:t>
            </a:r>
            <a:endParaRPr lang="th-TH" dirty="0"/>
          </a:p>
        </p:txBody>
      </p:sp>
      <p:graphicFrame>
        <p:nvGraphicFramePr>
          <p:cNvPr id="4" name="ตาราง 4">
            <a:extLst>
              <a:ext uri="{FF2B5EF4-FFF2-40B4-BE49-F238E27FC236}">
                <a16:creationId xmlns:a16="http://schemas.microsoft.com/office/drawing/2014/main" id="{1A6C0F75-3796-7B21-2242-FD7A0508546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59313927"/>
              </p:ext>
            </p:extLst>
          </p:nvPr>
        </p:nvGraphicFramePr>
        <p:xfrm>
          <a:off x="113371" y="1402080"/>
          <a:ext cx="11965257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9975">
                  <a:extLst>
                    <a:ext uri="{9D8B030D-6E8A-4147-A177-3AD203B41FA5}">
                      <a16:colId xmlns:a16="http://schemas.microsoft.com/office/drawing/2014/main" val="670666830"/>
                    </a:ext>
                  </a:extLst>
                </a:gridCol>
                <a:gridCol w="1025448">
                  <a:extLst>
                    <a:ext uri="{9D8B030D-6E8A-4147-A177-3AD203B41FA5}">
                      <a16:colId xmlns:a16="http://schemas.microsoft.com/office/drawing/2014/main" val="1407072977"/>
                    </a:ext>
                  </a:extLst>
                </a:gridCol>
                <a:gridCol w="1092882">
                  <a:extLst>
                    <a:ext uri="{9D8B030D-6E8A-4147-A177-3AD203B41FA5}">
                      <a16:colId xmlns:a16="http://schemas.microsoft.com/office/drawing/2014/main" val="3450397467"/>
                    </a:ext>
                  </a:extLst>
                </a:gridCol>
                <a:gridCol w="1306952">
                  <a:extLst>
                    <a:ext uri="{9D8B030D-6E8A-4147-A177-3AD203B41FA5}">
                      <a16:colId xmlns:a16="http://schemas.microsoft.com/office/drawing/2014/main" val="26646543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รายงาน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เป้าหมาย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ผลงาน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อัตรา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69161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 </a:t>
                      </a:r>
                      <a:r>
                        <a:rPr lang="th-TH" sz="32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เด็กอายุ 12 ปี มีฟันดีไม่มีผุ (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Cavity Free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) (</a:t>
                      </a:r>
                      <a:r>
                        <a:rPr lang="th-TH" sz="32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คน) ร้อยละ 72</a:t>
                      </a:r>
                    </a:p>
                    <a:p>
                      <a:endParaRPr lang="th-TH" sz="32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68.42</a:t>
                      </a:r>
                    </a:p>
                    <a:p>
                      <a:pPr algn="ctr"/>
                      <a:r>
                        <a:rPr lang="th-TH" sz="3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ผลงานตก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31239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**กลุ่มวัยทำงาน</a:t>
                      </a:r>
                      <a:r>
                        <a:rPr lang="th-TH" sz="32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อายุ 15-59 ปี ได้รับบริการทันตกรรม (คน) (ใช้แบบความครอบคลุม)ร้อยละ 25</a:t>
                      </a:r>
                      <a:endParaRPr lang="th-TH" sz="32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2</a:t>
                      </a:r>
                      <a:r>
                        <a:rPr lang="en-US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,</a:t>
                      </a:r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135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1</a:t>
                      </a:r>
                      <a:r>
                        <a:rPr lang="en-US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,</a:t>
                      </a:r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228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57.52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35840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</a:t>
                      </a:r>
                      <a:r>
                        <a:rPr lang="th-TH" sz="32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ผู้สูงอายุ ได้รับการตรวจช่องปาก เฉพาะเขตรับผิดชอบ (คน)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  (ใช้แบบความครอบคลุม) ร้อยละ 40</a:t>
                      </a:r>
                      <a:endParaRPr lang="th-TH" sz="32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597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265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44.39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70594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</a:t>
                      </a:r>
                      <a:r>
                        <a:rPr lang="th-TH" sz="32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ผู้สูงอายุ ที่ติดบ้าน ติดเตียงได้รับการตรวจช่องปาก ร้อยละ 40</a:t>
                      </a:r>
                      <a:endParaRPr lang="th-TH" sz="32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78.57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39332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</a:t>
                      </a:r>
                      <a:r>
                        <a:rPr lang="th-TH" sz="32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กลุ่มก่อนวัยผู้สูงอายุที่ได้รับการคัดกรอง 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PMDs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 (</a:t>
                      </a:r>
                      <a:r>
                        <a:rPr lang="th-TH" sz="32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คน)</a:t>
                      </a:r>
                      <a:endParaRPr lang="th-TH" sz="32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479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32.99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16357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</a:t>
                      </a:r>
                      <a:r>
                        <a:rPr lang="th-TH" sz="32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กลุ่มผู้สูงอายุที่ได้รับการคัดกรอง 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PMDs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 (</a:t>
                      </a:r>
                      <a:r>
                        <a:rPr lang="th-TH" sz="32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คน)</a:t>
                      </a:r>
                      <a:endParaRPr lang="th-TH" sz="32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696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405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58.19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8926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0933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369583E-E900-B3DD-1EF9-0CD7955F5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37438"/>
            <a:ext cx="3772003" cy="800348"/>
          </a:xfr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th-TH" sz="4400" b="1" dirty="0">
                <a:solidFill>
                  <a:schemeClr val="tx1"/>
                </a:solidFill>
                <a:latin typeface="DSN PaTiMoke" panose="00000400000000000000" pitchFamily="2" charset="-34"/>
                <a:cs typeface="DSN PaTiMoke" panose="00000400000000000000" pitchFamily="2" charset="-34"/>
              </a:rPr>
              <a:t>งานทันตกรรมบริการ</a:t>
            </a:r>
          </a:p>
        </p:txBody>
      </p:sp>
      <p:graphicFrame>
        <p:nvGraphicFramePr>
          <p:cNvPr id="4" name="ตาราง 4">
            <a:extLst>
              <a:ext uri="{FF2B5EF4-FFF2-40B4-BE49-F238E27FC236}">
                <a16:creationId xmlns:a16="http://schemas.microsoft.com/office/drawing/2014/main" id="{49DB3DE5-625C-0C45-9654-5FB48D8B9C6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57876366"/>
              </p:ext>
            </p:extLst>
          </p:nvPr>
        </p:nvGraphicFramePr>
        <p:xfrm>
          <a:off x="89210" y="1391363"/>
          <a:ext cx="11853748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7658">
                  <a:extLst>
                    <a:ext uri="{9D8B030D-6E8A-4147-A177-3AD203B41FA5}">
                      <a16:colId xmlns:a16="http://schemas.microsoft.com/office/drawing/2014/main" val="234331975"/>
                    </a:ext>
                  </a:extLst>
                </a:gridCol>
                <a:gridCol w="1773044">
                  <a:extLst>
                    <a:ext uri="{9D8B030D-6E8A-4147-A177-3AD203B41FA5}">
                      <a16:colId xmlns:a16="http://schemas.microsoft.com/office/drawing/2014/main" val="1530239881"/>
                    </a:ext>
                  </a:extLst>
                </a:gridCol>
                <a:gridCol w="1773046">
                  <a:extLst>
                    <a:ext uri="{9D8B030D-6E8A-4147-A177-3AD203B41FA5}">
                      <a16:colId xmlns:a16="http://schemas.microsoft.com/office/drawing/2014/main" val="11988829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รายการ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จำนวน (คน)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จำนวน (ครั้ง)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70306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**ตรวจสุขภาพช่องปากรวมทุกกลุ่ม ตรวจเพื่อวางแผน รักษา และประเมินผลโดยทันตบุคลากร (คน)</a:t>
                      </a:r>
                      <a:endParaRPr lang="th-TH" sz="28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828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-</a:t>
                      </a:r>
                      <a:endParaRPr lang="th-TH" sz="28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39335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</a:t>
                      </a:r>
                      <a:r>
                        <a:rPr lang="th-TH" sz="28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ฝึกแปรงฟันแบบลงมือปฏิบัติ และฝึกแปรงฟันแบบลงมือปฏิบัติ และ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plaque control </a:t>
                      </a:r>
                      <a:endParaRPr lang="th-TH" sz="28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-</a:t>
                      </a:r>
                      <a:endParaRPr lang="th-TH" sz="28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3</a:t>
                      </a:r>
                      <a:r>
                        <a:rPr lang="en-US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,</a:t>
                      </a:r>
                      <a:r>
                        <a:rPr lang="th-TH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051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58912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</a:t>
                      </a:r>
                      <a:r>
                        <a:rPr lang="th-TH" sz="28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ให้ฟลูออไรด์(ครั้ง)</a:t>
                      </a:r>
                      <a:endParaRPr lang="th-TH" sz="28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475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91285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</a:t>
                      </a:r>
                      <a:r>
                        <a:rPr lang="th-TH" sz="28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การเคลือบหลุมร่องฟัน (ครั้ง)</a:t>
                      </a:r>
                      <a:endParaRPr lang="th-TH" sz="28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23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97011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ngsanaUPC" panose="02020603050405020304" pitchFamily="18" charset="-34"/>
                          <a:ea typeface="+mn-ea"/>
                          <a:cs typeface="AngsanaUPC" panose="02020603050405020304" pitchFamily="18" charset="-34"/>
                        </a:rPr>
                        <a:t>PRR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 (</a:t>
                      </a:r>
                      <a:r>
                        <a:rPr lang="th-TH" sz="28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ครั้ง)</a:t>
                      </a:r>
                      <a:endParaRPr lang="th-TH" sz="28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25373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</a:t>
                      </a:r>
                      <a:r>
                        <a:rPr lang="th-TH" sz="28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ขูดหินปูน (ครั้ง)</a:t>
                      </a:r>
                      <a:endParaRPr lang="th-TH" sz="28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352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71818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</a:t>
                      </a:r>
                      <a:r>
                        <a:rPr lang="th-TH" sz="28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ถอนฟัน (ครั้ง)</a:t>
                      </a:r>
                      <a:endParaRPr lang="th-TH" sz="28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418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53155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</a:t>
                      </a:r>
                      <a:r>
                        <a:rPr lang="th-TH" sz="28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อุดฟัน (ครั้ง)</a:t>
                      </a:r>
                      <a:endParaRPr lang="th-TH" sz="28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-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272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009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9809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CBE4BDA-C80F-EE97-DFD0-067BE32A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773" y="609600"/>
            <a:ext cx="7050461" cy="1320800"/>
          </a:xfrm>
        </p:spPr>
        <p:txBody>
          <a:bodyPr>
            <a:noAutofit/>
          </a:bodyPr>
          <a:lstStyle/>
          <a:p>
            <a:pPr algn="ctr"/>
            <a:r>
              <a:rPr lang="th-TH" sz="4400" dirty="0">
                <a:latin typeface="DSN PaTiMoke" panose="00000400000000000000" pitchFamily="2" charset="-34"/>
                <a:cs typeface="DSN PaTiMoke" panose="00000400000000000000" pitchFamily="2" charset="-34"/>
              </a:rPr>
              <a:t>รายได้จากการให้บริการทันตกรรมบริการ / ค่าตอบแทน</a:t>
            </a:r>
            <a:br>
              <a:rPr lang="th-TH" sz="4400" dirty="0">
                <a:latin typeface="DSN PaTiMoke" panose="00000400000000000000" pitchFamily="2" charset="-34"/>
                <a:cs typeface="DSN PaTiMoke" panose="00000400000000000000" pitchFamily="2" charset="-34"/>
              </a:rPr>
            </a:br>
            <a:r>
              <a:rPr lang="th-TH" sz="4400" dirty="0">
                <a:latin typeface="DSN PaTiMoke" panose="00000400000000000000" pitchFamily="2" charset="-34"/>
                <a:cs typeface="DSN PaTiMoke" panose="00000400000000000000" pitchFamily="2" charset="-34"/>
              </a:rPr>
              <a:t>เดือนตุลาคม 2565 - เดือนเมษายน 2566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015C374-7F76-2CE3-9E69-2CB05061BD3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th-TH" sz="3600" dirty="0">
                <a:latin typeface="DSN PaTiMoke" panose="00000400000000000000" pitchFamily="2" charset="-34"/>
                <a:cs typeface="DSN PaTiMoke" panose="00000400000000000000" pitchFamily="2" charset="-34"/>
              </a:rPr>
              <a:t>รายได้จากงานประกันสังคม                                            43</a:t>
            </a:r>
            <a:r>
              <a:rPr lang="en-US" sz="3600" dirty="0">
                <a:latin typeface="DSN PaTiMoke" panose="00000400000000000000" pitchFamily="2" charset="-34"/>
                <a:cs typeface="DSN PaTiMoke" panose="00000400000000000000" pitchFamily="2" charset="-34"/>
              </a:rPr>
              <a:t>,</a:t>
            </a:r>
            <a:r>
              <a:rPr lang="th-TH" sz="3600" dirty="0">
                <a:latin typeface="DSN PaTiMoke" panose="00000400000000000000" pitchFamily="2" charset="-34"/>
                <a:cs typeface="DSN PaTiMoke" panose="00000400000000000000" pitchFamily="2" charset="-34"/>
              </a:rPr>
              <a:t>000 บาท</a:t>
            </a:r>
          </a:p>
          <a:p>
            <a:r>
              <a:rPr lang="th-TH" sz="3600" dirty="0">
                <a:latin typeface="DSN PaTiMoke" panose="00000400000000000000" pitchFamily="2" charset="-34"/>
                <a:cs typeface="DSN PaTiMoke" panose="00000400000000000000" pitchFamily="2" charset="-34"/>
              </a:rPr>
              <a:t>รายได้จากสิทธิการรักษาเบิกได้ / ชำระเงิน                              11</a:t>
            </a:r>
            <a:r>
              <a:rPr lang="en-US" sz="3600" dirty="0">
                <a:latin typeface="DSN PaTiMoke" panose="00000400000000000000" pitchFamily="2" charset="-34"/>
                <a:cs typeface="DSN PaTiMoke" panose="00000400000000000000" pitchFamily="2" charset="-34"/>
              </a:rPr>
              <a:t>,</a:t>
            </a:r>
            <a:r>
              <a:rPr lang="th-TH" sz="3600" dirty="0">
                <a:latin typeface="DSN PaTiMoke" panose="00000400000000000000" pitchFamily="2" charset="-34"/>
                <a:cs typeface="DSN PaTiMoke" panose="00000400000000000000" pitchFamily="2" charset="-34"/>
              </a:rPr>
              <a:t>700 บาท</a:t>
            </a:r>
          </a:p>
          <a:p>
            <a:r>
              <a:rPr lang="th-TH" sz="3600" dirty="0">
                <a:latin typeface="DSN PaTiMoke" panose="00000400000000000000" pitchFamily="2" charset="-34"/>
                <a:cs typeface="DSN PaTiMoke" panose="00000400000000000000" pitchFamily="2" charset="-34"/>
              </a:rPr>
              <a:t>รายได้จากผู้มารับบริการนอกพื้นที่ในงานทันตกรรมทำเรื่องเบิก สสจ.       4</a:t>
            </a:r>
            <a:r>
              <a:rPr lang="en-US" sz="3600" dirty="0">
                <a:latin typeface="DSN PaTiMoke" panose="00000400000000000000" pitchFamily="2" charset="-34"/>
                <a:cs typeface="DSN PaTiMoke" panose="00000400000000000000" pitchFamily="2" charset="-34"/>
              </a:rPr>
              <a:t>,</a:t>
            </a:r>
            <a:r>
              <a:rPr lang="th-TH" sz="3600" dirty="0">
                <a:latin typeface="DSN PaTiMoke" panose="00000400000000000000" pitchFamily="2" charset="-34"/>
                <a:cs typeface="DSN PaTiMoke" panose="00000400000000000000" pitchFamily="2" charset="-34"/>
              </a:rPr>
              <a:t>000 บาท</a:t>
            </a:r>
          </a:p>
          <a:p>
            <a:pPr marL="0" indent="0">
              <a:buNone/>
            </a:pPr>
            <a:r>
              <a:rPr lang="th-TH" sz="3600" dirty="0">
                <a:latin typeface="DSN PaTiMoke" panose="00000400000000000000" pitchFamily="2" charset="-34"/>
                <a:cs typeface="DSN PaTiMoke" panose="00000400000000000000" pitchFamily="2" charset="-34"/>
              </a:rPr>
              <a:t>	                                       รวมทั้งหมดเป็นเงิน             58</a:t>
            </a:r>
            <a:r>
              <a:rPr lang="en-US" sz="3600" dirty="0">
                <a:latin typeface="DSN PaTiMoke" panose="00000400000000000000" pitchFamily="2" charset="-34"/>
                <a:cs typeface="DSN PaTiMoke" panose="00000400000000000000" pitchFamily="2" charset="-34"/>
              </a:rPr>
              <a:t>,</a:t>
            </a:r>
            <a:r>
              <a:rPr lang="th-TH" sz="3600" dirty="0">
                <a:latin typeface="DSN PaTiMoke" panose="00000400000000000000" pitchFamily="2" charset="-34"/>
                <a:cs typeface="DSN PaTiMoke" panose="00000400000000000000" pitchFamily="2" charset="-34"/>
              </a:rPr>
              <a:t>700 บาท</a:t>
            </a:r>
          </a:p>
          <a:p>
            <a:pPr marL="0" indent="0" algn="ctr">
              <a:buNone/>
            </a:pPr>
            <a:r>
              <a:rPr lang="th-TH" sz="3600" dirty="0">
                <a:latin typeface="DSN PaTiMoke" panose="00000400000000000000" pitchFamily="2" charset="-34"/>
                <a:cs typeface="DSN PaTiMoke" panose="00000400000000000000" pitchFamily="2" charset="-34"/>
              </a:rPr>
              <a:t>***********************************************************</a:t>
            </a:r>
          </a:p>
          <a:p>
            <a:pPr marL="0" indent="0" algn="ctr">
              <a:buNone/>
            </a:pPr>
            <a:r>
              <a:rPr lang="th-TH" sz="3600" dirty="0">
                <a:latin typeface="DSN PaTiMoke" panose="00000400000000000000" pitchFamily="2" charset="-34"/>
                <a:cs typeface="DSN PaTiMoke" panose="00000400000000000000" pitchFamily="2" charset="-34"/>
              </a:rPr>
              <a:t>ค่าตอบแทนทำนอกเวลา 31</a:t>
            </a:r>
            <a:r>
              <a:rPr lang="en-US" sz="3600" dirty="0">
                <a:latin typeface="DSN PaTiMoke" panose="00000400000000000000" pitchFamily="2" charset="-34"/>
                <a:cs typeface="DSN PaTiMoke" panose="00000400000000000000" pitchFamily="2" charset="-34"/>
              </a:rPr>
              <a:t>,</a:t>
            </a:r>
            <a:r>
              <a:rPr lang="th-TH" sz="3600" dirty="0">
                <a:latin typeface="DSN PaTiMoke" panose="00000400000000000000" pitchFamily="2" charset="-34"/>
                <a:cs typeface="DSN PaTiMoke" panose="00000400000000000000" pitchFamily="2" charset="-34"/>
              </a:rPr>
              <a:t>400 บาท</a:t>
            </a:r>
          </a:p>
        </p:txBody>
      </p:sp>
    </p:spTree>
    <p:extLst>
      <p:ext uri="{BB962C8B-B14F-4D97-AF65-F5344CB8AC3E}">
        <p14:creationId xmlns:p14="http://schemas.microsoft.com/office/powerpoint/2010/main" val="3363192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E67944F-4112-A52E-C30C-B8BCD7B3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9590" y="1204332"/>
            <a:ext cx="3133493" cy="8809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th-TH" sz="4000" b="1" dirty="0">
                <a:solidFill>
                  <a:srgbClr val="002060"/>
                </a:solidFill>
                <a:latin typeface="DSN PaTiMoke" panose="00000400000000000000" pitchFamily="2" charset="-34"/>
                <a:cs typeface="DSN PaTiMoke" panose="00000400000000000000" pitchFamily="2" charset="-34"/>
              </a:rPr>
              <a:t>ภาพกิจกรรมงานเชิงรุก</a:t>
            </a:r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2D13E5A1-23A4-8DDB-D427-62A1E74D31B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1975" y="741556"/>
            <a:ext cx="3820437" cy="21519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64704D8-B310-2F71-5C88-0ACC519D0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066" y="2211767"/>
            <a:ext cx="4321934" cy="2434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196A807-AFDC-B0D2-BECC-5C3358882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932" y="2861490"/>
            <a:ext cx="2251159" cy="3996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25CB55E0-72D5-05BF-0DA0-704B8417E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814" y="4280175"/>
            <a:ext cx="4188120" cy="235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6452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C1C94D3-67E0-2030-4C61-73398D6F8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7008" y="1175122"/>
            <a:ext cx="3383558" cy="865552"/>
          </a:xfrm>
        </p:spPr>
        <p:txBody>
          <a:bodyPr>
            <a:noAutofit/>
          </a:bodyPr>
          <a:lstStyle/>
          <a:p>
            <a:r>
              <a:rPr lang="th-TH" sz="4400" b="1" dirty="0">
                <a:solidFill>
                  <a:srgbClr val="002060"/>
                </a:solidFill>
                <a:latin typeface="DSN PaTiMoke" panose="00000400000000000000" pitchFamily="2" charset="-34"/>
                <a:cs typeface="DSN PaTiMoke" panose="00000400000000000000" pitchFamily="2" charset="-34"/>
              </a:rPr>
              <a:t>ภาพกิจกรรมงานเชิงรุก</a:t>
            </a:r>
            <a:endParaRPr lang="th-TH" sz="4400" dirty="0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DDEA22E-9151-2B01-C6B2-25503E29F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03" y="544149"/>
            <a:ext cx="4629173" cy="2607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41F801A9-6D3A-3F50-775D-39AB74DCA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327" y="2768641"/>
            <a:ext cx="4745681" cy="2673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DBF8EAA9-057A-5DBF-18AA-61C72FA07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904" y="4384715"/>
            <a:ext cx="4054305" cy="2283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0217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385925D-A0D6-20DE-ADEC-9432E1D7E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3564" y="680243"/>
            <a:ext cx="3024871" cy="784302"/>
          </a:xfrm>
        </p:spPr>
        <p:txBody>
          <a:bodyPr/>
          <a:lstStyle/>
          <a:p>
            <a:r>
              <a:rPr lang="th-TH" sz="3600" b="1" dirty="0">
                <a:solidFill>
                  <a:srgbClr val="002060"/>
                </a:solidFill>
                <a:latin typeface="DSN PaTiMoke" panose="00000400000000000000" pitchFamily="2" charset="-34"/>
                <a:cs typeface="DSN PaTiMoke" panose="00000400000000000000" pitchFamily="2" charset="-34"/>
              </a:rPr>
              <a:t>ภาพกิจกรรมงานเชิงรุก</a:t>
            </a:r>
            <a:endParaRPr lang="th-TH" dirty="0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A803A765-45A8-0FC7-7CB7-020525D7F0E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16987" y="2166241"/>
            <a:ext cx="2254089" cy="4011516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2BD7762-04D3-FEBF-66ED-E222F38E4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538" y="2234591"/>
            <a:ext cx="2261812" cy="4011516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CD251363-E561-0EB4-D19B-57CE54F54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178" y="2176046"/>
            <a:ext cx="2254089" cy="4001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F21A427B-1984-5AF2-F42A-B0340194B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6095" y="2166241"/>
            <a:ext cx="2393763" cy="4249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8821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69E9A01-CCB0-3374-E9ED-1665CBDC8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9295" y="721112"/>
            <a:ext cx="8596668" cy="397355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th-TH" sz="8000" b="1" dirty="0">
                <a:solidFill>
                  <a:srgbClr val="7030A0"/>
                </a:solidFill>
                <a:latin typeface="DSN FreeHand" panose="00000400000000000000" pitchFamily="2" charset="-34"/>
                <a:cs typeface="DSN FreeHand" panose="00000400000000000000" pitchFamily="2" charset="-34"/>
              </a:rPr>
              <a:t>รูปภาพน้อยแต่หัวใจเต็มร้อยในการทำงาน</a:t>
            </a:r>
            <a:br>
              <a:rPr lang="th-TH" sz="8000" b="1" dirty="0">
                <a:solidFill>
                  <a:srgbClr val="7030A0"/>
                </a:solidFill>
                <a:latin typeface="DSN FreeHand" panose="00000400000000000000" pitchFamily="2" charset="-34"/>
                <a:cs typeface="DSN FreeHand" panose="00000400000000000000" pitchFamily="2" charset="-34"/>
              </a:rPr>
            </a:br>
            <a:r>
              <a:rPr lang="th-TH" sz="8000" b="1" dirty="0">
                <a:solidFill>
                  <a:srgbClr val="7030A0"/>
                </a:solidFill>
                <a:latin typeface="DSN FreeHand" panose="00000400000000000000" pitchFamily="2" charset="-34"/>
                <a:cs typeface="DSN FreeHand" panose="00000400000000000000" pitchFamily="2" charset="-34"/>
              </a:rPr>
              <a:t>									ขอบคุณค่ะ</a:t>
            </a:r>
          </a:p>
        </p:txBody>
      </p:sp>
    </p:spTree>
    <p:extLst>
      <p:ext uri="{BB962C8B-B14F-4D97-AF65-F5344CB8AC3E}">
        <p14:creationId xmlns:p14="http://schemas.microsoft.com/office/powerpoint/2010/main" val="3791682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7E30475-C5CB-4C95-F159-46A32EFA8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190" y="462400"/>
            <a:ext cx="2587708" cy="943489"/>
          </a:xfr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th-TH" sz="5400" b="1" i="0" strike="noStrike" dirty="0">
                <a:solidFill>
                  <a:srgbClr val="000000"/>
                </a:solidFill>
                <a:effectLst/>
                <a:latin typeface="DSN PaTiMoke" panose="00000400000000000000" pitchFamily="2" charset="-34"/>
                <a:cs typeface="DSN PaTiMoke" panose="00000400000000000000" pitchFamily="2" charset="-34"/>
              </a:rPr>
              <a:t>ข้อมูลทั่วไป</a:t>
            </a:r>
            <a:endParaRPr lang="th-TH" sz="5400" dirty="0">
              <a:latin typeface="DSN PaTiMoke" panose="00000400000000000000" pitchFamily="2" charset="-34"/>
              <a:cs typeface="DSN PaTiMoke" panose="00000400000000000000" pitchFamily="2" charset="-34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B32BD48-4FE1-E209-666F-FC5E6BF7B1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087" y="1716947"/>
            <a:ext cx="10363826" cy="4066634"/>
          </a:xfrm>
          <a:ln w="38100">
            <a:solidFill>
              <a:srgbClr val="FFFF00"/>
            </a:solidFill>
            <a:prstDash val="sysDot"/>
          </a:ln>
        </p:spPr>
        <p:txBody>
          <a:bodyPr>
            <a:normAutofit/>
          </a:bodyPr>
          <a:lstStyle/>
          <a:p>
            <a:pPr fontAlgn="base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th-TH" sz="4800" b="1" i="0" u="none" strike="noStrike" dirty="0">
                <a:solidFill>
                  <a:srgbClr val="212529"/>
                </a:solidFill>
                <a:effectLst/>
                <a:latin typeface="DSN PaTiMoke" panose="00000400000000000000" pitchFamily="2" charset="-34"/>
                <a:cs typeface="DSN PaTiMoke" panose="00000400000000000000" pitchFamily="2" charset="-34"/>
              </a:rPr>
              <a:t>ชื่อสถานพยาบาล : โรงพยาบาลส่งเสริมสุขภาพตำบลบ้านแห</a:t>
            </a:r>
            <a:endParaRPr lang="th-TH" sz="4800" b="1" dirty="0">
              <a:solidFill>
                <a:srgbClr val="212529"/>
              </a:solidFill>
              <a:latin typeface="DSN PaTiMoke" panose="00000400000000000000" pitchFamily="2" charset="-34"/>
              <a:cs typeface="DSN PaTiMoke" panose="00000400000000000000" pitchFamily="2" charset="-34"/>
            </a:endParaRP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th-TH" sz="4800" b="1" dirty="0">
                <a:solidFill>
                  <a:srgbClr val="212529"/>
                </a:solidFill>
                <a:latin typeface="DSN PaTiMoke" panose="00000400000000000000" pitchFamily="2" charset="-34"/>
                <a:cs typeface="DSN PaTiMoke" panose="00000400000000000000" pitchFamily="2" charset="-34"/>
              </a:rPr>
              <a:t>มีทั้งหมด 6 หมู่ จำนวนประชากร </a:t>
            </a:r>
            <a:r>
              <a:rPr lang="en-US" sz="4800" b="1" dirty="0">
                <a:solidFill>
                  <a:srgbClr val="212529"/>
                </a:solidFill>
                <a:latin typeface="DSN PaTiMoke" panose="00000400000000000000" pitchFamily="2" charset="-34"/>
                <a:cs typeface="DSN PaTiMoke" panose="00000400000000000000" pitchFamily="2" charset="-34"/>
              </a:rPr>
              <a:t>: </a:t>
            </a:r>
            <a:r>
              <a:rPr lang="th-TH" sz="4800" b="1" i="0" u="none" strike="noStrike" dirty="0">
                <a:solidFill>
                  <a:srgbClr val="212529"/>
                </a:solidFill>
                <a:effectLst/>
                <a:latin typeface="DSN PaTiMoke" panose="00000400000000000000" pitchFamily="2" charset="-34"/>
                <a:cs typeface="DSN PaTiMoke" panose="00000400000000000000" pitchFamily="2" charset="-34"/>
              </a:rPr>
              <a:t>3,205 คน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th-TH" sz="4800" b="1" dirty="0">
                <a:solidFill>
                  <a:srgbClr val="212529"/>
                </a:solidFill>
                <a:latin typeface="DSN PaTiMoke" panose="00000400000000000000" pitchFamily="2" charset="-34"/>
                <a:cs typeface="DSN PaTiMoke" panose="00000400000000000000" pitchFamily="2" charset="-34"/>
              </a:rPr>
              <a:t>ผู้ป่วยติดเตียง มีทั้งหมด 3 คน / ผู้ป่วยติดบ้าน 11 คน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th-TH" sz="4800" b="1" dirty="0">
                <a:solidFill>
                  <a:srgbClr val="212529"/>
                </a:solidFill>
                <a:latin typeface="DSN PaTiMoke" panose="00000400000000000000" pitchFamily="2" charset="-34"/>
                <a:cs typeface="DSN PaTiMoke" panose="00000400000000000000" pitchFamily="2" charset="-34"/>
              </a:rPr>
              <a:t>ประชากรป่วยเป็นโรคความดันโลหิตสูงอย่างเดียว จำนวน 361 คน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th-TH" sz="4800" b="1" dirty="0">
                <a:solidFill>
                  <a:srgbClr val="212529"/>
                </a:solidFill>
                <a:latin typeface="DSN PaTiMoke" panose="00000400000000000000" pitchFamily="2" charset="-34"/>
                <a:cs typeface="DSN PaTiMoke" panose="00000400000000000000" pitchFamily="2" charset="-34"/>
              </a:rPr>
              <a:t>ประชากรป่วยเป็นโรคเบาหวาน อย่างเดียว จำนวน 32 คน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th-TH" sz="4800" b="1" dirty="0">
              <a:solidFill>
                <a:srgbClr val="212529"/>
              </a:solidFill>
              <a:latin typeface="DSN PaTiMoke" panose="00000400000000000000" pitchFamily="2" charset="-34"/>
              <a:cs typeface="DSN PaTiMoke" panose="00000400000000000000" pitchFamily="2" charset="-34"/>
            </a:endParaRP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th-TH" sz="4800" b="1" i="0" u="none" strike="noStrike" dirty="0">
              <a:solidFill>
                <a:srgbClr val="212529"/>
              </a:solidFill>
              <a:effectLst/>
              <a:latin typeface="DSN PaTiMoke" panose="00000400000000000000" pitchFamily="2" charset="-34"/>
              <a:cs typeface="DSN PaTiMoke" panose="00000400000000000000" pitchFamily="2" charset="-34"/>
            </a:endParaRPr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0322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7B0F8C2-6442-C4C1-B3CB-07640C9C8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284" y="643890"/>
            <a:ext cx="3151716" cy="922020"/>
          </a:xfr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th-TH" sz="5400" b="1" i="0" u="none" strike="noStrike" dirty="0">
                <a:solidFill>
                  <a:srgbClr val="000000"/>
                </a:solidFill>
                <a:effectLst/>
                <a:latin typeface="DSN PaTiMoke" panose="00000400000000000000" pitchFamily="2" charset="-34"/>
                <a:cs typeface="DSN PaTiMoke" panose="00000400000000000000" pitchFamily="2" charset="-34"/>
              </a:rPr>
              <a:t>ข้อมูลทั่วไป (ต่อ)</a:t>
            </a:r>
            <a:endParaRPr lang="th-TH" sz="5400" dirty="0">
              <a:latin typeface="DSN PaTiMoke" panose="00000400000000000000" pitchFamily="2" charset="-34"/>
              <a:cs typeface="DSN PaTiMoke" panose="00000400000000000000" pitchFamily="2" charset="-34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9280F17-7E55-FEFE-047D-FB29FD0CDF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ln w="38100">
            <a:solidFill>
              <a:srgbClr val="0070C0"/>
            </a:solidFill>
            <a:prstDash val="sysDot"/>
          </a:ln>
        </p:spPr>
        <p:txBody>
          <a:bodyPr>
            <a:normAutofit fontScale="92500"/>
          </a:bodyPr>
          <a:lstStyle/>
          <a:p>
            <a:pPr fontAlgn="base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th-TH" sz="5200" b="1" dirty="0">
                <a:solidFill>
                  <a:srgbClr val="212529"/>
                </a:solidFill>
                <a:latin typeface="DSN PaTiMoke" panose="00000400000000000000" pitchFamily="2" charset="-34"/>
                <a:cs typeface="DSN PaTiMoke" panose="00000400000000000000" pitchFamily="2" charset="-34"/>
              </a:rPr>
              <a:t>ประชากรป่วยเป็นโรคความดันโลหิตสูง / เบาหวาน  จำนวน  228 คน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th-TH" sz="5200" b="1" dirty="0">
                <a:solidFill>
                  <a:srgbClr val="212529"/>
                </a:solidFill>
                <a:latin typeface="DSN PaTiMoke" panose="00000400000000000000" pitchFamily="2" charset="-34"/>
                <a:cs typeface="DSN PaTiMoke" panose="00000400000000000000" pitchFamily="2" charset="-34"/>
              </a:rPr>
              <a:t>อาสาสมัครสาธารณสุขจำนวน 80 คน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th-TH" sz="5200" b="1" i="0" u="none" strike="noStrike" dirty="0">
                <a:solidFill>
                  <a:srgbClr val="212529"/>
                </a:solidFill>
                <a:effectLst/>
                <a:latin typeface="DSN PaTiMoke" panose="00000400000000000000" pitchFamily="2" charset="-34"/>
                <a:cs typeface="DSN PaTiMoke" panose="00000400000000000000" pitchFamily="2" charset="-34"/>
              </a:rPr>
              <a:t> รับผิดชอบดูแลทั้งหมด 4 ตำบล </a:t>
            </a:r>
            <a:r>
              <a:rPr lang="en-US" sz="5200" b="1" i="0" u="none" strike="noStrike" dirty="0">
                <a:solidFill>
                  <a:srgbClr val="212529"/>
                </a:solidFill>
                <a:effectLst/>
                <a:latin typeface="DSN PaTiMoke" panose="00000400000000000000" pitchFamily="2" charset="-34"/>
                <a:cs typeface="DSN PaTiMoke" panose="00000400000000000000" pitchFamily="2" charset="-34"/>
              </a:rPr>
              <a:t>: </a:t>
            </a:r>
            <a:r>
              <a:rPr lang="th-TH" sz="5200" b="1" i="0" u="none" strike="noStrike" dirty="0">
                <a:solidFill>
                  <a:srgbClr val="212529"/>
                </a:solidFill>
                <a:effectLst/>
                <a:latin typeface="DSN PaTiMoke" panose="00000400000000000000" pitchFamily="2" charset="-34"/>
                <a:cs typeface="DSN PaTiMoke" panose="00000400000000000000" pitchFamily="2" charset="-34"/>
              </a:rPr>
              <a:t>บ้านแห คลองวัว จำปาหล่อ มหาดไทย 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th-TH" sz="5200" b="1" dirty="0">
                <a:solidFill>
                  <a:srgbClr val="212529"/>
                </a:solidFill>
                <a:latin typeface="DSN PaTiMoke" panose="00000400000000000000" pitchFamily="2" charset="-34"/>
                <a:cs typeface="DSN PaTiMoke" panose="00000400000000000000" pitchFamily="2" charset="-34"/>
              </a:rPr>
              <a:t>รับผิดชอบโรงเรียนทั้งหมด 7 โรงเรียน / 7 ศูนย์พัฒนาเด็กเล็ก</a:t>
            </a:r>
            <a:endParaRPr lang="th-TH" sz="5200" b="1" i="0" u="none" strike="noStrike" dirty="0">
              <a:solidFill>
                <a:srgbClr val="212529"/>
              </a:solidFill>
              <a:effectLst/>
              <a:latin typeface="DSN PaTiMoke" panose="00000400000000000000" pitchFamily="2" charset="-34"/>
              <a:cs typeface="DSN PaTiMoke" panose="00000400000000000000" pitchFamily="2" charset="-34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33931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0592701-A676-8737-FE0E-3A6CDB305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06966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th-TH" sz="4400" dirty="0">
                <a:latin typeface="DSN PaTiMoke" panose="00000400000000000000" pitchFamily="2" charset="-34"/>
                <a:cs typeface="DSN PaTiMoke" panose="00000400000000000000" pitchFamily="2" charset="-34"/>
              </a:rPr>
              <a:t>บุคลากรสาธารณสุขโรงพยาบาลส่งเสริมสุขภาพตำบลบ้านแห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9FF8C42-5DE2-C899-0C49-8EA5687AAC2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79035" y="1783854"/>
            <a:ext cx="7694967" cy="4628098"/>
          </a:xfrm>
        </p:spPr>
        <p:txBody>
          <a:bodyPr>
            <a:noAutofit/>
          </a:bodyPr>
          <a:lstStyle/>
          <a:p>
            <a:r>
              <a:rPr lang="th-TH" sz="2800" dirty="0">
                <a:latin typeface="DSN PaTiMoke" panose="00000400000000000000" pitchFamily="2" charset="-34"/>
                <a:cs typeface="DSN PaTiMoke" panose="00000400000000000000" pitchFamily="2" charset="-34"/>
              </a:rPr>
              <a:t>นายอำนาจ       ระเบียบดี            ตำแหน่ง ผู้อำนวยการโรงพยาบาลส่งเสริมสุขภาพ</a:t>
            </a:r>
          </a:p>
          <a:p>
            <a:r>
              <a:rPr lang="th-TH" sz="2800" dirty="0">
                <a:latin typeface="DSN PaTiMoke" panose="00000400000000000000" pitchFamily="2" charset="-34"/>
                <a:cs typeface="DSN PaTiMoke" panose="00000400000000000000" pitchFamily="2" charset="-34"/>
              </a:rPr>
              <a:t>นางสาว</a:t>
            </a:r>
            <a:r>
              <a:rPr lang="th-TH" sz="2800" dirty="0" err="1">
                <a:latin typeface="DSN PaTiMoke" panose="00000400000000000000" pitchFamily="2" charset="-34"/>
                <a:cs typeface="DSN PaTiMoke" panose="00000400000000000000" pitchFamily="2" charset="-34"/>
              </a:rPr>
              <a:t>รฐ</a:t>
            </a:r>
            <a:r>
              <a:rPr lang="th-TH" sz="2800" dirty="0">
                <a:latin typeface="DSN PaTiMoke" panose="00000400000000000000" pitchFamily="2" charset="-34"/>
                <a:cs typeface="DSN PaTiMoke" panose="00000400000000000000" pitchFamily="2" charset="-34"/>
              </a:rPr>
              <a:t>นนท์    สถาพรไชย          เจ้าหน้าที่ธุรการ</a:t>
            </a:r>
          </a:p>
          <a:p>
            <a:r>
              <a:rPr lang="th-TH" sz="2800" dirty="0">
                <a:latin typeface="DSN PaTiMoke" panose="00000400000000000000" pitchFamily="2" charset="-34"/>
                <a:cs typeface="DSN PaTiMoke" panose="00000400000000000000" pitchFamily="2" charset="-34"/>
              </a:rPr>
              <a:t>นางสาวศศิธร     ผลภาค              พยาบาลวิชาชีพ</a:t>
            </a:r>
          </a:p>
          <a:p>
            <a:r>
              <a:rPr lang="th-TH" sz="2800" dirty="0">
                <a:latin typeface="DSN PaTiMoke" panose="00000400000000000000" pitchFamily="2" charset="-34"/>
                <a:cs typeface="DSN PaTiMoke" panose="00000400000000000000" pitchFamily="2" charset="-34"/>
              </a:rPr>
              <a:t>นางสาวกชวรรณ  สังสีแก้ว             นักวิชาการสาธารณสุข</a:t>
            </a:r>
          </a:p>
          <a:p>
            <a:r>
              <a:rPr lang="th-TH" sz="2800" dirty="0">
                <a:latin typeface="DSN PaTiMoke" panose="00000400000000000000" pitchFamily="2" charset="-34"/>
                <a:cs typeface="DSN PaTiMoke" panose="00000400000000000000" pitchFamily="2" charset="-34"/>
              </a:rPr>
              <a:t>นางสาวศิริวรรณ  พูลเกษม             นักกายภาพบำบัด</a:t>
            </a:r>
          </a:p>
          <a:p>
            <a:r>
              <a:rPr lang="th-TH" sz="2800" dirty="0">
                <a:latin typeface="DSN PaTiMoke" panose="00000400000000000000" pitchFamily="2" charset="-34"/>
                <a:cs typeface="DSN PaTiMoke" panose="00000400000000000000" pitchFamily="2" charset="-34"/>
              </a:rPr>
              <a:t>นางสาวกชกร     </a:t>
            </a:r>
            <a:r>
              <a:rPr lang="th-TH" sz="2800" dirty="0" err="1">
                <a:latin typeface="DSN PaTiMoke" panose="00000400000000000000" pitchFamily="2" charset="-34"/>
                <a:cs typeface="DSN PaTiMoke" panose="00000400000000000000" pitchFamily="2" charset="-34"/>
              </a:rPr>
              <a:t>ศิล</a:t>
            </a:r>
            <a:r>
              <a:rPr lang="th-TH" sz="2800" dirty="0">
                <a:latin typeface="DSN PaTiMoke" panose="00000400000000000000" pitchFamily="2" charset="-34"/>
                <a:cs typeface="DSN PaTiMoke" panose="00000400000000000000" pitchFamily="2" charset="-34"/>
              </a:rPr>
              <a:t>สะอาด            ผู้ช่วยนักกายภาพ</a:t>
            </a:r>
          </a:p>
          <a:p>
            <a:r>
              <a:rPr lang="th-TH" sz="2800" dirty="0">
                <a:latin typeface="DSN PaTiMoke" panose="00000400000000000000" pitchFamily="2" charset="-34"/>
                <a:cs typeface="DSN PaTiMoke" panose="00000400000000000000" pitchFamily="2" charset="-34"/>
              </a:rPr>
              <a:t>นางรตบงกช      ชัยนคร               ผู้ช่วยเหลือคนไข้</a:t>
            </a:r>
          </a:p>
          <a:p>
            <a:r>
              <a:rPr lang="th-TH" sz="2800" dirty="0">
                <a:latin typeface="DSN PaTiMoke" panose="00000400000000000000" pitchFamily="2" charset="-34"/>
                <a:cs typeface="DSN PaTiMoke" panose="00000400000000000000" pitchFamily="2" charset="-34"/>
              </a:rPr>
              <a:t>นางสาวสุนันท์     สีนวล                เจ้าพนักงานทันตสาธารณสุข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885433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9373DB4-F5C9-AB80-B4CC-4BBDBF1DE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328" y="341970"/>
            <a:ext cx="4151144" cy="840059"/>
          </a:xfr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th-TH" sz="4400" b="1" dirty="0">
                <a:solidFill>
                  <a:srgbClr val="002060"/>
                </a:solidFill>
                <a:latin typeface="DSN PaTiMoke" panose="00000400000000000000" pitchFamily="2" charset="-34"/>
                <a:cs typeface="DSN PaTiMoke" panose="00000400000000000000" pitchFamily="2" charset="-34"/>
              </a:rPr>
              <a:t>ตารางการให้บริการทันตกรรม</a:t>
            </a:r>
          </a:p>
        </p:txBody>
      </p:sp>
      <p:graphicFrame>
        <p:nvGraphicFramePr>
          <p:cNvPr id="7" name="ตาราง 7">
            <a:extLst>
              <a:ext uri="{FF2B5EF4-FFF2-40B4-BE49-F238E27FC236}">
                <a16:creationId xmlns:a16="http://schemas.microsoft.com/office/drawing/2014/main" id="{96B46581-93FF-44C8-AF5A-D5B7BA5F48CC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80900012"/>
              </p:ext>
            </p:extLst>
          </p:nvPr>
        </p:nvGraphicFramePr>
        <p:xfrm>
          <a:off x="263911" y="1348766"/>
          <a:ext cx="11664177" cy="5167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626">
                  <a:extLst>
                    <a:ext uri="{9D8B030D-6E8A-4147-A177-3AD203B41FA5}">
                      <a16:colId xmlns:a16="http://schemas.microsoft.com/office/drawing/2014/main" val="237139522"/>
                    </a:ext>
                  </a:extLst>
                </a:gridCol>
                <a:gridCol w="3044283">
                  <a:extLst>
                    <a:ext uri="{9D8B030D-6E8A-4147-A177-3AD203B41FA5}">
                      <a16:colId xmlns:a16="http://schemas.microsoft.com/office/drawing/2014/main" val="522228150"/>
                    </a:ext>
                  </a:extLst>
                </a:gridCol>
                <a:gridCol w="735981">
                  <a:extLst>
                    <a:ext uri="{9D8B030D-6E8A-4147-A177-3AD203B41FA5}">
                      <a16:colId xmlns:a16="http://schemas.microsoft.com/office/drawing/2014/main" val="3274150922"/>
                    </a:ext>
                  </a:extLst>
                </a:gridCol>
                <a:gridCol w="6289287">
                  <a:extLst>
                    <a:ext uri="{9D8B030D-6E8A-4147-A177-3AD203B41FA5}">
                      <a16:colId xmlns:a16="http://schemas.microsoft.com/office/drawing/2014/main" val="2634501773"/>
                    </a:ext>
                  </a:extLst>
                </a:gridCol>
              </a:tblGrid>
              <a:tr h="588110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วันให้บริการ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6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เวลา 08.30  -  12.00 น.</a:t>
                      </a:r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พักกลางวัน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th-TH" sz="36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เวลา 13.00  - 16.30 น.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092313"/>
                  </a:ext>
                </a:extLst>
              </a:tr>
              <a:tr h="505591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จันทร์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บริการทันตกรรม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ทันตกรรมชุมชน / งานข้อมูล/ข่าวสาร/ทำความสะอาดเครื่องมือ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851377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อังคาร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บริการทันตกรรม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ทันตกรรมชุมชน / งานข้อมูล/ข่าวสาร/ทำความสะอาดเครื่องมือ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290158"/>
                  </a:ext>
                </a:extLst>
              </a:tr>
              <a:tr h="597031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พุธ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บริการทันตกรรม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ทันตกรรมชุมชน / งานข้อมูล/ข่าวสาร/ทำความสะอาดเครื่องมือ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174917"/>
                  </a:ext>
                </a:extLst>
              </a:tr>
              <a:tr h="603722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พฤหัสบดี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บริการทันตกรรม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ทันตกรรมชุมชน / งานข้อมูล/ข่าวสาร/ทำความสะอาดเครื่องมือ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3451"/>
                  </a:ext>
                </a:extLst>
              </a:tr>
              <a:tr h="643866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ศุกร์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บริการทันตกรรม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ทันตกรรมชุมชน / งานข้อมูล/ข่าวสาร/ทำความสะอาดเครื่องมือ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19960"/>
                  </a:ext>
                </a:extLst>
              </a:tr>
              <a:tr h="646771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เสาร์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บริการทันตกรรม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งานข้อมูล/ข่าวสาร/ทำความสะอาดเครื่องมือ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764937"/>
                  </a:ext>
                </a:extLst>
              </a:tr>
              <a:tr h="676227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อาทิตย์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งานข้อมูล/ข่าวสาร</a:t>
                      </a:r>
                      <a:endParaRPr kumimoji="0" lang="th-TH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SN PaTiMoke" panose="00000400000000000000" pitchFamily="2" charset="-34"/>
                        <a:ea typeface="+mn-ea"/>
                        <a:cs typeface="DSN PaTiMoke" panose="00000400000000000000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งานข้อมูล/ข่าวสาร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828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1207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D525A34-20CC-F104-8FF3-A36517157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49" y="644501"/>
            <a:ext cx="6423102" cy="806605"/>
          </a:xfrm>
          <a:ln w="28575"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th-TH" sz="4800" b="1" dirty="0">
                <a:latin typeface="DSN PaTiMoke" panose="00000400000000000000" pitchFamily="2" charset="-34"/>
                <a:cs typeface="DSN PaTiMoke" panose="00000400000000000000" pitchFamily="2" charset="-34"/>
              </a:rPr>
              <a:t>ข้อมูลห้องทันตกรรม / /เครื่องมือทางทันตกรรม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63014A6-E25D-9777-0872-7E291F4769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2261" y="1587191"/>
            <a:ext cx="10363826" cy="6467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3600" dirty="0">
                <a:latin typeface="DSN PaTiMoke" panose="00000400000000000000" pitchFamily="2" charset="-34"/>
                <a:cs typeface="DSN PaTiMoke" panose="00000400000000000000" pitchFamily="2" charset="-34"/>
              </a:rPr>
              <a:t>ขนาดห้องทันตกรรม กว้าง 3.40	เมตร	 ยาว 5.6  เมตร     สูง 2.9  เมตร</a:t>
            </a:r>
          </a:p>
          <a:p>
            <a:pPr marL="0" indent="0">
              <a:buNone/>
            </a:pPr>
            <a:endParaRPr lang="th-TH" sz="3600" dirty="0">
              <a:latin typeface="DSN PaTiMoke" panose="00000400000000000000" pitchFamily="2" charset="-34"/>
              <a:cs typeface="DSN PaTiMoke" panose="00000400000000000000" pitchFamily="2" charset="-34"/>
            </a:endParaRPr>
          </a:p>
          <a:p>
            <a:endParaRPr lang="th-TH" sz="3600" dirty="0">
              <a:latin typeface="DSN PaTiMoke" panose="00000400000000000000" pitchFamily="2" charset="-34"/>
              <a:cs typeface="DSN PaTiMoke" panose="00000400000000000000" pitchFamily="2" charset="-34"/>
            </a:endParaRPr>
          </a:p>
        </p:txBody>
      </p:sp>
      <p:graphicFrame>
        <p:nvGraphicFramePr>
          <p:cNvPr id="4" name="ตาราง 4">
            <a:extLst>
              <a:ext uri="{FF2B5EF4-FFF2-40B4-BE49-F238E27FC236}">
                <a16:creationId xmlns:a16="http://schemas.microsoft.com/office/drawing/2014/main" id="{28B7D19C-A71A-EC9D-7741-88848F7BFC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653342"/>
              </p:ext>
            </p:extLst>
          </p:nvPr>
        </p:nvGraphicFramePr>
        <p:xfrm>
          <a:off x="465873" y="2351463"/>
          <a:ext cx="458563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503">
                  <a:extLst>
                    <a:ext uri="{9D8B030D-6E8A-4147-A177-3AD203B41FA5}">
                      <a16:colId xmlns:a16="http://schemas.microsoft.com/office/drawing/2014/main" val="3089749589"/>
                    </a:ext>
                  </a:extLst>
                </a:gridCol>
                <a:gridCol w="702527">
                  <a:extLst>
                    <a:ext uri="{9D8B030D-6E8A-4147-A177-3AD203B41FA5}">
                      <a16:colId xmlns:a16="http://schemas.microsoft.com/office/drawing/2014/main" val="32885418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0765822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รายการ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จำนวน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หมายเหตุ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5471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**ถาดพร้อมชุดตรวจ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40 ชุด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เพียงพอ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2707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**ชุดถอน 150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5 ชุด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485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**ชุดถอน 151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5 ชุด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2369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**ชุดถอน 150</a:t>
                      </a:r>
                      <a:r>
                        <a:rPr lang="en-US" sz="24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S</a:t>
                      </a:r>
                      <a:endParaRPr lang="th-TH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5 ชุด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8533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</a:t>
                      </a:r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ชุดถอน 151</a:t>
                      </a:r>
                      <a:r>
                        <a:rPr lang="en-US" sz="24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S</a:t>
                      </a:r>
                      <a:endParaRPr lang="th-TH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3 ชุด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072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</a:t>
                      </a:r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 88</a:t>
                      </a:r>
                      <a:r>
                        <a:rPr lang="en-US" sz="24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R</a:t>
                      </a:r>
                      <a:endParaRPr lang="th-TH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1 ตัว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501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4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**88</a:t>
                      </a:r>
                      <a:r>
                        <a:rPr lang="en-US" sz="24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L</a:t>
                      </a:r>
                      <a:endParaRPr lang="th-TH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1 ตัว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661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**CH</a:t>
                      </a:r>
                      <a:endParaRPr lang="th-TH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3 ตัว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058273"/>
                  </a:ext>
                </a:extLst>
              </a:tr>
            </a:tbl>
          </a:graphicData>
        </a:graphic>
      </p:graphicFrame>
      <p:graphicFrame>
        <p:nvGraphicFramePr>
          <p:cNvPr id="5" name="ตาราง 5">
            <a:extLst>
              <a:ext uri="{FF2B5EF4-FFF2-40B4-BE49-F238E27FC236}">
                <a16:creationId xmlns:a16="http://schemas.microsoft.com/office/drawing/2014/main" id="{A1EBA9C1-C75F-4792-5855-33CD557880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982392"/>
              </p:ext>
            </p:extLst>
          </p:nvPr>
        </p:nvGraphicFramePr>
        <p:xfrm>
          <a:off x="5747834" y="2370047"/>
          <a:ext cx="5526049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679026232"/>
                    </a:ext>
                  </a:extLst>
                </a:gridCol>
                <a:gridCol w="1141554">
                  <a:extLst>
                    <a:ext uri="{9D8B030D-6E8A-4147-A177-3AD203B41FA5}">
                      <a16:colId xmlns:a16="http://schemas.microsoft.com/office/drawing/2014/main" val="3440253692"/>
                    </a:ext>
                  </a:extLst>
                </a:gridCol>
                <a:gridCol w="1675162">
                  <a:extLst>
                    <a:ext uri="{9D8B030D-6E8A-4147-A177-3AD203B41FA5}">
                      <a16:colId xmlns:a16="http://schemas.microsoft.com/office/drawing/2014/main" val="2132034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รายการ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จำนวน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หมายเหตุ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059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</a:t>
                      </a:r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จับรากบน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1</a:t>
                      </a:r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 ตัว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99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**จับรากล่าง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1</a:t>
                      </a:r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 ตัว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772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**ชุดอุด</a:t>
                      </a:r>
                      <a:r>
                        <a:rPr lang="en-US" sz="24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AMALGAM</a:t>
                      </a:r>
                      <a:endParaRPr lang="th-TH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9</a:t>
                      </a:r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 ชุด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9251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</a:t>
                      </a:r>
                      <a:r>
                        <a:rPr lang="en-US" sz="24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ARTERY FORCEP</a:t>
                      </a:r>
                      <a:endParaRPr lang="th-TH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1</a:t>
                      </a:r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 ตัว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3849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</a:t>
                      </a:r>
                      <a:r>
                        <a:rPr lang="en-US" sz="24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BONE FILE</a:t>
                      </a:r>
                      <a:endParaRPr lang="th-TH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1</a:t>
                      </a:r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 ตัว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5977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</a:t>
                      </a:r>
                      <a:r>
                        <a:rPr lang="en-US" sz="24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NEEDLE HOLDER</a:t>
                      </a:r>
                      <a:endParaRPr lang="th-TH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4 ตัว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4619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</a:t>
                      </a:r>
                      <a:r>
                        <a:rPr lang="en-US" sz="24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SICKEL</a:t>
                      </a:r>
                      <a:endParaRPr lang="th-TH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2</a:t>
                      </a:r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 ตัว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3207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</a:t>
                      </a:r>
                      <a:r>
                        <a:rPr lang="en-US" sz="24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PROXIMOL</a:t>
                      </a:r>
                      <a:endParaRPr lang="th-TH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4</a:t>
                      </a:r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 ตัว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7388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9978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19EE934-C1D0-E007-3ABD-093F2E3C8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0691" y="161817"/>
            <a:ext cx="3604733" cy="617034"/>
          </a:xfrm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th-TH" sz="4400" b="1" dirty="0">
                <a:solidFill>
                  <a:srgbClr val="002060"/>
                </a:solidFill>
                <a:latin typeface="DSN PaTiMoke" panose="00000400000000000000" pitchFamily="2" charset="-34"/>
                <a:cs typeface="DSN PaTiMoke" panose="00000400000000000000" pitchFamily="2" charset="-34"/>
              </a:rPr>
              <a:t>เครื่องมือทางทันตกรรม (ต่อ)</a:t>
            </a:r>
            <a:endParaRPr lang="th-TH" sz="4400" dirty="0">
              <a:solidFill>
                <a:srgbClr val="002060"/>
              </a:solidFill>
            </a:endParaRPr>
          </a:p>
        </p:txBody>
      </p:sp>
      <p:graphicFrame>
        <p:nvGraphicFramePr>
          <p:cNvPr id="4" name="ตาราง 4">
            <a:extLst>
              <a:ext uri="{FF2B5EF4-FFF2-40B4-BE49-F238E27FC236}">
                <a16:creationId xmlns:a16="http://schemas.microsoft.com/office/drawing/2014/main" id="{4EF41B92-6020-4516-084C-008BF1486A6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22842158"/>
              </p:ext>
            </p:extLst>
          </p:nvPr>
        </p:nvGraphicFramePr>
        <p:xfrm>
          <a:off x="3297044" y="1204331"/>
          <a:ext cx="5597912" cy="5491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3267">
                  <a:extLst>
                    <a:ext uri="{9D8B030D-6E8A-4147-A177-3AD203B41FA5}">
                      <a16:colId xmlns:a16="http://schemas.microsoft.com/office/drawing/2014/main" val="1206248603"/>
                    </a:ext>
                  </a:extLst>
                </a:gridCol>
                <a:gridCol w="970156">
                  <a:extLst>
                    <a:ext uri="{9D8B030D-6E8A-4147-A177-3AD203B41FA5}">
                      <a16:colId xmlns:a16="http://schemas.microsoft.com/office/drawing/2014/main" val="42505981"/>
                    </a:ext>
                  </a:extLst>
                </a:gridCol>
                <a:gridCol w="2174489">
                  <a:extLst>
                    <a:ext uri="{9D8B030D-6E8A-4147-A177-3AD203B41FA5}">
                      <a16:colId xmlns:a16="http://schemas.microsoft.com/office/drawing/2014/main" val="1009228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รายการ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จำนวน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หมายเหตุ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208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 หัว</a:t>
                      </a:r>
                      <a:r>
                        <a:rPr lang="en-US" sz="2400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P10</a:t>
                      </a:r>
                      <a:endParaRPr lang="th-TH" sz="24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22 </a:t>
                      </a:r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หัว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40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936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**กรรไกร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6 ตัว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1497481"/>
                  </a:ext>
                </a:extLst>
              </a:tr>
              <a:tr h="462652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**แคะราก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2 ชุด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00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**เครื่องฉายแสง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3 ตัว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5688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**เครื่อง</a:t>
                      </a:r>
                      <a:r>
                        <a:rPr lang="th-TH" sz="2400" dirty="0" err="1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ปั่</a:t>
                      </a:r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นอมัลก</a:t>
                      </a:r>
                      <a:r>
                        <a:rPr lang="th-TH" sz="2400" dirty="0" err="1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ัม</a:t>
                      </a:r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1 เครื่อง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3521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**เครื่องขูดหินน้ำลาย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1 เครื่อง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6221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**เก้าอี้สนาม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1 ตัว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8319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**ด้ามมีด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1 ตัว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526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**ด้ามกรอเร็ว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5 ตัว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4498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**ด้ามกรอช้า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1 ตัว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6009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**เครื่องดูดน้ำลายเคลื่อนที่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1 ตัว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4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4481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163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D02B740-C591-0FB3-B92E-AB7D971C7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7815156" cy="842010"/>
          </a:xfrm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rmAutofit fontScale="90000"/>
          </a:bodyPr>
          <a:lstStyle/>
          <a:p>
            <a:r>
              <a:rPr lang="th-TH" sz="5400" b="1" dirty="0">
                <a:solidFill>
                  <a:schemeClr val="tx1"/>
                </a:solidFill>
                <a:latin typeface="DSN PaTiMoke" panose="00000400000000000000" pitchFamily="2" charset="-34"/>
                <a:cs typeface="DSN PaTiMoke" panose="00000400000000000000" pitchFamily="2" charset="-34"/>
              </a:rPr>
              <a:t>ผลการ</a:t>
            </a:r>
            <a:r>
              <a:rPr lang="th-TH" sz="5300" b="1" dirty="0">
                <a:solidFill>
                  <a:schemeClr val="tx1"/>
                </a:solidFill>
                <a:latin typeface="DSN PaTiMoke" panose="00000400000000000000" pitchFamily="2" charset="-34"/>
                <a:cs typeface="DSN PaTiMoke" panose="00000400000000000000" pitchFamily="2" charset="-34"/>
              </a:rPr>
              <a:t>ดำเนินงาน</a:t>
            </a:r>
            <a:r>
              <a:rPr lang="th-TH" sz="5400" b="1" dirty="0">
                <a:solidFill>
                  <a:schemeClr val="tx1"/>
                </a:solidFill>
                <a:latin typeface="DSN PaTiMoke" panose="00000400000000000000" pitchFamily="2" charset="-34"/>
                <a:cs typeface="DSN PaTiMoke" panose="00000400000000000000" pitchFamily="2" charset="-34"/>
              </a:rPr>
              <a:t>ตามตัวชี้วัด ปีงบประมาณ 2566</a:t>
            </a:r>
          </a:p>
        </p:txBody>
      </p:sp>
      <p:graphicFrame>
        <p:nvGraphicFramePr>
          <p:cNvPr id="4" name="ตาราง 4">
            <a:extLst>
              <a:ext uri="{FF2B5EF4-FFF2-40B4-BE49-F238E27FC236}">
                <a16:creationId xmlns:a16="http://schemas.microsoft.com/office/drawing/2014/main" id="{394A8B24-6E1C-6DDA-3084-40CF3F3B8DF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1782948"/>
              </p:ext>
            </p:extLst>
          </p:nvPr>
        </p:nvGraphicFramePr>
        <p:xfrm>
          <a:off x="180974" y="1664475"/>
          <a:ext cx="11830051" cy="4911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9321">
                  <a:extLst>
                    <a:ext uri="{9D8B030D-6E8A-4147-A177-3AD203B41FA5}">
                      <a16:colId xmlns:a16="http://schemas.microsoft.com/office/drawing/2014/main" val="2115144909"/>
                    </a:ext>
                  </a:extLst>
                </a:gridCol>
                <a:gridCol w="1143236">
                  <a:extLst>
                    <a:ext uri="{9D8B030D-6E8A-4147-A177-3AD203B41FA5}">
                      <a16:colId xmlns:a16="http://schemas.microsoft.com/office/drawing/2014/main" val="553228289"/>
                    </a:ext>
                  </a:extLst>
                </a:gridCol>
                <a:gridCol w="1017696">
                  <a:extLst>
                    <a:ext uri="{9D8B030D-6E8A-4147-A177-3AD203B41FA5}">
                      <a16:colId xmlns:a16="http://schemas.microsoft.com/office/drawing/2014/main" val="2265980456"/>
                    </a:ext>
                  </a:extLst>
                </a:gridCol>
                <a:gridCol w="1129798">
                  <a:extLst>
                    <a:ext uri="{9D8B030D-6E8A-4147-A177-3AD203B41FA5}">
                      <a16:colId xmlns:a16="http://schemas.microsoft.com/office/drawing/2014/main" val="2444889256"/>
                    </a:ext>
                  </a:extLst>
                </a:gridCol>
              </a:tblGrid>
              <a:tr h="563990"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รายงาน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เป้าหมาย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ผลงาน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อัตรา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09209013"/>
                  </a:ext>
                </a:extLst>
              </a:tr>
              <a:tr h="563990">
                <a:tc>
                  <a:txBody>
                    <a:bodyPr/>
                    <a:lstStyle/>
                    <a:p>
                      <a:pPr algn="l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**การใช้บริการทันตกรรมรวมทุกสิทธิ เฉพาะเขตรับผิดชอบ </a:t>
                      </a:r>
                      <a:r>
                        <a:rPr lang="th-TH" sz="3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ใช้ความครอบคลุม </a:t>
                      </a:r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(คน)  ร้อยละ30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3</a:t>
                      </a:r>
                      <a:r>
                        <a:rPr lang="en-US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,147</a:t>
                      </a:r>
                      <a:endParaRPr lang="th-TH" sz="32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2,102</a:t>
                      </a:r>
                      <a:endParaRPr lang="th-TH" sz="32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66.79</a:t>
                      </a:r>
                      <a:endParaRPr lang="th-TH" sz="32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70585045"/>
                  </a:ext>
                </a:extLst>
              </a:tr>
              <a:tr h="1038930">
                <a:tc>
                  <a:txBody>
                    <a:bodyPr/>
                    <a:lstStyle/>
                    <a:p>
                      <a:pPr algn="l"/>
                      <a:r>
                        <a:rPr lang="en-US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</a:t>
                      </a:r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ร้อยละหญิงตั้งครรภ์ได้รับการตรวจสุขภาพช่องปาก และขัดทำความสะอาดฟัน</a:t>
                      </a:r>
                    </a:p>
                    <a:p>
                      <a:pPr algn="l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   เฉพาะเขตรับผิดชอบ </a:t>
                      </a:r>
                      <a:r>
                        <a:rPr lang="th-TH" sz="3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ใช้ความครอบคลุม </a:t>
                      </a:r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(คน) ร้อยละ70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30</a:t>
                      </a:r>
                    </a:p>
                    <a:p>
                      <a:pPr algn="ctr"/>
                      <a:r>
                        <a:rPr lang="th-TH" sz="3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ผลงานตก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99079229"/>
                  </a:ext>
                </a:extLst>
              </a:tr>
              <a:tr h="103893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**เด็กอายุ 0-2 ปี ได้รับการตรวจสุขภาพช่องปากเฉพาะเขตรับผิดชอบ </a:t>
                      </a:r>
                      <a:r>
                        <a:rPr lang="th-TH" sz="3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ใช้ความครอบคลุม </a:t>
                      </a:r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(คน)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  ร้อยละ 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59.18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73649087"/>
                  </a:ext>
                </a:extLst>
              </a:tr>
              <a:tr h="161969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**</a:t>
                      </a:r>
                      <a:r>
                        <a:rPr lang="th-TH" sz="32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เด็ก 0-2 ปี ผู้ปกครองได้รับการฝึกแปรงฟันแบบลงมือปฏิบัติ หรือ ได้รับการฝึกแปรงฟันแบบลงมือปฏิบัติ และ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plaque control </a:t>
                      </a:r>
                      <a:r>
                        <a:rPr lang="th-TH" sz="32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นับรวมฝึกผู้ปกครองทำความสะอาดช่องปาก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0" i="0" kern="1200" dirty="0">
                          <a:solidFill>
                            <a:schemeClr val="dk1"/>
                          </a:solidFill>
                          <a:effectLst/>
                          <a:latin typeface="DSN PaTiMoke" panose="00000400000000000000" pitchFamily="2" charset="-34"/>
                          <a:ea typeface="+mn-ea"/>
                          <a:cs typeface="DSN PaTiMoke" panose="00000400000000000000" pitchFamily="2" charset="-34"/>
                        </a:rPr>
                        <a:t>เฉพาะเขต ร้อยละ 50</a:t>
                      </a:r>
                      <a:endParaRPr lang="th-TH" sz="3200" dirty="0">
                        <a:latin typeface="DSN PaTiMoke" panose="00000400000000000000" pitchFamily="2" charset="-34"/>
                        <a:cs typeface="DSN PaTiMoke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87.76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18065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8906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019ACAB-CF2E-B36F-EAD2-C1D4ACDEC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7251183" cy="884663"/>
          </a:xfr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th-TH" sz="4800" b="1" dirty="0">
                <a:solidFill>
                  <a:schemeClr val="tx1"/>
                </a:solidFill>
                <a:latin typeface="DSN PaTiMoke" panose="00000400000000000000" pitchFamily="2" charset="-34"/>
                <a:cs typeface="DSN PaTiMoke" panose="00000400000000000000" pitchFamily="2" charset="-34"/>
              </a:rPr>
              <a:t>ผลการดำเนินงานตามตัวชี้วัด ปีงบประมาณ 2566 (ต่อ)</a:t>
            </a:r>
            <a:endParaRPr lang="th-TH" sz="4800" dirty="0"/>
          </a:p>
        </p:txBody>
      </p:sp>
      <p:graphicFrame>
        <p:nvGraphicFramePr>
          <p:cNvPr id="4" name="ตาราง 4">
            <a:extLst>
              <a:ext uri="{FF2B5EF4-FFF2-40B4-BE49-F238E27FC236}">
                <a16:creationId xmlns:a16="http://schemas.microsoft.com/office/drawing/2014/main" id="{4D6DEF8C-B58F-2494-234D-D4EF2CF16CB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88544745"/>
              </p:ext>
            </p:extLst>
          </p:nvPr>
        </p:nvGraphicFramePr>
        <p:xfrm>
          <a:off x="348372" y="1686739"/>
          <a:ext cx="11809141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7416">
                  <a:extLst>
                    <a:ext uri="{9D8B030D-6E8A-4147-A177-3AD203B41FA5}">
                      <a16:colId xmlns:a16="http://schemas.microsoft.com/office/drawing/2014/main" val="1673354621"/>
                    </a:ext>
                  </a:extLst>
                </a:gridCol>
                <a:gridCol w="1080721">
                  <a:extLst>
                    <a:ext uri="{9D8B030D-6E8A-4147-A177-3AD203B41FA5}">
                      <a16:colId xmlns:a16="http://schemas.microsoft.com/office/drawing/2014/main" val="2983184909"/>
                    </a:ext>
                  </a:extLst>
                </a:gridCol>
                <a:gridCol w="841824">
                  <a:extLst>
                    <a:ext uri="{9D8B030D-6E8A-4147-A177-3AD203B41FA5}">
                      <a16:colId xmlns:a16="http://schemas.microsoft.com/office/drawing/2014/main" val="1620176117"/>
                    </a:ext>
                  </a:extLst>
                </a:gridCol>
                <a:gridCol w="979180">
                  <a:extLst>
                    <a:ext uri="{9D8B030D-6E8A-4147-A177-3AD203B41FA5}">
                      <a16:colId xmlns:a16="http://schemas.microsoft.com/office/drawing/2014/main" val="37561925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รายงาน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เป้าหมาย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ผลงาน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DSN PaTiMoke" panose="00000400000000000000" pitchFamily="2" charset="-34"/>
                          <a:cs typeface="DSN PaTiMoke" panose="00000400000000000000" pitchFamily="2" charset="-34"/>
                        </a:rPr>
                        <a:t>อัตรา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8546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dirty="0"/>
                        <a:t>**</a:t>
                      </a:r>
                      <a:r>
                        <a:rPr lang="th-TH" sz="3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เด็ก 3-5 ปี ได้รับการตรวจช่องปาก เฉพาะเขตรับผิดชอบ ใช้แบบความครอบคลุม (คน)  ร้อยละ 50</a:t>
                      </a:r>
                      <a:endParaRPr lang="th-TH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/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/>
                        <a:t>96.88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5189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dirty="0"/>
                        <a:t>**</a:t>
                      </a:r>
                      <a:r>
                        <a:rPr lang="th-TH" sz="3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เด็ก 3-5 ปี เคลือบ/ทา ฟลูออไรด์เฉพาะที่ เฉพาะเขตรับผิดชอบ ใช้แบบความครอบคลุม (คน) ร้อยละ50</a:t>
                      </a:r>
                      <a:endParaRPr lang="th-TH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/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/>
                        <a:t>76.56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44855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dirty="0"/>
                        <a:t>**</a:t>
                      </a:r>
                      <a:r>
                        <a:rPr lang="th-TH" sz="3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เด็กอายุ 6-12 ปี ได้รับการ เคลือบหลุมร่องฟันกรามแท้ เฉพาะเขตรับผิดชอบ ใช้แบบความครอบคลุม (คน) ร้อยละ30</a:t>
                      </a:r>
                      <a:endParaRPr lang="th-TH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th-TH" sz="3200" dirty="0"/>
                        <a:t>228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dirty="0"/>
                        <a:t>14.47</a:t>
                      </a:r>
                    </a:p>
                    <a:p>
                      <a:r>
                        <a:rPr lang="th-TH" sz="24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ผลงานตก</a:t>
                      </a:r>
                      <a:endParaRPr lang="th-TH" sz="3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62010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                                               **หมายเหตุ</a:t>
                      </a:r>
                      <a:r>
                        <a:rPr lang="en-US" sz="2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: </a:t>
                      </a:r>
                      <a:r>
                        <a:rPr lang="th-TH" sz="2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เนื่องจากเบิก </a:t>
                      </a:r>
                      <a:r>
                        <a:rPr lang="en-US" sz="2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sealant </a:t>
                      </a:r>
                      <a:r>
                        <a:rPr lang="th-TH" sz="2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ไม่ได้หมด **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425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4269934"/>
      </p:ext>
    </p:extLst>
  </p:cSld>
  <p:clrMapOvr>
    <a:masterClrMapping/>
  </p:clrMapOvr>
</p:sld>
</file>

<file path=ppt/theme/theme1.xml><?xml version="1.0" encoding="utf-8"?>
<a:theme xmlns:a="http://schemas.openxmlformats.org/drawingml/2006/main" name="เหลี่ยมเพชร">
  <a:themeElements>
    <a:clrScheme name="เหลี่ยมเพชร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เหลี่ยมเพชร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549</TotalTime>
  <Words>1177</Words>
  <Application>Microsoft Office PowerPoint</Application>
  <PresentationFormat>แบบจอกว้าง</PresentationFormat>
  <Paragraphs>229</Paragraphs>
  <Slides>16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16</vt:i4>
      </vt:variant>
    </vt:vector>
  </HeadingPairs>
  <TitlesOfParts>
    <vt:vector size="24" baseType="lpstr">
      <vt:lpstr>AngsanaUPC</vt:lpstr>
      <vt:lpstr>Arial</vt:lpstr>
      <vt:lpstr>DSN FreeHand</vt:lpstr>
      <vt:lpstr>DSN PaTiMoke</vt:lpstr>
      <vt:lpstr>Trebuchet MS</vt:lpstr>
      <vt:lpstr>Wingdings</vt:lpstr>
      <vt:lpstr>Wingdings 3</vt:lpstr>
      <vt:lpstr>เหลี่ยมเพชร</vt:lpstr>
      <vt:lpstr>โรงพยาบาลส่งเสริมสุขภาพตำบลบ้านแห  อำเภอเมืองอ่างทอง จังหวัดอ่างทอง </vt:lpstr>
      <vt:lpstr>ข้อมูลทั่วไป</vt:lpstr>
      <vt:lpstr>ข้อมูลทั่วไป (ต่อ)</vt:lpstr>
      <vt:lpstr>บุคลากรสาธารณสุขโรงพยาบาลส่งเสริมสุขภาพตำบลบ้านแห</vt:lpstr>
      <vt:lpstr>ตารางการให้บริการทันตกรรม</vt:lpstr>
      <vt:lpstr>ข้อมูลห้องทันตกรรม / /เครื่องมือทางทันตกรรม</vt:lpstr>
      <vt:lpstr>เครื่องมือทางทันตกรรม (ต่อ)</vt:lpstr>
      <vt:lpstr>ผลการดำเนินงานตามตัวชี้วัด ปีงบประมาณ 2566</vt:lpstr>
      <vt:lpstr>ผลการดำเนินงานตามตัวชี้วัด ปีงบประมาณ 2566 (ต่อ)</vt:lpstr>
      <vt:lpstr>ผลการดำเนินงานตามตัวชี้วัด ปีงบประมาณ 2566 (ต่อ)</vt:lpstr>
      <vt:lpstr>งานทันตกรรมบริการ</vt:lpstr>
      <vt:lpstr>รายได้จากการให้บริการทันตกรรมบริการ / ค่าตอบแทน เดือนตุลาคม 2565 - เดือนเมษายน 2566</vt:lpstr>
      <vt:lpstr>ภาพกิจกรรมงานเชิงรุก</vt:lpstr>
      <vt:lpstr>ภาพกิจกรรมงานเชิงรุก</vt:lpstr>
      <vt:lpstr>ภาพกิจกรรมงานเชิงรุก</vt:lpstr>
      <vt:lpstr>รูปภาพน้อยแต่หัวใจเต็มร้อยในการทำงาน          ขอบคุณค่ะ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โรงพยาบาลส่งเสริมสุขภาพตำบลบ้านแห  อำเภอเมืองอ่างทอง จังหวัดอ่างทอง </dc:title>
  <dc:creator>BANHAE</dc:creator>
  <cp:lastModifiedBy>BANHAE</cp:lastModifiedBy>
  <cp:revision>12</cp:revision>
  <dcterms:created xsi:type="dcterms:W3CDTF">2023-04-25T07:01:44Z</dcterms:created>
  <dcterms:modified xsi:type="dcterms:W3CDTF">2023-04-27T01:29:17Z</dcterms:modified>
</cp:coreProperties>
</file>