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85" r:id="rId3"/>
    <p:sldId id="278" r:id="rId4"/>
    <p:sldId id="286" r:id="rId5"/>
    <p:sldId id="260" r:id="rId6"/>
    <p:sldId id="265" r:id="rId7"/>
    <p:sldId id="268" r:id="rId8"/>
    <p:sldId id="262" r:id="rId9"/>
    <p:sldId id="290" r:id="rId10"/>
    <p:sldId id="294" r:id="rId11"/>
    <p:sldId id="293" r:id="rId12"/>
    <p:sldId id="295" r:id="rId13"/>
    <p:sldId id="298" r:id="rId14"/>
    <p:sldId id="297" r:id="rId15"/>
    <p:sldId id="296" r:id="rId16"/>
    <p:sldId id="302" r:id="rId17"/>
    <p:sldId id="300" r:id="rId18"/>
    <p:sldId id="301" r:id="rId19"/>
    <p:sldId id="304" r:id="rId20"/>
    <p:sldId id="305" r:id="rId21"/>
    <p:sldId id="306" r:id="rId22"/>
    <p:sldId id="291" r:id="rId23"/>
    <p:sldId id="28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B691"/>
    <a:srgbClr val="E1C2A3"/>
    <a:srgbClr val="D2A374"/>
    <a:srgbClr val="C89058"/>
    <a:srgbClr val="EBD7C3"/>
    <a:srgbClr val="D6AD8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2514" y="-9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E61FC-2A14-4474-AF0F-A0927141BC6E}" type="datetimeFigureOut">
              <a:rPr lang="th-TH" smtClean="0"/>
              <a:t>11/04/66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AA988-00CF-41AB-9DC8-23662C22631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47217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AA988-00CF-41AB-9DC8-23662C22631D}" type="slidenum">
              <a:rPr lang="th-TH" smtClean="0"/>
              <a:t>21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91136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3FA1-1CF1-466D-9D5F-B468336ED36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DEA90-8B1B-4212-98CD-80A0DD09D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37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3FA1-1CF1-466D-9D5F-B468336ED36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DEA90-8B1B-4212-98CD-80A0DD09D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742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3FA1-1CF1-466D-9D5F-B468336ED36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DEA90-8B1B-4212-98CD-80A0DD09D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34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3FA1-1CF1-466D-9D5F-B468336ED36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DEA90-8B1B-4212-98CD-80A0DD09D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98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3FA1-1CF1-466D-9D5F-B468336ED36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DEA90-8B1B-4212-98CD-80A0DD09D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444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3FA1-1CF1-466D-9D5F-B468336ED36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DEA90-8B1B-4212-98CD-80A0DD09D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02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3FA1-1CF1-466D-9D5F-B468336ED36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DEA90-8B1B-4212-98CD-80A0DD09D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2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3FA1-1CF1-466D-9D5F-B468336ED36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DEA90-8B1B-4212-98CD-80A0DD09D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1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3FA1-1CF1-466D-9D5F-B468336ED36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DEA90-8B1B-4212-98CD-80A0DD09D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087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3FA1-1CF1-466D-9D5F-B468336ED36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DEA90-8B1B-4212-98CD-80A0DD09D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67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3FA1-1CF1-466D-9D5F-B468336ED36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DEA90-8B1B-4212-98CD-80A0DD09D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21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D7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A3FA1-1CF1-466D-9D5F-B468336ED36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DEA90-8B1B-4212-98CD-80A0DD09D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8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1.wdp"/><Relationship Id="rId7" Type="http://schemas.microsoft.com/office/2007/relationships/hdphoto" Target="../media/hdphoto10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9.wdp"/><Relationship Id="rId4" Type="http://schemas.openxmlformats.org/officeDocument/2006/relationships/image" Target="../media/image12.pn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microsoft.com/office/2007/relationships/hdphoto" Target="../media/hdphoto9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.wdp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hdphoto" Target="../media/hdphoto1.wdp"/><Relationship Id="rId7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hdphoto" Target="../media/hdphoto1.wdp"/><Relationship Id="rId7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microsoft.com/office/2007/relationships/hdphoto" Target="../media/hdphoto15.wdp"/><Relationship Id="rId4" Type="http://schemas.openxmlformats.org/officeDocument/2006/relationships/image" Target="../media/image32.jpe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hdphoto" Target="../media/hdphoto1.wdp"/><Relationship Id="rId7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microsoft.com/office/2007/relationships/hdphoto" Target="../media/hdphoto15.wdp"/><Relationship Id="rId4" Type="http://schemas.openxmlformats.org/officeDocument/2006/relationships/image" Target="../media/image37.jpe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.wdp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1.wdp"/><Relationship Id="rId7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44.png"/><Relationship Id="rId4" Type="http://schemas.openxmlformats.org/officeDocument/2006/relationships/image" Target="../media/image43.jpeg"/><Relationship Id="rId9" Type="http://schemas.microsoft.com/office/2007/relationships/hdphoto" Target="../media/hdphoto17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1.wdp"/><Relationship Id="rId7" Type="http://schemas.microsoft.com/office/2007/relationships/hdphoto" Target="../media/hdphoto1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1.wdp"/><Relationship Id="rId7" Type="http://schemas.microsoft.com/office/2007/relationships/hdphoto" Target="../media/hdphoto18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microsoft.com/office/2007/relationships/hdphoto" Target="../media/hdphoto1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53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7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8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0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9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0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9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0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9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8" r="566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-27384"/>
            <a:ext cx="6326918" cy="223224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50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ยินดีต้อนรับ</a:t>
            </a:r>
            <a:br>
              <a:rPr lang="th-TH" b="1" spc="50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th-TH" b="1" spc="50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กลุ่มงานทันตสาธารณสุข</a:t>
            </a:r>
            <a:br>
              <a:rPr lang="th-TH" b="1" spc="50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th-TH" b="1" spc="50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สำนักงานสาธารณสุขจังหวัดอ่างทอง </a:t>
            </a:r>
            <a:endParaRPr lang="en-US" b="1" spc="50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5" descr="D:\ทันตกรรม 66\สสจ.ลงตรวจ PCU\IM_Dental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854757"/>
            <a:ext cx="4464496" cy="267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37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63688" y="954998"/>
            <a:ext cx="5940658" cy="720080"/>
          </a:xfrm>
          <a:prstGeom prst="roundRect">
            <a:avLst/>
          </a:prstGeom>
          <a:solidFill>
            <a:srgbClr val="DBB69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423" y="1358096"/>
            <a:ext cx="519320" cy="51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19672" y="667079"/>
            <a:ext cx="520658" cy="51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907704" y="1105580"/>
            <a:ext cx="57246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ตรวจสุขภาพช่อง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ปาก และสอน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การแปรงฟันหญิงตั้งครรภ์</a:t>
            </a:r>
            <a:endParaRPr lang="en-US" sz="2800" dirty="0"/>
          </a:p>
        </p:txBody>
      </p:sp>
      <p:pic>
        <p:nvPicPr>
          <p:cNvPr id="8" name="Picture 3" descr="C:\dental\15387163afb696ccb40af860fb6ecfd5.png_wh8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4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247" y="4193384"/>
            <a:ext cx="3340071" cy="334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dental\lovepik-love-tooth-day-brushing-anthropomorphic-tooth-png-image_401603768_wh12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000" l="10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25144"/>
            <a:ext cx="3155504" cy="315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dental\S__911771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9" t="23571"/>
          <a:stretch/>
        </p:blipFill>
        <p:spPr bwMode="auto">
          <a:xfrm>
            <a:off x="1778571" y="2424708"/>
            <a:ext cx="2482780" cy="2035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3" descr="C:\dental\S__911775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409" y="2420888"/>
            <a:ext cx="2720146" cy="2039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1848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49741" y="962924"/>
            <a:ext cx="4968552" cy="720080"/>
          </a:xfrm>
          <a:prstGeom prst="roundRect">
            <a:avLst/>
          </a:prstGeom>
          <a:solidFill>
            <a:srgbClr val="DBB69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4"/>
          <p:cNvSpPr/>
          <p:nvPr/>
        </p:nvSpPr>
        <p:spPr>
          <a:xfrm>
            <a:off x="2731460" y="1034931"/>
            <a:ext cx="36407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เด็กอายุ  0-2 ปี ในคลินิกเด็กดี</a:t>
            </a:r>
            <a:endParaRPr lang="en-US" sz="3200" dirty="0"/>
          </a:p>
        </p:txBody>
      </p:sp>
      <p:pic>
        <p:nvPicPr>
          <p:cNvPr id="6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44" y="1358096"/>
            <a:ext cx="519320" cy="51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89412" y="692696"/>
            <a:ext cx="520658" cy="51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dental\15387163afb696ccb40af860fb6ecfd5.png_wh8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4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247" y="4193384"/>
            <a:ext cx="3340071" cy="334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dental\96EDA209-E894-4A61-BEDB-3DA79D71B6A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351131"/>
            <a:ext cx="3310605" cy="2482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2" descr="C:\dental\lovepik-love-tooth-day-brushing-anthropomorphic-tooth-png-image_401603768_wh12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000" l="10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812" y="4614242"/>
            <a:ext cx="3155504" cy="315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71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47664" y="962924"/>
            <a:ext cx="6264696" cy="720080"/>
          </a:xfrm>
          <a:prstGeom prst="roundRect">
            <a:avLst/>
          </a:prstGeom>
          <a:solidFill>
            <a:srgbClr val="DBB69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409" y="1358096"/>
            <a:ext cx="519320" cy="51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4168" y="692696"/>
            <a:ext cx="520658" cy="51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91680" y="1133984"/>
            <a:ext cx="5775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เด็ก 3-5 ปี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ตรวจสุขภาพช่องปาก/ทาฟลูออไรด์วานิช/สอนแปรงฟัน</a:t>
            </a:r>
            <a:endParaRPr lang="en-US" sz="2400" dirty="0"/>
          </a:p>
        </p:txBody>
      </p:sp>
      <p:pic>
        <p:nvPicPr>
          <p:cNvPr id="4098" name="Picture 2" descr="C:\dental\S__91177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30943"/>
            <a:ext cx="2706365" cy="2028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C:\dental\S__91177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802" y="2616448"/>
            <a:ext cx="2142419" cy="2857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C:\dental\S__91177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26" y="3067877"/>
            <a:ext cx="2706365" cy="2028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3" descr="C:\dental\cropped-header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408" y="5512308"/>
            <a:ext cx="1971709" cy="118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05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91578" y="908720"/>
            <a:ext cx="7884878" cy="720080"/>
          </a:xfrm>
          <a:prstGeom prst="roundRect">
            <a:avLst/>
          </a:prstGeom>
          <a:solidFill>
            <a:srgbClr val="DBB69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264593"/>
            <a:ext cx="519320" cy="51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60" y="540614"/>
            <a:ext cx="520658" cy="51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96404" y="1052736"/>
            <a:ext cx="66752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ตรวจสุขภาพช่องปาก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นักเรียนและเคลือบหลุมร่องฟันกรามแท้ซี่แรก</a:t>
            </a:r>
            <a:endParaRPr lang="en-US" sz="2800" dirty="0"/>
          </a:p>
        </p:txBody>
      </p:sp>
      <p:pic>
        <p:nvPicPr>
          <p:cNvPr id="6147" name="Picture 3" descr="C:\dental\S__91177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403350"/>
            <a:ext cx="2579462" cy="1933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0" name="Picture 6" descr="C:\dental\istockphoto-1168319349-170667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1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337" y="5301208"/>
            <a:ext cx="1568375" cy="104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dental\timeline_20180721_08523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34"/>
          <a:stretch/>
        </p:blipFill>
        <p:spPr bwMode="auto">
          <a:xfrm>
            <a:off x="3437334" y="4560948"/>
            <a:ext cx="2593364" cy="1957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6" name="Picture 2" descr="C:\dental\S__911774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404" y="2439354"/>
            <a:ext cx="2483408" cy="1861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6" descr="C:\dental\istockphoto-1168319349-170667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1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02" y="5316488"/>
            <a:ext cx="1568375" cy="104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22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00615" y="962924"/>
            <a:ext cx="5263673" cy="720080"/>
          </a:xfrm>
          <a:prstGeom prst="roundRect">
            <a:avLst/>
          </a:prstGeom>
          <a:solidFill>
            <a:srgbClr val="DBB69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375" y="1288895"/>
            <a:ext cx="519320" cy="51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93068" y="612548"/>
            <a:ext cx="520658" cy="51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dental\S__91177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06008"/>
            <a:ext cx="2739400" cy="2053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C:\dental\S__91177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03"/>
          <a:stretch/>
        </p:blipFill>
        <p:spPr bwMode="auto">
          <a:xfrm>
            <a:off x="3252217" y="4653136"/>
            <a:ext cx="2975306" cy="1823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5" name="Picture 5" descr="C:\dental\S__91177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276872"/>
            <a:ext cx="2815861" cy="2111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Rectangle 6"/>
          <p:cNvSpPr/>
          <p:nvPr/>
        </p:nvSpPr>
        <p:spPr>
          <a:xfrm>
            <a:off x="2081299" y="1061354"/>
            <a:ext cx="49023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</a:t>
            </a:r>
            <a:r>
              <a:rPr lang="th-TH" sz="28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ทันต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สุขศึกษาสอนการทำความสะอาดช่องปาก</a:t>
            </a:r>
            <a:endParaRPr lang="en-US" sz="2800" dirty="0"/>
          </a:p>
        </p:txBody>
      </p:sp>
      <p:pic>
        <p:nvPicPr>
          <p:cNvPr id="10" name="Picture 6" descr="C:\dental\istockphoto-1168319349-170667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1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337" y="5549788"/>
            <a:ext cx="1568375" cy="104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dental\istockphoto-1168319349-170667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1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02" y="5565068"/>
            <a:ext cx="1568375" cy="104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97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49741" y="962924"/>
            <a:ext cx="4968552" cy="720080"/>
          </a:xfrm>
          <a:prstGeom prst="roundRect">
            <a:avLst/>
          </a:prstGeom>
          <a:solidFill>
            <a:srgbClr val="DBB69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44" y="1358096"/>
            <a:ext cx="519320" cy="51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89412" y="692696"/>
            <a:ext cx="520658" cy="51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dental\S__91177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31"/>
          <a:stretch/>
        </p:blipFill>
        <p:spPr bwMode="auto">
          <a:xfrm>
            <a:off x="3491880" y="2888989"/>
            <a:ext cx="2407540" cy="2545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 descr="C:\dental\S__91177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00" y="2526104"/>
            <a:ext cx="2202458" cy="2937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 descr="C:\dental\S__91177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052" y="2482721"/>
            <a:ext cx="2187024" cy="2917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Rectangle 6"/>
          <p:cNvSpPr/>
          <p:nvPr/>
        </p:nvSpPr>
        <p:spPr>
          <a:xfrm>
            <a:off x="2789881" y="1105580"/>
            <a:ext cx="40863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ตรวจสุขภาพช่องปากผู้สูงอายุในหมู่บ้าน</a:t>
            </a:r>
            <a:endParaRPr lang="en-US" sz="2800" dirty="0"/>
          </a:p>
        </p:txBody>
      </p:sp>
      <p:pic>
        <p:nvPicPr>
          <p:cNvPr id="9" name="Picture 3" descr="C:\dental\15387163afb696ccb40af860fb6ecfd5.png_wh86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4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233" y="5301208"/>
            <a:ext cx="1989922" cy="198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dental\lovepik-love-tooth-day-brushing-anthropomorphic-tooth-png-image_401603768_wh12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3000" l="10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464040"/>
            <a:ext cx="1933962" cy="193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02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555776" y="908720"/>
            <a:ext cx="3879226" cy="720080"/>
          </a:xfrm>
          <a:prstGeom prst="roundRect">
            <a:avLst/>
          </a:prstGeom>
          <a:solidFill>
            <a:srgbClr val="DBB69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440" y="1268760"/>
            <a:ext cx="519320" cy="51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95447" y="652659"/>
            <a:ext cx="520658" cy="51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dental\S__91177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87868"/>
            <a:ext cx="2304256" cy="3073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 descr="C:\dental\S__91177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315649"/>
            <a:ext cx="2304257" cy="3073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6" name="Picture 4" descr="C:\dental\S__91177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346938"/>
            <a:ext cx="2280800" cy="3042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Rectangle 6"/>
          <p:cNvSpPr/>
          <p:nvPr/>
        </p:nvSpPr>
        <p:spPr>
          <a:xfrm>
            <a:off x="2992207" y="1020560"/>
            <a:ext cx="30155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ตรวจคัดกรองมะเร็งช่องปาก</a:t>
            </a:r>
            <a:r>
              <a:rPr lang="th-TH" sz="2800" b="1" dirty="0">
                <a:solidFill>
                  <a:srgbClr val="212529"/>
                </a:solidFill>
                <a:latin typeface="TH SarabunPSK" pitchFamily="34" charset="-34"/>
                <a:cs typeface="TH SarabunPSK" pitchFamily="34" charset="-34"/>
              </a:rPr>
              <a:t> </a:t>
            </a:r>
            <a:endParaRPr lang="en-US" sz="2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Picture 3" descr="C:\dental\15387163afb696ccb40af860fb6ecfd5.png_wh86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4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233" y="5301208"/>
            <a:ext cx="1989922" cy="198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dental\lovepik-love-tooth-day-brushing-anthropomorphic-tooth-png-image_401603768_wh12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3000" l="10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464040"/>
            <a:ext cx="1933962" cy="193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52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46178" y="698294"/>
            <a:ext cx="5940658" cy="1152128"/>
          </a:xfrm>
          <a:prstGeom prst="roundRect">
            <a:avLst/>
          </a:prstGeom>
          <a:solidFill>
            <a:srgbClr val="DBB69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023" y="1474132"/>
            <a:ext cx="519320" cy="51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98559" y="444587"/>
            <a:ext cx="520658" cy="51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dental\S__91177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551" y="3501008"/>
            <a:ext cx="2969185" cy="2226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0" name="Picture 4" descr="C:\dental\LINE_ALBUM_12166_๒๓๐๔๐๔_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13" y="3647156"/>
            <a:ext cx="2774321" cy="2080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Rectangle 6"/>
          <p:cNvSpPr/>
          <p:nvPr/>
        </p:nvSpPr>
        <p:spPr>
          <a:xfrm>
            <a:off x="2214228" y="929886"/>
            <a:ext cx="54104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ความรู้การดูแลสุขภาพช่องปากแก่ประชาชน ชมรมผู้สูงอายุ </a:t>
            </a:r>
          </a:p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</a:t>
            </a:r>
            <a:r>
              <a:rPr lang="th-TH" sz="2400" b="1" dirty="0" smtClean="0">
                <a:solidFill>
                  <a:srgbClr val="212529"/>
                </a:solidFill>
                <a:latin typeface="TH SarabunPSK" pitchFamily="34" charset="-34"/>
                <a:cs typeface="TH SarabunPSK" pitchFamily="34" charset="-34"/>
              </a:rPr>
              <a:t>ส่งเสริม</a:t>
            </a:r>
            <a:r>
              <a:rPr lang="th-TH" sz="2400" b="1" dirty="0">
                <a:solidFill>
                  <a:srgbClr val="212529"/>
                </a:solidFill>
                <a:latin typeface="TH SarabunPSK" pitchFamily="34" charset="-34"/>
                <a:cs typeface="TH SarabunPSK" pitchFamily="34" charset="-34"/>
              </a:rPr>
              <a:t>ป้องกันสุขภาพช่องปากในกลุ่มผู้ป่วยโรคเรื้อรัง</a:t>
            </a:r>
            <a:endParaRPr lang="en-US" sz="2400" dirty="0"/>
          </a:p>
        </p:txBody>
      </p:sp>
      <p:pic>
        <p:nvPicPr>
          <p:cNvPr id="9221" name="Picture 5" descr="C:\dental\S__167118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6"/>
          <a:stretch/>
        </p:blipFill>
        <p:spPr bwMode="auto">
          <a:xfrm>
            <a:off x="3236234" y="2420888"/>
            <a:ext cx="2415886" cy="1947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3" descr="C:\dental\cropped-header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040" y="5013176"/>
            <a:ext cx="1971709" cy="118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1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47664" y="908720"/>
            <a:ext cx="6372706" cy="720080"/>
          </a:xfrm>
          <a:prstGeom prst="roundRect">
            <a:avLst/>
          </a:prstGeom>
          <a:solidFill>
            <a:srgbClr val="DBB69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710" y="1274967"/>
            <a:ext cx="519320" cy="51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5216" y="652659"/>
            <a:ext cx="520658" cy="51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dental\S__91177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541412"/>
            <a:ext cx="2883556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Rectangle 6"/>
          <p:cNvSpPr/>
          <p:nvPr/>
        </p:nvSpPr>
        <p:spPr>
          <a:xfrm>
            <a:off x="2195736" y="1014175"/>
            <a:ext cx="53270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ตรวจสุขภาพช่องปากผู้ป่วยผู้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พิการและผู้ป่วยติดเตียง</a:t>
            </a:r>
            <a:endParaRPr lang="en-US" sz="2800" dirty="0"/>
          </a:p>
        </p:txBody>
      </p:sp>
      <p:pic>
        <p:nvPicPr>
          <p:cNvPr id="8" name="Picture 3" descr="C:\dental\15387163afb696ccb40af860fb6ecfd5.png_wh86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4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701652"/>
            <a:ext cx="2527924" cy="252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dental\S__912589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544" y="2539502"/>
            <a:ext cx="2881620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2" descr="C:\dental\lovepik-love-tooth-day-brushing-anthropomorphic-tooth-png-image_401603768_wh120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3000" l="10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068391"/>
            <a:ext cx="2456834" cy="24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56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915816" y="908720"/>
            <a:ext cx="3384376" cy="720080"/>
          </a:xfrm>
          <a:prstGeom prst="roundRect">
            <a:avLst/>
          </a:prstGeom>
          <a:solidFill>
            <a:srgbClr val="DBB69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532" y="1276271"/>
            <a:ext cx="519320" cy="51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55487" y="543172"/>
            <a:ext cx="520658" cy="51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dental\S__91095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58566"/>
            <a:ext cx="2520280" cy="3361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7" name="Picture 3" descr="C:\dental\S__910953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00"/>
          <a:stretch/>
        </p:blipFill>
        <p:spPr bwMode="auto">
          <a:xfrm>
            <a:off x="4800846" y="2258565"/>
            <a:ext cx="2270790" cy="3361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Rectangle 6"/>
          <p:cNvSpPr/>
          <p:nvPr/>
        </p:nvSpPr>
        <p:spPr>
          <a:xfrm>
            <a:off x="3138939" y="1052736"/>
            <a:ext cx="3134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ยาและอุปกรณ์ช่วยชีวิตฉุกเฉิน</a:t>
            </a:r>
          </a:p>
        </p:txBody>
      </p:sp>
      <p:pic>
        <p:nvPicPr>
          <p:cNvPr id="10" name="Picture 3" descr="C:\dental\15387163afb696ccb40af860fb6ecfd5.png_wh86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4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233" y="5301208"/>
            <a:ext cx="1989922" cy="198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dental\lovepik-love-tooth-day-brushing-anthropomorphic-tooth-png-image_401603768_wh120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3000" l="10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464040"/>
            <a:ext cx="1933962" cy="193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11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627784" y="533021"/>
            <a:ext cx="4212468" cy="720080"/>
          </a:xfrm>
          <a:prstGeom prst="roundRect">
            <a:avLst/>
          </a:prstGeom>
          <a:solidFill>
            <a:srgbClr val="DBB69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41830" y="475050"/>
            <a:ext cx="338437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ประชากร</a:t>
            </a:r>
            <a:endParaRPr lang="en-US" b="1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9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879989"/>
            <a:ext cx="720080" cy="7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67744" y="226514"/>
            <a:ext cx="620369" cy="61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971600" y="1750740"/>
            <a:ext cx="684076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itchFamily="34" charset="0"/>
              <a:buChar char="•"/>
            </a:pPr>
            <a:r>
              <a:rPr lang="th-TH" sz="3200" b="1" dirty="0" smtClean="0">
                <a:latin typeface="TH SarabunIT๙" pitchFamily="34" charset="-34"/>
                <a:cs typeface="TH SarabunIT๙" pitchFamily="34" charset="-34"/>
              </a:rPr>
              <a:t>จำนวน</a:t>
            </a:r>
            <a:r>
              <a:rPr lang="th-TH" sz="3200" b="1" dirty="0">
                <a:latin typeface="TH SarabunIT๙" pitchFamily="34" charset="-34"/>
                <a:cs typeface="TH SarabunIT๙" pitchFamily="34" charset="-34"/>
              </a:rPr>
              <a:t>ประชากรที่รับผิดชอบ  รวม 2,781 </a:t>
            </a:r>
            <a:r>
              <a:rPr lang="th-TH" sz="3200" b="1" dirty="0" smtClean="0">
                <a:latin typeface="TH SarabunIT๙" pitchFamily="34" charset="-34"/>
                <a:cs typeface="TH SarabunIT๙" pitchFamily="34" charset="-34"/>
              </a:rPr>
              <a:t>คน</a:t>
            </a:r>
            <a:r>
              <a:rPr lang="th-TH" sz="3600" b="1" dirty="0"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6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3200" b="1" dirty="0">
                <a:latin typeface="TH SarabunIT๙" pitchFamily="34" charset="-34"/>
                <a:cs typeface="TH SarabunIT๙" pitchFamily="34" charset="-34"/>
              </a:rPr>
              <a:t>           -    </a:t>
            </a:r>
            <a:r>
              <a:rPr lang="th-TH" sz="3200" b="1" dirty="0" smtClean="0">
                <a:latin typeface="TH SarabunIT๙" pitchFamily="34" charset="-34"/>
                <a:cs typeface="TH SarabunIT๙" pitchFamily="34" charset="-34"/>
              </a:rPr>
              <a:t>หญิงตั้งครรภ์ </a:t>
            </a:r>
            <a:r>
              <a:rPr lang="en-US" sz="3200" b="1" dirty="0" smtClean="0">
                <a:latin typeface="TH SarabunIT๙" pitchFamily="34" charset="-34"/>
                <a:cs typeface="TH SarabunIT๙" pitchFamily="34" charset="-34"/>
              </a:rPr>
              <a:t> 2</a:t>
            </a:r>
            <a:r>
              <a:rPr lang="th-TH" sz="32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3200" b="1" dirty="0">
                <a:latin typeface="TH SarabunIT๙" pitchFamily="34" charset="-34"/>
                <a:cs typeface="TH SarabunIT๙" pitchFamily="34" charset="-34"/>
              </a:rPr>
              <a:t>คน</a:t>
            </a:r>
            <a:br>
              <a:rPr lang="th-TH" sz="32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3200" b="1" dirty="0">
                <a:latin typeface="TH SarabunIT๙" pitchFamily="34" charset="-34"/>
                <a:cs typeface="TH SarabunIT๙" pitchFamily="34" charset="-34"/>
              </a:rPr>
              <a:t>           -    </a:t>
            </a:r>
            <a:r>
              <a:rPr lang="th-TH" sz="3200" b="1" dirty="0" smtClean="0">
                <a:latin typeface="TH SarabunIT๙" pitchFamily="34" charset="-34"/>
                <a:cs typeface="TH SarabunIT๙" pitchFamily="34" charset="-34"/>
              </a:rPr>
              <a:t>อายุ 0-1 </a:t>
            </a:r>
            <a:r>
              <a:rPr lang="th-TH" sz="3200" b="1" dirty="0">
                <a:latin typeface="TH SarabunIT๙" pitchFamily="34" charset="-34"/>
                <a:cs typeface="TH SarabunIT๙" pitchFamily="34" charset="-34"/>
              </a:rPr>
              <a:t>ปี </a:t>
            </a:r>
            <a:r>
              <a:rPr lang="th-TH" sz="3200" b="1" dirty="0" smtClean="0">
                <a:latin typeface="TH SarabunIT๙" pitchFamily="34" charset="-34"/>
                <a:cs typeface="TH SarabunIT๙" pitchFamily="34" charset="-34"/>
              </a:rPr>
              <a:t> 41  </a:t>
            </a:r>
            <a:r>
              <a:rPr lang="th-TH" sz="3200" b="1" dirty="0">
                <a:latin typeface="TH SarabunIT๙" pitchFamily="34" charset="-34"/>
                <a:cs typeface="TH SarabunIT๙" pitchFamily="34" charset="-34"/>
              </a:rPr>
              <a:t>คน</a:t>
            </a:r>
            <a:br>
              <a:rPr lang="th-TH" sz="32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3200" b="1" dirty="0">
                <a:latin typeface="TH SarabunIT๙" pitchFamily="34" charset="-34"/>
                <a:cs typeface="TH SarabunIT๙" pitchFamily="34" charset="-34"/>
              </a:rPr>
              <a:t>           -    </a:t>
            </a:r>
            <a:r>
              <a:rPr lang="th-TH" sz="3200" b="1" dirty="0" smtClean="0">
                <a:latin typeface="TH SarabunIT๙" pitchFamily="34" charset="-34"/>
                <a:cs typeface="TH SarabunIT๙" pitchFamily="34" charset="-34"/>
              </a:rPr>
              <a:t>อายุ 3-5 </a:t>
            </a:r>
            <a:r>
              <a:rPr lang="th-TH" sz="3200" b="1" dirty="0">
                <a:latin typeface="TH SarabunIT๙" pitchFamily="34" charset="-34"/>
                <a:cs typeface="TH SarabunIT๙" pitchFamily="34" charset="-34"/>
              </a:rPr>
              <a:t>ปี  </a:t>
            </a:r>
            <a:r>
              <a:rPr lang="th-TH" sz="3200" b="1" dirty="0" smtClean="0">
                <a:latin typeface="TH SarabunIT๙" pitchFamily="34" charset="-34"/>
                <a:cs typeface="TH SarabunIT๙" pitchFamily="34" charset="-34"/>
              </a:rPr>
              <a:t>139 คน</a:t>
            </a:r>
            <a:r>
              <a:rPr lang="th-TH" sz="3200" b="1" dirty="0"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2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3200" b="1" dirty="0">
                <a:latin typeface="TH SarabunIT๙" pitchFamily="34" charset="-34"/>
                <a:cs typeface="TH SarabunIT๙" pitchFamily="34" charset="-34"/>
              </a:rPr>
              <a:t>           -    ผู้ป่วยโรคเบาหวาน  </a:t>
            </a:r>
            <a:r>
              <a:rPr lang="en-US" sz="3200" b="1" dirty="0" smtClean="0">
                <a:latin typeface="TH SarabunIT๙" pitchFamily="34" charset="-34"/>
                <a:cs typeface="TH SarabunIT๙" pitchFamily="34" charset="-34"/>
              </a:rPr>
              <a:t>251</a:t>
            </a:r>
            <a:r>
              <a:rPr lang="th-TH" sz="3200" b="1" dirty="0" smtClean="0">
                <a:latin typeface="TH SarabunIT๙" pitchFamily="34" charset="-34"/>
                <a:cs typeface="TH SarabunIT๙" pitchFamily="34" charset="-34"/>
              </a:rPr>
              <a:t>  </a:t>
            </a:r>
            <a:r>
              <a:rPr lang="th-TH" sz="3200" b="1" dirty="0">
                <a:latin typeface="TH SarabunIT๙" pitchFamily="34" charset="-34"/>
                <a:cs typeface="TH SarabunIT๙" pitchFamily="34" charset="-34"/>
              </a:rPr>
              <a:t>คน    </a:t>
            </a:r>
            <a:br>
              <a:rPr lang="th-TH" sz="32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3200" b="1" dirty="0">
                <a:latin typeface="TH SarabunIT๙" pitchFamily="34" charset="-34"/>
                <a:cs typeface="TH SarabunIT๙" pitchFamily="34" charset="-34"/>
              </a:rPr>
              <a:t>	 </a:t>
            </a:r>
            <a:r>
              <a:rPr lang="th-TH" sz="3200" b="1" dirty="0" smtClean="0">
                <a:latin typeface="TH SarabunIT๙" pitchFamily="34" charset="-34"/>
                <a:cs typeface="TH SarabunIT๙" pitchFamily="34" charset="-34"/>
              </a:rPr>
              <a:t>     -    </a:t>
            </a:r>
            <a:r>
              <a:rPr lang="th-TH" sz="3200" b="1" dirty="0">
                <a:latin typeface="TH SarabunIT๙" pitchFamily="34" charset="-34"/>
                <a:cs typeface="TH SarabunIT๙" pitchFamily="34" charset="-34"/>
              </a:rPr>
              <a:t>ผู้ป่วยความดันโลหิตสูง  </a:t>
            </a:r>
            <a:r>
              <a:rPr lang="en-US" sz="3200" b="1" dirty="0" smtClean="0">
                <a:latin typeface="TH SarabunIT๙" pitchFamily="34" charset="-34"/>
                <a:cs typeface="TH SarabunIT๙" pitchFamily="34" charset="-34"/>
              </a:rPr>
              <a:t>559</a:t>
            </a:r>
            <a:r>
              <a:rPr lang="th-TH" sz="3200" b="1" dirty="0" smtClean="0">
                <a:latin typeface="TH SarabunIT๙" pitchFamily="34" charset="-34"/>
                <a:cs typeface="TH SarabunIT๙" pitchFamily="34" charset="-34"/>
              </a:rPr>
              <a:t>  </a:t>
            </a:r>
            <a:r>
              <a:rPr lang="th-TH" sz="3200" b="1" dirty="0">
                <a:latin typeface="TH SarabunIT๙" pitchFamily="34" charset="-34"/>
                <a:cs typeface="TH SarabunIT๙" pitchFamily="34" charset="-34"/>
              </a:rPr>
              <a:t>คน</a:t>
            </a:r>
            <a:br>
              <a:rPr lang="th-TH" sz="32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3200" b="1" dirty="0">
                <a:latin typeface="TH SarabunIT๙" pitchFamily="34" charset="-34"/>
                <a:cs typeface="TH SarabunIT๙" pitchFamily="34" charset="-34"/>
              </a:rPr>
              <a:t>           -    ผู้สูงอายุ </a:t>
            </a:r>
            <a:r>
              <a:rPr lang="en-US" sz="3200" b="1" dirty="0" smtClean="0">
                <a:latin typeface="TH SarabunIT๙" pitchFamily="34" charset="-34"/>
                <a:cs typeface="TH SarabunIT๙" pitchFamily="34" charset="-34"/>
              </a:rPr>
              <a:t>608 </a:t>
            </a:r>
            <a:r>
              <a:rPr lang="th-TH" sz="3200" b="1" dirty="0" smtClean="0">
                <a:latin typeface="TH SarabunIT๙" pitchFamily="34" charset="-34"/>
                <a:cs typeface="TH SarabunIT๙" pitchFamily="34" charset="-34"/>
              </a:rPr>
              <a:t>คน</a:t>
            </a:r>
            <a:r>
              <a:rPr lang="th-TH" sz="3200" b="1" dirty="0"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3200" b="1" dirty="0">
                <a:latin typeface="TH SarabunIT๙" pitchFamily="34" charset="-34"/>
                <a:cs typeface="TH SarabunIT๙" pitchFamily="34" charset="-34"/>
              </a:rPr>
            </a:br>
            <a:endParaRPr lang="en-US" sz="3200" b="1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12" name="Picture 3" descr="C:\dental\15387163afb696ccb40af860fb6ecfd5.png_wh8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4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237" y="4500863"/>
            <a:ext cx="2980031" cy="298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dental\lovepik-love-tooth-day-brushing-anthropomorphic-tooth-png-image_401603768_wh12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000" l="10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965658"/>
            <a:ext cx="2815359" cy="281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84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3"/>
          <p:cNvSpPr/>
          <p:nvPr/>
        </p:nvSpPr>
        <p:spPr>
          <a:xfrm>
            <a:off x="827584" y="908720"/>
            <a:ext cx="7488832" cy="720080"/>
          </a:xfrm>
          <a:prstGeom prst="roundRect">
            <a:avLst/>
          </a:prstGeom>
          <a:solidFill>
            <a:srgbClr val="DBB69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756" y="1268760"/>
            <a:ext cx="519320" cy="51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3568" y="540614"/>
            <a:ext cx="520658" cy="51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dental\S__91177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347714"/>
            <a:ext cx="2110629" cy="3163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1" name="Picture 3" descr="C:\dental\S__91177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881" y="2702820"/>
            <a:ext cx="3678220" cy="2453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สี่เหลี่ยมผืนผ้า 3"/>
          <p:cNvSpPr/>
          <p:nvPr/>
        </p:nvSpPr>
        <p:spPr>
          <a:xfrm>
            <a:off x="971330" y="1031186"/>
            <a:ext cx="7085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พื้นที่สำหรับฝึกปฏิบัติการแปรง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ฟัน และ มีตู้หรือชั้นเก็บยาเป็นสัดส่วน</a:t>
            </a:r>
            <a:endParaRPr 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Picture 3" descr="C:\dental\15387163afb696ccb40af860fb6ecfd5.png_wh86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4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63" y="5095799"/>
            <a:ext cx="2004493" cy="200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dental\lovepik-love-tooth-day-brushing-anthropomorphic-tooth-png-image_401603768_wh120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3000" l="10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128219"/>
            <a:ext cx="2353859" cy="235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36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909714" y="898962"/>
            <a:ext cx="3384376" cy="720080"/>
          </a:xfrm>
          <a:prstGeom prst="roundRect">
            <a:avLst/>
          </a:prstGeom>
          <a:solidFill>
            <a:srgbClr val="DBB69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532" y="1276271"/>
            <a:ext cx="519320" cy="51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55487" y="543172"/>
            <a:ext cx="520658" cy="51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587040" y="1050755"/>
            <a:ext cx="20297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การคืนข้อมูลผู้ป่วย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721" y="2723752"/>
            <a:ext cx="6214362" cy="2404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C:\dental\cropped-header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040" y="5229200"/>
            <a:ext cx="1971709" cy="118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48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ทันตกรรม 66\สสจ.ลงตรวจ PCU\S__91095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9"/>
          <a:stretch/>
        </p:blipFill>
        <p:spPr bwMode="auto">
          <a:xfrm>
            <a:off x="2216039" y="4199661"/>
            <a:ext cx="2010408" cy="1919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Rounded Rectangle 8"/>
          <p:cNvSpPr/>
          <p:nvPr/>
        </p:nvSpPr>
        <p:spPr>
          <a:xfrm>
            <a:off x="2627784" y="404664"/>
            <a:ext cx="4212468" cy="720080"/>
          </a:xfrm>
          <a:prstGeom prst="roundRect">
            <a:avLst/>
          </a:prstGeom>
          <a:solidFill>
            <a:srgbClr val="DBB69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/>
          <p:cNvSpPr/>
          <p:nvPr/>
        </p:nvSpPr>
        <p:spPr>
          <a:xfrm>
            <a:off x="3177349" y="476672"/>
            <a:ext cx="30508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ปรับปรุงห้องทันตกรรม</a:t>
            </a:r>
            <a:endParaRPr lang="en-US" sz="3600" dirty="0"/>
          </a:p>
        </p:txBody>
      </p:sp>
      <p:pic>
        <p:nvPicPr>
          <p:cNvPr id="11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89836"/>
            <a:ext cx="519320" cy="51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67455" y="134436"/>
            <a:ext cx="520658" cy="51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ental\S__910954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31"/>
          <a:stretch/>
        </p:blipFill>
        <p:spPr bwMode="auto">
          <a:xfrm>
            <a:off x="4971536" y="1520144"/>
            <a:ext cx="1946344" cy="1858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Rectangle 8"/>
          <p:cNvSpPr/>
          <p:nvPr/>
        </p:nvSpPr>
        <p:spPr>
          <a:xfrm>
            <a:off x="2212219" y="3471391"/>
            <a:ext cx="1944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เปลี่ยน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หลอดไฟ</a:t>
            </a:r>
            <a:endParaRPr lang="en-US" sz="2400" dirty="0"/>
          </a:p>
        </p:txBody>
      </p:sp>
      <p:sp>
        <p:nvSpPr>
          <p:cNvPr id="17" name="Rectangle 8"/>
          <p:cNvSpPr/>
          <p:nvPr/>
        </p:nvSpPr>
        <p:spPr>
          <a:xfrm>
            <a:off x="1922839" y="6207695"/>
            <a:ext cx="25090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ปรับปรุงระบบระบาย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อากาศ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Rectangle 8"/>
          <p:cNvSpPr/>
          <p:nvPr/>
        </p:nvSpPr>
        <p:spPr>
          <a:xfrm>
            <a:off x="4595620" y="3471391"/>
            <a:ext cx="26981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ย้ายตำแหน่งเครื่องปรับอากาศ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26" name="Picture 2" descr="C:\dental\S__914227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6"/>
          <a:stretch/>
        </p:blipFill>
        <p:spPr bwMode="auto">
          <a:xfrm>
            <a:off x="4955570" y="4224019"/>
            <a:ext cx="1962310" cy="1961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5" descr="D:\ทันตกรรม 66\สสจ.ลงตรวจ PCU\S__910954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875" y="1537538"/>
            <a:ext cx="1915097" cy="1843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5" name="Rectangle 8"/>
          <p:cNvSpPr/>
          <p:nvPr/>
        </p:nvSpPr>
        <p:spPr>
          <a:xfrm>
            <a:off x="4644008" y="6233665"/>
            <a:ext cx="3054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ปรับ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ปรุงก๊อกน้ำเป็นระบบเซนเซอร์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4576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dental\cute-cartoon-dentist-brush-tooth-doctor-great-health-dental-care-concept-7936958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1" b="7268"/>
          <a:stretch/>
        </p:blipFill>
        <p:spPr bwMode="auto">
          <a:xfrm>
            <a:off x="-26" y="0"/>
            <a:ext cx="91440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/>
          <p:cNvSpPr/>
          <p:nvPr/>
        </p:nvSpPr>
        <p:spPr>
          <a:xfrm>
            <a:off x="1907704" y="4941168"/>
            <a:ext cx="5851282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ขอบคุณค่ะ </a:t>
            </a:r>
            <a:endParaRPr lang="th-TH" sz="1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3811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ทันตกรรม 66\สสจ.ลงตรวจ PCU\IM_Dental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676" y="4149080"/>
            <a:ext cx="3504389" cy="210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429403" y="1556792"/>
            <a:ext cx="8424936" cy="2376264"/>
          </a:xfrm>
          <a:prstGeom prst="roundRect">
            <a:avLst/>
          </a:prstGeom>
          <a:solidFill>
            <a:srgbClr val="DBB69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052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912073"/>
            <a:ext cx="1015478" cy="99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1560" y="1916832"/>
            <a:ext cx="80648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5400" b="1" dirty="0" smtClean="0">
                <a:latin typeface="TH SarabunIT๙" pitchFamily="34" charset="-34"/>
                <a:cs typeface="TH SarabunIT๙" pitchFamily="34" charset="-34"/>
              </a:rPr>
              <a:t>สรุป การประเมิน </a:t>
            </a:r>
            <a:r>
              <a:rPr lang="en-US" sz="5400" b="1" dirty="0">
                <a:latin typeface="TH SarabunIT๙" pitchFamily="34" charset="-34"/>
                <a:cs typeface="TH SarabunIT๙" pitchFamily="34" charset="-34"/>
              </a:rPr>
              <a:t>PCU/NPCU</a:t>
            </a:r>
            <a:br>
              <a:rPr lang="en-US" sz="54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5400" b="1" dirty="0" smtClean="0">
                <a:latin typeface="TH SarabunIT๙" pitchFamily="34" charset="-34"/>
                <a:cs typeface="TH SarabunIT๙" pitchFamily="34" charset="-34"/>
              </a:rPr>
              <a:t>โรงพยาบาลส่งเสริมสุขภาพตำบลนรสิงห์</a:t>
            </a:r>
            <a:endParaRPr lang="en-US" sz="5400" b="1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10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215" y="912073"/>
            <a:ext cx="1018096" cy="100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38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627784" y="493383"/>
            <a:ext cx="4212468" cy="720080"/>
          </a:xfrm>
          <a:prstGeom prst="roundRect">
            <a:avLst/>
          </a:prstGeom>
          <a:solidFill>
            <a:srgbClr val="DBB69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 3"/>
          <p:cNvSpPr/>
          <p:nvPr/>
        </p:nvSpPr>
        <p:spPr>
          <a:xfrm>
            <a:off x="3182531" y="581050"/>
            <a:ext cx="31325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ข้อมูลด้านทันตบุคลากร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115625"/>
              </p:ext>
            </p:extLst>
          </p:nvPr>
        </p:nvGraphicFramePr>
        <p:xfrm>
          <a:off x="539552" y="1774696"/>
          <a:ext cx="8136904" cy="3238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64496"/>
                <a:gridCol w="3672408"/>
              </a:tblGrid>
              <a:tr h="144016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baseline="0" dirty="0" err="1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ทันตแพทย์</a:t>
                      </a:r>
                      <a:r>
                        <a:rPr lang="th-TH" sz="2800" b="1" baseline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ที่รับผิดชอบหน่วยบริการปฐมภูมิ ร่วมให้บริการที่หน่วยบริการปฐมภูมิด้วยหรือไม่</a:t>
                      </a:r>
                    </a:p>
                  </a:txBody>
                  <a:tcPr>
                    <a:solidFill>
                      <a:srgbClr val="E1C2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baseline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ไม่ผ่าน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E1C2A3"/>
                    </a:soli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สัดส่วนผู้ช่วยงานทันตกรรมต่อทันตบุคลากรผู้ให้บริการใช้การเทียบกับยูนิตทำฟันที่มี โดยต้องมีผู้ช่วยงานทันตกรรมอย่างน้อย 1 คนต่อยูนิตทันตกรรม 1 ตัว</a:t>
                      </a:r>
                      <a:endParaRPr lang="en-US" sz="2800" b="1" dirty="0" smtClean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E1C2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มียูนิตทำฟัน </a:t>
                      </a:r>
                      <a:r>
                        <a:rPr lang="th-TH" sz="2800" b="1" baseline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แต่ไม่มีผู้ช่วยงานทันตก</a:t>
                      </a:r>
                      <a:r>
                        <a:rPr lang="th-TH" sz="2800" b="1" dirty="0" err="1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รรม</a:t>
                      </a:r>
                      <a:endParaRPr lang="th-TH" sz="2800" b="1" dirty="0" smtClean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E1C2A3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321" y="776410"/>
            <a:ext cx="747784" cy="73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6943" y="4986"/>
            <a:ext cx="740283" cy="72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dental\15387163afb696ccb40af860fb6ecfd5.png_wh8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4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912" y="4587804"/>
            <a:ext cx="2829339" cy="282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dental\lovepik-love-tooth-day-brushing-anthropomorphic-tooth-png-image_401603768_wh12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000" l="10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510" y="5044272"/>
            <a:ext cx="2672994" cy="267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46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541740"/>
              </p:ext>
            </p:extLst>
          </p:nvPr>
        </p:nvGraphicFramePr>
        <p:xfrm>
          <a:off x="240146" y="1743040"/>
          <a:ext cx="8652334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157454"/>
                <a:gridCol w="3494880"/>
              </a:tblGrid>
              <a:tr h="15434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i="0" dirty="0" err="1" smtClean="0">
                          <a:solidFill>
                            <a:srgbClr val="212529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ทันตแพทย์</a:t>
                      </a:r>
                      <a:r>
                        <a:rPr lang="th-TH" sz="2400" b="1" i="0" dirty="0" smtClean="0">
                          <a:solidFill>
                            <a:srgbClr val="212529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ที่รับผิดชอบหน่วยบริการปฐมภูมิ ผ่านการอบรมตามหลักสูตรทันตก</a:t>
                      </a:r>
                      <a:r>
                        <a:rPr lang="th-TH" sz="2400" b="1" i="0" dirty="0" err="1" smtClean="0">
                          <a:solidFill>
                            <a:srgbClr val="212529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รรม</a:t>
                      </a:r>
                      <a:r>
                        <a:rPr lang="th-TH" sz="2400" b="1" i="0" dirty="0" smtClean="0">
                          <a:solidFill>
                            <a:srgbClr val="212529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ครอบครัว หรือหลักสูตรตามที่คณะกรรมการพัฒนาระบบบริการสุขภาพ สาขาสุขภาพช่องปาก เห็นชอบ</a:t>
                      </a:r>
                    </a:p>
                  </a:txBody>
                  <a:tcPr>
                    <a:solidFill>
                      <a:srgbClr val="E1C2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400" dirty="0" smtClean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/>
                      <a:endParaRPr lang="th-TH" sz="2400" dirty="0" smtClean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/>
                      <a:r>
                        <a:rPr lang="th-TH" sz="24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ไม่ผ่าน</a:t>
                      </a:r>
                      <a:endParaRPr lang="th-TH" sz="240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E1C2A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ทัน</a:t>
                      </a:r>
                      <a:r>
                        <a:rPr lang="th-TH" sz="2400" b="1" dirty="0" err="1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ตาภิ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บาล (ประจำ) ผ่านการอบรมตามหลักสูตรที่เกี่ยวข้องกับการทำงานในหน่วยบริการปฐมภูมิ ได้แก่ การพัฒนานักวิชาการส่งเสริมสุขภาพช่องปากผู้สูงอายุ (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Developing dental health officer to promote oral health for the elderly) (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หลักสูตรที่พัฒนาโดยสถาบันพระบรมราชชนกปี พ.ศ.2564)</a:t>
                      </a:r>
                    </a:p>
                  </a:txBody>
                  <a:tcPr>
                    <a:solidFill>
                      <a:srgbClr val="E1C2A3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 smtClean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/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ไม่ผ่าน</a:t>
                      </a:r>
                    </a:p>
                    <a:p>
                      <a:pPr algn="ctr"/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แนวทางแก้ไข เสนอให้ทางสสจ.มีการจัดการอบรมตามหลักสูตรที่กำหนด</a:t>
                      </a:r>
                    </a:p>
                  </a:txBody>
                  <a:tcPr>
                    <a:solidFill>
                      <a:srgbClr val="E1C2A3"/>
                    </a:solidFill>
                  </a:tcPr>
                </a:tc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2555776" y="404664"/>
            <a:ext cx="4212468" cy="720080"/>
          </a:xfrm>
          <a:prstGeom prst="roundRect">
            <a:avLst/>
          </a:prstGeom>
          <a:solidFill>
            <a:srgbClr val="DBB69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/>
        </p:nvSpPr>
        <p:spPr>
          <a:xfrm>
            <a:off x="3110523" y="492331"/>
            <a:ext cx="31325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ข้อมูลด้านทันตบุคลากร</a:t>
            </a:r>
          </a:p>
        </p:txBody>
      </p:sp>
      <p:pic>
        <p:nvPicPr>
          <p:cNvPr id="10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89836"/>
            <a:ext cx="661782" cy="65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67743" y="36360"/>
            <a:ext cx="720080" cy="70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ental\15387163afb696ccb40af860fb6ecfd5.png_wh8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4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5" y="5256553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dental\lovepik-love-tooth-day-brushing-anthropomorphic-tooth-png-image_401603768_wh12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000" l="10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428" y="5517232"/>
            <a:ext cx="1972840" cy="197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99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965541"/>
              </p:ext>
            </p:extLst>
          </p:nvPr>
        </p:nvGraphicFramePr>
        <p:xfrm>
          <a:off x="671328" y="2591289"/>
          <a:ext cx="7776864" cy="17983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27942"/>
                <a:gridCol w="3748922"/>
              </a:tblGrid>
              <a:tr h="11257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800" b="1" dirty="0" smtClean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เครื่องเอ็กซเรย์ฟัน (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Dental X-</a:t>
                      </a:r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tay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) </a:t>
                      </a:r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อย่างน้อย 1 เครื่อง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DBB6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800" b="1" dirty="0" smtClean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/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ไม่ผ่าน </a:t>
                      </a:r>
                    </a:p>
                    <a:p>
                      <a:pPr algn="ctr"/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เพราะ</a:t>
                      </a:r>
                      <a:r>
                        <a:rPr lang="th-TH" sz="2800" b="1" baseline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ไม่มีงบประมาณจัดซื้อ</a:t>
                      </a:r>
                      <a:endParaRPr lang="th-TH" sz="2800" b="1" dirty="0" smtClean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/>
                      <a:endParaRPr lang="th-TH" sz="2800" b="1" dirty="0" smtClean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DBB691"/>
                    </a:solidFill>
                  </a:tcPr>
                </a:tc>
              </a:tr>
            </a:tbl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2367454" y="799837"/>
            <a:ext cx="4212468" cy="720080"/>
          </a:xfrm>
          <a:prstGeom prst="roundRect">
            <a:avLst/>
          </a:prstGeom>
          <a:solidFill>
            <a:srgbClr val="DBB69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2799502" y="871845"/>
            <a:ext cx="35205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ด้านครุภัณฑ์ และเครื่องมือ</a:t>
            </a:r>
          </a:p>
        </p:txBody>
      </p:sp>
      <p:pic>
        <p:nvPicPr>
          <p:cNvPr id="8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86" y="1085009"/>
            <a:ext cx="661782" cy="65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79132" y="529609"/>
            <a:ext cx="620369" cy="61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dental\15387163afb696ccb40af860fb6ecfd5.png_wh8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4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356" y="4215857"/>
            <a:ext cx="3340071" cy="334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dental\lovepik-love-tooth-day-brushing-anthropomorphic-tooth-png-image_401603768_wh12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000" l="10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035" y="4747617"/>
            <a:ext cx="3155504" cy="315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71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086094"/>
              </p:ext>
            </p:extLst>
          </p:nvPr>
        </p:nvGraphicFramePr>
        <p:xfrm>
          <a:off x="546470" y="2500104"/>
          <a:ext cx="8180220" cy="22250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36856"/>
                <a:gridCol w="3943364"/>
              </a:tblGrid>
              <a:tr h="14599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ส่งคืนข้อมูลสุขภาพช่องปากรายบุคคลให้กับผู้รับบริการ เพื่อให้เกิดการดูแลต่อเนื่องในระดับครอบครัวและชุมชน ร่วมกับคณะผู้ให้บริการสุขภาพปฐมภูมิ</a:t>
                      </a:r>
                    </a:p>
                  </a:txBody>
                  <a:tcPr>
                    <a:solidFill>
                      <a:srgbClr val="DBB69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ยังไม่มีบริการ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แนวทางแก้ไข </a:t>
                      </a:r>
                      <a:r>
                        <a:rPr lang="th-TH" sz="2800" baseline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ปรึกษากลุ่มงานทันตก</a:t>
                      </a:r>
                      <a:r>
                        <a:rPr lang="th-TH" sz="2800" baseline="0" dirty="0" err="1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รรม</a:t>
                      </a:r>
                      <a:r>
                        <a:rPr lang="th-TH" sz="2800" baseline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โรงพยาบาลป่าโมก หาแนวทางจัดทำระบบคืนข้อมูลที่เป็นรูปธรรม เช่น สมุดสุขภาพส่วนบุคคล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DBB691"/>
                    </a:solidFill>
                  </a:tcPr>
                </a:tc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610614" y="930925"/>
            <a:ext cx="7920880" cy="720080"/>
          </a:xfrm>
          <a:prstGeom prst="roundRect">
            <a:avLst/>
          </a:prstGeom>
          <a:solidFill>
            <a:srgbClr val="DBB69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/>
          <p:cNvSpPr/>
          <p:nvPr/>
        </p:nvSpPr>
        <p:spPr>
          <a:xfrm>
            <a:off x="1400811" y="1004674"/>
            <a:ext cx="63385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บริการการส่งต่อและรับกลับ และการดูแลต่อเนื่อง</a:t>
            </a:r>
          </a:p>
        </p:txBody>
      </p:sp>
      <p:pic>
        <p:nvPicPr>
          <p:cNvPr id="9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454" y="1244228"/>
            <a:ext cx="610606" cy="60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1998" y="548680"/>
            <a:ext cx="648945" cy="63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dental\15387163afb696ccb40af860fb6ecfd5.png_wh8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4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356" y="4215857"/>
            <a:ext cx="3340071" cy="334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dental\lovepik-love-tooth-day-brushing-anthropomorphic-tooth-png-image_401603768_wh12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000" l="10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035" y="4747617"/>
            <a:ext cx="3155504" cy="315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42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675712"/>
              </p:ext>
            </p:extLst>
          </p:nvPr>
        </p:nvGraphicFramePr>
        <p:xfrm>
          <a:off x="395536" y="2348880"/>
          <a:ext cx="8208912" cy="22250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51717"/>
                <a:gridCol w="3957195"/>
              </a:tblGrid>
              <a:tr h="2016224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800" b="1" baseline="0" dirty="0" smtClean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baseline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บริการทันตกรรมเฉพาะทางที่ไม่ยุ่งยากซับซ้อน ประเภทงานใส่ฟันเทียมชนิดถอดได้ทั้งปากหรือบางส่วน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800" b="1" baseline="0" dirty="0" smtClean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DBB69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800" b="1" dirty="0" smtClean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/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ยังไม่มีบริการ </a:t>
                      </a:r>
                    </a:p>
                    <a:p>
                      <a:pPr algn="ctr"/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เนื่องจากขอบเขตการทำงาน</a:t>
                      </a:r>
                    </a:p>
                    <a:p>
                      <a:pPr algn="ctr"/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ของทัน</a:t>
                      </a:r>
                      <a:r>
                        <a:rPr lang="th-TH" sz="2800" b="1" dirty="0" err="1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ตาภิ</a:t>
                      </a:r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บาล </a:t>
                      </a:r>
                    </a:p>
                  </a:txBody>
                  <a:tcPr>
                    <a:solidFill>
                      <a:srgbClr val="DBB691"/>
                    </a:solidFill>
                  </a:tcPr>
                </a:tc>
              </a:tr>
            </a:tbl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1187624" y="752948"/>
            <a:ext cx="6539468" cy="720080"/>
          </a:xfrm>
          <a:prstGeom prst="roundRect">
            <a:avLst/>
          </a:prstGeom>
          <a:solidFill>
            <a:srgbClr val="DBB69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1403649" y="826697"/>
            <a:ext cx="59586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บริการทันตกรรมเฉพาะทางที่ไม่ยุ่งยากซับซ้อน</a:t>
            </a:r>
          </a:p>
        </p:txBody>
      </p:sp>
      <p:pic>
        <p:nvPicPr>
          <p:cNvPr id="8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432" y="1133862"/>
            <a:ext cx="651375" cy="64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dental\15387163afb696ccb40af860fb6ecfd5.png_wh8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4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247" y="4193384"/>
            <a:ext cx="3340071" cy="334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dental\lovepik-love-tooth-day-brushing-anthropomorphic-tooth-png-image_401603768_wh12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000" l="10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25144"/>
            <a:ext cx="3155504" cy="315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576" y="327983"/>
            <a:ext cx="692377" cy="6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40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615952" y="574550"/>
            <a:ext cx="4212468" cy="720080"/>
          </a:xfrm>
          <a:prstGeom prst="roundRect">
            <a:avLst/>
          </a:prstGeom>
          <a:solidFill>
            <a:srgbClr val="DBB69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/>
        </p:nvSpPr>
        <p:spPr>
          <a:xfrm>
            <a:off x="3467771" y="646558"/>
            <a:ext cx="20874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ห้องทันตก</a:t>
            </a:r>
            <a:r>
              <a:rPr lang="th-TH" sz="36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รรม</a:t>
            </a:r>
            <a:endParaRPr lang="en-US" sz="3600" dirty="0"/>
          </a:p>
        </p:txBody>
      </p:sp>
      <p:pic>
        <p:nvPicPr>
          <p:cNvPr id="10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376" y="859722"/>
            <a:ext cx="519320" cy="51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:\ทันตกรรม 66\สสจ.ลงตรวจ PCU\4495.png_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100000" l="9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55623" y="304322"/>
            <a:ext cx="520658" cy="51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ental\S__91095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036" y="2057395"/>
            <a:ext cx="3125655" cy="2343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3" descr="D:\ทันตกรรม 66\สสจ.ลงตรวจ PCU\S__910955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1" b="2823"/>
          <a:stretch/>
        </p:blipFill>
        <p:spPr bwMode="auto">
          <a:xfrm>
            <a:off x="360013" y="2636912"/>
            <a:ext cx="2326381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2" descr="D:\ทันตกรรม 66\สสจ.ลงตรวจ PCU\S__910955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0"/>
          <a:stretch/>
        </p:blipFill>
        <p:spPr bwMode="auto">
          <a:xfrm>
            <a:off x="6494359" y="2660154"/>
            <a:ext cx="2502985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Rectangle 8"/>
          <p:cNvSpPr/>
          <p:nvPr/>
        </p:nvSpPr>
        <p:spPr>
          <a:xfrm>
            <a:off x="3492526" y="4725144"/>
            <a:ext cx="22525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พื้นที่ไม่น้อยกว่า 9 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ตรม.</a:t>
            </a:r>
            <a:endParaRPr lang="en-US" sz="2400" dirty="0"/>
          </a:p>
        </p:txBody>
      </p:sp>
      <p:sp>
        <p:nvSpPr>
          <p:cNvPr id="15" name="Rectangle 8"/>
          <p:cNvSpPr/>
          <p:nvPr/>
        </p:nvSpPr>
        <p:spPr>
          <a:xfrm>
            <a:off x="547615" y="5706366"/>
            <a:ext cx="19511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มีตารางการให้บริการ</a:t>
            </a:r>
            <a:endParaRPr lang="en-US" sz="2400" dirty="0"/>
          </a:p>
        </p:txBody>
      </p:sp>
      <p:pic>
        <p:nvPicPr>
          <p:cNvPr id="1027" name="Picture 3" descr="C:\dental\cropped-header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409381"/>
            <a:ext cx="2323837" cy="139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8"/>
          <p:cNvSpPr/>
          <p:nvPr/>
        </p:nvSpPr>
        <p:spPr>
          <a:xfrm>
            <a:off x="7033156" y="5706365"/>
            <a:ext cx="1425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มีที่เก็บอุปกรณ์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701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1569</TotalTime>
  <Words>506</Words>
  <Application>Microsoft Office PowerPoint</Application>
  <PresentationFormat>นำเสนอทางหน้าจอ (4:3)</PresentationFormat>
  <Paragraphs>60</Paragraphs>
  <Slides>23</Slides>
  <Notes>1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23</vt:i4>
      </vt:variant>
    </vt:vector>
  </HeadingPairs>
  <TitlesOfParts>
    <vt:vector size="24" baseType="lpstr">
      <vt:lpstr>Office Theme</vt:lpstr>
      <vt:lpstr>ยินดีต้อนรับ กลุ่มงานทันตสาธารณสุข  สำนักงานสาธารณสุขจังหวัดอ่างทอง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Baipor_Dental</dc:creator>
  <cp:lastModifiedBy>Dent</cp:lastModifiedBy>
  <cp:revision>89</cp:revision>
  <dcterms:created xsi:type="dcterms:W3CDTF">2023-03-20T03:24:10Z</dcterms:created>
  <dcterms:modified xsi:type="dcterms:W3CDTF">2023-04-11T04:24:24Z</dcterms:modified>
</cp:coreProperties>
</file>