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66" r:id="rId3"/>
    <p:sldId id="256" r:id="rId4"/>
    <p:sldId id="258" r:id="rId5"/>
    <p:sldId id="259" r:id="rId6"/>
    <p:sldId id="260" r:id="rId7"/>
    <p:sldId id="288" r:id="rId8"/>
    <p:sldId id="261" r:id="rId9"/>
    <p:sldId id="322" r:id="rId10"/>
    <p:sldId id="264" r:id="rId11"/>
    <p:sldId id="268" r:id="rId12"/>
    <p:sldId id="315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16" r:id="rId24"/>
    <p:sldId id="279" r:id="rId25"/>
    <p:sldId id="282" r:id="rId26"/>
    <p:sldId id="285" r:id="rId27"/>
    <p:sldId id="286" r:id="rId28"/>
    <p:sldId id="287" r:id="rId29"/>
    <p:sldId id="289" r:id="rId30"/>
    <p:sldId id="290" r:id="rId31"/>
    <p:sldId id="292" r:id="rId32"/>
    <p:sldId id="317" r:id="rId33"/>
    <p:sldId id="318" r:id="rId34"/>
    <p:sldId id="293" r:id="rId35"/>
    <p:sldId id="294" r:id="rId36"/>
    <p:sldId id="309" r:id="rId37"/>
    <p:sldId id="296" r:id="rId38"/>
    <p:sldId id="324" r:id="rId39"/>
    <p:sldId id="319" r:id="rId40"/>
    <p:sldId id="323" r:id="rId41"/>
    <p:sldId id="320" r:id="rId42"/>
    <p:sldId id="298" r:id="rId43"/>
    <p:sldId id="299" r:id="rId44"/>
    <p:sldId id="336" r:id="rId4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ee wongkongkathep" initials="sw" lastIdx="1" clrIdx="0">
    <p:extLst>
      <p:ext uri="{19B8F6BF-5375-455C-9EA6-DF929625EA0E}">
        <p15:presenceInfo xmlns:p15="http://schemas.microsoft.com/office/powerpoint/2012/main" xmlns="" userId="fad61bb546b010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244072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>
        <p:scale>
          <a:sx n="123" d="100"/>
          <a:sy n="123" d="100"/>
        </p:scale>
        <p:origin x="-126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0%20&#3623;&#3636;&#3592;&#3633;&#3618;&#3610;&#3607;&#3610;&#3634;&#3607;&#3607;&#3633;&#3609;&#3605;&#3634;&#3616;&#3636;&#3610;&#3634;&#3621;\0%20&#3626;&#3623;&#3619;&#3626;\HDC\&#3623;&#3636;&#3648;&#3588;&#3619;&#3634;&#3632;&#3627;&#3660;&#3612;&#3621;&#3591;&#3634;&#3609;&#3610;&#3619;&#3636;&#3585;&#3634;&#3619;&#3586;&#3629;&#3591;&#3607;&#3633;&#3609;&#3605;&#3634;&#3616;&#3636;&#3610;&#3634;&#3621;&#3611;&#3637;%20256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0%20&#3623;&#3636;&#3592;&#3633;&#3618;&#3610;&#3607;&#3610;&#3634;&#3607;&#3607;&#3633;&#3609;&#3605;&#3634;&#3616;&#3636;&#3610;&#3634;&#3621;\0%20&#3626;&#3623;&#3619;&#3626;\HDC\&#3623;&#3636;&#3648;&#3588;&#3619;&#3634;&#3632;&#3627;&#3660;&#3612;&#3621;&#3591;&#3634;&#3609;&#3610;&#3619;&#3636;&#3585;&#3634;&#3619;&#3586;&#3629;&#3591;&#3607;&#3633;&#3609;&#3605;&#3634;&#3616;&#3636;&#3610;&#3634;&#3621;&#3611;&#3637;%20256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th-TH" sz="2400" dirty="0"/>
              <a:t>ค่าเฉลี่ยผลงานบริการจำแนกตามประเภทบริการ</a:t>
            </a:r>
            <a:r>
              <a:rPr lang="th-TH" sz="2400" dirty="0">
                <a:effectLst/>
              </a:rPr>
              <a:t>และ</a:t>
            </a:r>
            <a:r>
              <a:rPr lang="th-TH" sz="2400" dirty="0">
                <a:solidFill>
                  <a:schemeClr val="accent2"/>
                </a:solidFill>
                <a:effectLst/>
              </a:rPr>
              <a:t>รุ่นของทันตา</a:t>
            </a:r>
            <a:r>
              <a:rPr lang="th-TH" sz="2400" dirty="0" err="1">
                <a:solidFill>
                  <a:schemeClr val="accent2"/>
                </a:solidFill>
                <a:effectLst/>
              </a:rPr>
              <a:t>ภิ</a:t>
            </a:r>
            <a:r>
              <a:rPr lang="th-TH" sz="2400" dirty="0">
                <a:solidFill>
                  <a:schemeClr val="accent2"/>
                </a:solidFill>
                <a:effectLst/>
              </a:rPr>
              <a:t>บาล</a:t>
            </a:r>
            <a:endParaRPr lang="en-US" sz="2400" dirty="0">
              <a:solidFill>
                <a:schemeClr val="accent2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endParaRPr lang="th-TH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733087110039585E-2"/>
          <c:y val="0.20926307032870844"/>
          <c:w val="0.97918588410029561"/>
          <c:h val="0.553756183702843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'ช รุ่น'!$M$105</c:f>
              <c:strCache>
                <c:ptCount val="1"/>
                <c:pt idx="0">
                  <c:v>รุ่น 1-25 เน้นบริการกลุ่มเด็ก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'ช รุ่น'!$N$104:$R$104</c:f>
              <c:strCache>
                <c:ptCount val="5"/>
                <c:pt idx="0">
                  <c:v>เคลือบหลุมร่องฟัน</c:v>
                </c:pt>
                <c:pt idx="1">
                  <c:v>ฟลูออไรด์(ครั้ง)</c:v>
                </c:pt>
                <c:pt idx="2">
                  <c:v>ขูดหินปูน</c:v>
                </c:pt>
                <c:pt idx="3">
                  <c:v>ถอนฟัน</c:v>
                </c:pt>
                <c:pt idx="4">
                  <c:v>อุดฟัน</c:v>
                </c:pt>
              </c:strCache>
            </c:strRef>
          </c:cat>
          <c:val>
            <c:numRef>
              <c:f>'ช รุ่น'!$N$105:$R$105</c:f>
              <c:numCache>
                <c:formatCode>0</c:formatCode>
                <c:ptCount val="5"/>
                <c:pt idx="0">
                  <c:v>113.02</c:v>
                </c:pt>
                <c:pt idx="1">
                  <c:v>454.66</c:v>
                </c:pt>
                <c:pt idx="2">
                  <c:v>138.66999999999999</c:v>
                </c:pt>
                <c:pt idx="3">
                  <c:v>258.70999999999998</c:v>
                </c:pt>
                <c:pt idx="4">
                  <c:v>208.99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DB-456C-940D-71D998878358}"/>
            </c:ext>
          </c:extLst>
        </c:ser>
        <c:ser>
          <c:idx val="1"/>
          <c:order val="1"/>
          <c:tx>
            <c:strRef>
              <c:f>'ช รุ่น'!$M$106</c:f>
              <c:strCache>
                <c:ptCount val="1"/>
                <c:pt idx="0">
                  <c:v>รุ่น 26-40 บริการทุกกลุ่ม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'ช รุ่น'!$N$104:$R$104</c:f>
              <c:strCache>
                <c:ptCount val="5"/>
                <c:pt idx="0">
                  <c:v>เคลือบหลุมร่องฟัน</c:v>
                </c:pt>
                <c:pt idx="1">
                  <c:v>ฟลูออไรด์(ครั้ง)</c:v>
                </c:pt>
                <c:pt idx="2">
                  <c:v>ขูดหินปูน</c:v>
                </c:pt>
                <c:pt idx="3">
                  <c:v>ถอนฟัน</c:v>
                </c:pt>
                <c:pt idx="4">
                  <c:v>อุดฟัน</c:v>
                </c:pt>
              </c:strCache>
            </c:strRef>
          </c:cat>
          <c:val>
            <c:numRef>
              <c:f>'ช รุ่น'!$N$106:$R$106</c:f>
              <c:numCache>
                <c:formatCode>0</c:formatCode>
                <c:ptCount val="5"/>
                <c:pt idx="0">
                  <c:v>96.2</c:v>
                </c:pt>
                <c:pt idx="1">
                  <c:v>441.31</c:v>
                </c:pt>
                <c:pt idx="2">
                  <c:v>128.66</c:v>
                </c:pt>
                <c:pt idx="3">
                  <c:v>250.1</c:v>
                </c:pt>
                <c:pt idx="4">
                  <c:v>188.15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DB-456C-940D-71D998878358}"/>
            </c:ext>
          </c:extLst>
        </c:ser>
        <c:ser>
          <c:idx val="2"/>
          <c:order val="2"/>
          <c:tx>
            <c:strRef>
              <c:f>'ช รุ่น'!$M$107</c:f>
              <c:strCache>
                <c:ptCount val="1"/>
                <c:pt idx="0">
                  <c:v>รุ่น&gt;40 ลดสมรรถนะเรื่องถอนฟันแท้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'ช รุ่น'!$N$104:$R$104</c:f>
              <c:strCache>
                <c:ptCount val="5"/>
                <c:pt idx="0">
                  <c:v>เคลือบหลุมร่องฟัน</c:v>
                </c:pt>
                <c:pt idx="1">
                  <c:v>ฟลูออไรด์(ครั้ง)</c:v>
                </c:pt>
                <c:pt idx="2">
                  <c:v>ขูดหินปูน</c:v>
                </c:pt>
                <c:pt idx="3">
                  <c:v>ถอนฟัน</c:v>
                </c:pt>
                <c:pt idx="4">
                  <c:v>อุดฟัน</c:v>
                </c:pt>
              </c:strCache>
            </c:strRef>
          </c:cat>
          <c:val>
            <c:numRef>
              <c:f>'ช รุ่น'!$N$107:$R$107</c:f>
              <c:numCache>
                <c:formatCode>0</c:formatCode>
                <c:ptCount val="5"/>
                <c:pt idx="0">
                  <c:v>79.930000000000007</c:v>
                </c:pt>
                <c:pt idx="1">
                  <c:v>405.32</c:v>
                </c:pt>
                <c:pt idx="2">
                  <c:v>96.12</c:v>
                </c:pt>
                <c:pt idx="3">
                  <c:v>182.05</c:v>
                </c:pt>
                <c:pt idx="4">
                  <c:v>129.78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DB-456C-940D-71D998878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91070848"/>
        <c:axId val="91072768"/>
      </c:barChart>
      <c:catAx>
        <c:axId val="91070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100" b="1" i="0" u="none" strike="noStrike" baseline="0">
                    <a:effectLst/>
                  </a:rPr>
                  <a:t>รุ่นทันตาภิบาล</a:t>
                </a:r>
                <a:endParaRPr lang="th-TH" sz="1100"/>
              </a:p>
            </c:rich>
          </c:tx>
          <c:layout>
            <c:manualLayout>
              <c:xMode val="edge"/>
              <c:yMode val="edge"/>
              <c:x val="0.94387193688626825"/>
              <c:y val="0.8124943763702983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72768"/>
        <c:crosses val="autoZero"/>
        <c:auto val="1"/>
        <c:lblAlgn val="ctr"/>
        <c:lblOffset val="100"/>
        <c:noMultiLvlLbl val="0"/>
      </c:catAx>
      <c:valAx>
        <c:axId val="91072768"/>
        <c:scaling>
          <c:orientation val="minMax"/>
        </c:scaling>
        <c:delete val="1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 b="1" i="0" baseline="0">
                    <a:effectLst/>
                  </a:rPr>
                  <a:t>ผลงานบริการต่อคน</a:t>
                </a:r>
                <a:endParaRPr lang="en-US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2.3548239449253033E-2"/>
              <c:y val="0.2291428910893566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crossAx val="9107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88773225380726E-2"/>
          <c:y val="0.89829718653589363"/>
          <c:w val="0.85306175001996731"/>
          <c:h val="9.5855037351100347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2400" b="1" i="0" u="none" strike="noStrike" baseline="0" dirty="0">
                <a:effectLst/>
              </a:rPr>
              <a:t>ค่าเฉลี่ยผลงานบริการประเภทต่าง ๆ จำแนกตาม</a:t>
            </a:r>
            <a:r>
              <a:rPr lang="th-TH" sz="2400" b="1" i="0" u="none" strike="noStrike" baseline="0" dirty="0">
                <a:solidFill>
                  <a:schemeClr val="accent2">
                    <a:lumMod val="75000"/>
                  </a:schemeClr>
                </a:solidFill>
                <a:effectLst/>
              </a:rPr>
              <a:t>รุ่นของทันตา</a:t>
            </a:r>
            <a:r>
              <a:rPr lang="th-TH" sz="2400" b="1" i="0" u="none" strike="noStrike" baseline="0" dirty="0" err="1">
                <a:solidFill>
                  <a:schemeClr val="accent2">
                    <a:lumMod val="75000"/>
                  </a:schemeClr>
                </a:solidFill>
                <a:effectLst/>
              </a:rPr>
              <a:t>ภิ</a:t>
            </a:r>
            <a:r>
              <a:rPr lang="th-TH" sz="2400" b="1" i="0" u="none" strike="noStrike" baseline="0" dirty="0">
                <a:solidFill>
                  <a:schemeClr val="accent2">
                    <a:lumMod val="75000"/>
                  </a:schemeClr>
                </a:solidFill>
                <a:effectLst/>
              </a:rPr>
              <a:t>บาล</a:t>
            </a:r>
            <a:endParaRPr lang="th-TH" sz="2400" dirty="0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0102339181286549E-2"/>
          <c:y val="0.11910310734463275"/>
          <c:w val="0.95157695524675801"/>
          <c:h val="0.63854063436578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'ร รุ่น'!$C$104</c:f>
              <c:strCache>
                <c:ptCount val="1"/>
                <c:pt idx="0">
                  <c:v>ค่าเฉลี่ยผลงานบริการทั้งหมด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'ร รุ่น'!$B$105:$B$107</c:f>
              <c:strCache>
                <c:ptCount val="3"/>
                <c:pt idx="0">
                  <c:v>รุ่น 1-25 ก่อนระเบียบปี 39 เน้นเด็ก</c:v>
                </c:pt>
                <c:pt idx="1">
                  <c:v>รุ่น 26-40 บริการทุกกลุ่ม</c:v>
                </c:pt>
                <c:pt idx="2">
                  <c:v>รุ่น&gt;40 ลดสมรรถนะเรื่องถอนฟันแท้</c:v>
                </c:pt>
              </c:strCache>
            </c:strRef>
          </c:cat>
          <c:val>
            <c:numRef>
              <c:f>'ร รุ่น'!$C$105:$C$107</c:f>
              <c:numCache>
                <c:formatCode>0</c:formatCode>
                <c:ptCount val="3"/>
                <c:pt idx="0">
                  <c:v>4823.12</c:v>
                </c:pt>
                <c:pt idx="1">
                  <c:v>4791.76</c:v>
                </c:pt>
                <c:pt idx="2">
                  <c:v>4320.91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86-493E-8E39-E0155368D2B2}"/>
            </c:ext>
          </c:extLst>
        </c:ser>
        <c:ser>
          <c:idx val="1"/>
          <c:order val="1"/>
          <c:tx>
            <c:strRef>
              <c:f>'ร รุ่น'!$D$104</c:f>
              <c:strCache>
                <c:ptCount val="1"/>
                <c:pt idx="0">
                  <c:v>ค่าเฉลี่ยผลงานบริการด้านรักษา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'ร รุ่น'!$B$105:$B$107</c:f>
              <c:strCache>
                <c:ptCount val="3"/>
                <c:pt idx="0">
                  <c:v>รุ่น 1-25 ก่อนระเบียบปี 39 เน้นเด็ก</c:v>
                </c:pt>
                <c:pt idx="1">
                  <c:v>รุ่น 26-40 บริการทุกกลุ่ม</c:v>
                </c:pt>
                <c:pt idx="2">
                  <c:v>รุ่น&gt;40 ลดสมรรถนะเรื่องถอนฟันแท้</c:v>
                </c:pt>
              </c:strCache>
            </c:strRef>
          </c:cat>
          <c:val>
            <c:numRef>
              <c:f>'ร รุ่น'!$D$105:$D$107</c:f>
              <c:numCache>
                <c:formatCode>0</c:formatCode>
                <c:ptCount val="3"/>
                <c:pt idx="0">
                  <c:v>2169.35</c:v>
                </c:pt>
                <c:pt idx="1">
                  <c:v>2139.87</c:v>
                </c:pt>
                <c:pt idx="2">
                  <c:v>1871.44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86-493E-8E39-E0155368D2B2}"/>
            </c:ext>
          </c:extLst>
        </c:ser>
        <c:ser>
          <c:idx val="2"/>
          <c:order val="2"/>
          <c:tx>
            <c:strRef>
              <c:f>'ร รุ่น'!$E$104</c:f>
              <c:strCache>
                <c:ptCount val="1"/>
                <c:pt idx="0">
                  <c:v>ค่าเฉลี่ยผลงานบริการ PP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'ร รุ่น'!$B$105:$B$107</c:f>
              <c:strCache>
                <c:ptCount val="3"/>
                <c:pt idx="0">
                  <c:v>รุ่น 1-25 ก่อนระเบียบปี 39 เน้นเด็ก</c:v>
                </c:pt>
                <c:pt idx="1">
                  <c:v>รุ่น 26-40 บริการทุกกลุ่ม</c:v>
                </c:pt>
                <c:pt idx="2">
                  <c:v>รุ่น&gt;40 ลดสมรรถนะเรื่องถอนฟันแท้</c:v>
                </c:pt>
              </c:strCache>
            </c:strRef>
          </c:cat>
          <c:val>
            <c:numRef>
              <c:f>'ร รุ่น'!$E$105:$E$107</c:f>
              <c:numCache>
                <c:formatCode>0</c:formatCode>
                <c:ptCount val="3"/>
                <c:pt idx="0">
                  <c:v>1059.9000000000001</c:v>
                </c:pt>
                <c:pt idx="1">
                  <c:v>1031.8399999999999</c:v>
                </c:pt>
                <c:pt idx="2">
                  <c:v>1004.85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C86-493E-8E39-E0155368D2B2}"/>
            </c:ext>
          </c:extLst>
        </c:ser>
        <c:ser>
          <c:idx val="3"/>
          <c:order val="3"/>
          <c:tx>
            <c:strRef>
              <c:f>'ร รุ่น'!$F$104</c:f>
              <c:strCache>
                <c:ptCount val="1"/>
                <c:pt idx="0">
                  <c:v>ค่าเฉลี่ยผลงานบริการตรวจ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'ร รุ่น'!$B$105:$B$107</c:f>
              <c:strCache>
                <c:ptCount val="3"/>
                <c:pt idx="0">
                  <c:v>รุ่น 1-25 ก่อนระเบียบปี 39 เน้นเด็ก</c:v>
                </c:pt>
                <c:pt idx="1">
                  <c:v>รุ่น 26-40 บริการทุกกลุ่ม</c:v>
                </c:pt>
                <c:pt idx="2">
                  <c:v>รุ่น&gt;40 ลดสมรรถนะเรื่องถอนฟันแท้</c:v>
                </c:pt>
              </c:strCache>
            </c:strRef>
          </c:cat>
          <c:val>
            <c:numRef>
              <c:f>'ร รุ่น'!$F$105:$F$107</c:f>
              <c:numCache>
                <c:formatCode>0</c:formatCode>
                <c:ptCount val="3"/>
                <c:pt idx="0">
                  <c:v>1630.35</c:v>
                </c:pt>
                <c:pt idx="1">
                  <c:v>1647.11</c:v>
                </c:pt>
                <c:pt idx="2">
                  <c:v>1483.45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C86-493E-8E39-E0155368D2B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1214592"/>
        <c:axId val="91216512"/>
      </c:barChart>
      <c:catAx>
        <c:axId val="91214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050" dirty="0"/>
                  <a:t>รุ่นทันตา</a:t>
                </a:r>
                <a:r>
                  <a:rPr lang="th-TH" sz="1050" dirty="0" err="1"/>
                  <a:t>ภิ</a:t>
                </a:r>
                <a:r>
                  <a:rPr lang="th-TH" sz="1050" dirty="0"/>
                  <a:t>บาล</a:t>
                </a:r>
              </a:p>
            </c:rich>
          </c:tx>
          <c:layout>
            <c:manualLayout>
              <c:xMode val="edge"/>
              <c:yMode val="edge"/>
              <c:x val="0.93364989284706579"/>
              <c:y val="0.7904436200748149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1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200"/>
                  <a:t>ผลงานบริการต่อคน</a:t>
                </a:r>
              </a:p>
            </c:rich>
          </c:tx>
          <c:layout>
            <c:manualLayout>
              <c:xMode val="edge"/>
              <c:yMode val="edge"/>
              <c:x val="4.2735042735042739E-3"/>
              <c:y val="0.1406143842251143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crossAx val="9121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689091571713891E-3"/>
          <c:y val="0.90893187681625054"/>
          <c:w val="0.9848413030068266"/>
          <c:h val="9.1068123183749419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DC9906-FF5D-444D-B147-1AF656F5966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07AEF2-2587-4FF8-B3FC-98EE748F7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2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3F1F7395-5CA2-4DC4-8236-3F755496B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xmlns="" id="{9C86FBB5-21C5-4032-8770-067FF0B8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E6B13A06-EF38-465E-B073-6233D3BB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C16D-9F96-4B8B-B4E0-0B29DDAC8FD2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DB40D286-DE43-4B51-859C-BF8E37A2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A0B408AB-69BA-40B9-B9FD-85D7F7C3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75E5E832-88B5-4700-B0E7-248711D4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xmlns="" id="{4F019D43-07F6-4218-A6E5-D299794E4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7D8D6B71-027A-46F8-AA0E-BFC4858A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3ADF-3E57-4D47-9947-64308A456812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AD55CD94-002F-4756-B008-9D843CF5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13ACB56C-626B-4DAC-8578-EEE2A590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9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xmlns="" id="{A4670B59-28F9-483B-89FE-F34FDEDFC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xmlns="" id="{1558BD4B-F0CE-4C01-B5C2-2E1E5FBFC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73B3324C-F3B1-418C-9458-E83FF251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E2C3-1FC0-457E-B39C-7F662A3C54D1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C52B55EB-7082-45A2-9362-6329EC89C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D33A4A1D-C754-436A-925D-904B2144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7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F9E21058-9396-465D-9F42-CECAC3985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6DAC93CE-64A1-4B1F-8C48-65AAA31B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9062B956-7BD1-48CF-BC37-53F1F2AA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054-3F6D-4811-BA07-CCD7CC5CF5A2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6297C0C2-8450-4203-9A50-4A21FA38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65A62CE7-6E25-4047-A0F8-A2BFA1BD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8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53EEB23F-5AD6-449D-90F0-1CEBF172E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xmlns="" id="{739DD0DA-D30A-45B0-B4FF-DAF52BE0D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2023FBF9-8562-4AD7-A71E-C228C7A9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B3D7-E102-49D2-A7E1-1AE4FAFD7D68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D1EB381B-FE37-498C-9819-8BA9C0BD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52C3BDC3-851D-4FFA-88FE-66FE4850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9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7DDEAD63-E0C6-45E8-8FE8-885F1229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C1524B13-76B0-404D-93A5-EC6A9CBF0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xmlns="" id="{F5D20BB2-A8F8-4F6D-A8BB-26CEB1A39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xmlns="" id="{B73327EA-2101-4D89-AD5C-26A94D8A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9A19-736F-41E9-817E-DC0E780DD4AA}" type="datetime1">
              <a:rPr lang="en-US" smtClean="0"/>
              <a:t>8/6/2020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xmlns="" id="{3FE08C7A-7AA8-450A-9946-5A682237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xmlns="" id="{B86D927D-466E-4875-87AB-0B5FE861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6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DDF1CDB8-DFBA-4977-96FD-9CB9EC283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xmlns="" id="{9C1DF814-F738-4535-A18D-E9E13EC4F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xmlns="" id="{8ACABBC4-A8EB-4D5F-9262-35989010F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xmlns="" id="{862F9EB2-10BC-42D5-9CE5-C04B3BBD7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xmlns="" id="{D3EAF7D8-2D32-412A-B91D-462EA0EE0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xmlns="" id="{01B8A1D9-B257-40E2-BE99-BAF184BF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222D-5973-4216-9F40-63F27F154E3A}" type="datetime1">
              <a:rPr lang="en-US" smtClean="0"/>
              <a:t>8/6/2020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xmlns="" id="{EF2DD726-BFF6-4E83-8189-DE70E555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xmlns="" id="{3B56AEB3-1F14-47EC-9EF5-03284FE4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3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A060A0AC-2278-4EE3-BD6B-396F1048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xmlns="" id="{84A50981-5EC4-4204-8D87-507A655BB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4B94-DE3E-477E-9743-CFE5E1838147}" type="datetime1">
              <a:rPr lang="en-US" smtClean="0"/>
              <a:t>8/6/2020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xmlns="" id="{CDE991BE-2F7F-415C-AD0A-55309CE6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xmlns="" id="{44900455-5296-42B6-BF2C-D3798893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xmlns="" id="{ED9217F0-6F11-4E72-BD9E-F377F9C5E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E1E0-C91C-42DE-8CBE-80965475FDC5}" type="datetime1">
              <a:rPr lang="en-US" smtClean="0"/>
              <a:t>8/6/2020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xmlns="" id="{AFED6F6A-ADCE-4EB0-9D4C-583EB33F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03EBF949-3DF7-4F83-A3A8-FF16C845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3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23982F9B-2E42-4E22-8C5F-AB681CC2E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4342D24E-0B30-4B4A-BFC1-A269C60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xmlns="" id="{DFC171F9-F0DF-4D17-B813-286ADCFE3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xmlns="" id="{39D647CE-11B7-4359-979C-8C19AE3D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33469-F394-4D1B-AA23-074D99090BA8}" type="datetime1">
              <a:rPr lang="en-US" smtClean="0"/>
              <a:t>8/6/2020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xmlns="" id="{29478E60-688C-479D-959B-E8F13C79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xmlns="" id="{D7C1FAAB-3604-4E5A-93E5-E18A1DCDC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6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B746BFF8-D465-400C-8A6F-86E2971DD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xmlns="" id="{EAA213BE-1792-4C9D-BC26-CCF5E61F4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xmlns="" id="{FB314E3C-19E3-4F2F-8F8C-DA95B5570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xmlns="" id="{585FC099-87B7-4DAE-9D15-79334936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FDF-F1DB-4A5B-8209-597CF12F0DBF}" type="datetime1">
              <a:rPr lang="en-US" smtClean="0"/>
              <a:t>8/6/2020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xmlns="" id="{3D331F8E-A374-4F71-AEEE-FB557E7F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xmlns="" id="{F95E2C33-D32A-44BA-8E81-BCC736829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4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0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xmlns="" id="{EF39A151-98DC-4C98-8819-6BD81D91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xmlns="" id="{65D1E6DB-3C22-4C9F-AACF-19E345089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xmlns="" id="{AEB26291-C503-46A6-8F24-E95FEB9D8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E5B3-5FA5-4CA2-9F18-E9D288DC4093}" type="datetime1">
              <a:rPr lang="en-US" smtClean="0"/>
              <a:t>8/6/2020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xmlns="" id="{0FB3F70C-3024-4DD9-A05F-16ABE1436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C79B6DF3-5943-4676-829F-A728EEB22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F778-F8A0-474C-8B7E-67940B7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8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xmlns="" id="{6121AD82-5DC5-4D09-A0B2-58E369BE7DE7}"/>
              </a:ext>
            </a:extLst>
          </p:cNvPr>
          <p:cNvSpPr/>
          <p:nvPr/>
        </p:nvSpPr>
        <p:spPr>
          <a:xfrm>
            <a:off x="2403557" y="5962312"/>
            <a:ext cx="7740651" cy="7804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403557" y="3855109"/>
            <a:ext cx="7740652" cy="207068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56085" y="3429000"/>
            <a:ext cx="6588125" cy="827733"/>
          </a:xfrm>
          <a:prstGeom prst="rect">
            <a:avLst/>
          </a:prstGeom>
          <a:solidFill>
            <a:srgbClr val="19224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019162" y="199083"/>
            <a:ext cx="7467600" cy="2727176"/>
          </a:xfrm>
          <a:prstGeom prst="ellipse">
            <a:avLst/>
          </a:prstGeom>
          <a:gradFill rotWithShape="1">
            <a:gsLst>
              <a:gs pos="0">
                <a:srgbClr val="192249"/>
              </a:gs>
              <a:gs pos="50000">
                <a:srgbClr val="232B51"/>
              </a:gs>
              <a:gs pos="100000">
                <a:srgbClr val="192249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4756210" y="1088728"/>
            <a:ext cx="4579938" cy="1981200"/>
          </a:xfrm>
          <a:custGeom>
            <a:avLst/>
            <a:gdLst/>
            <a:ahLst/>
            <a:cxnLst>
              <a:cxn ang="0">
                <a:pos x="960" y="1069"/>
              </a:cxn>
              <a:cxn ang="0">
                <a:pos x="1024" y="1021"/>
              </a:cxn>
              <a:cxn ang="0">
                <a:pos x="1081" y="1029"/>
              </a:cxn>
              <a:cxn ang="0">
                <a:pos x="1130" y="1013"/>
              </a:cxn>
              <a:cxn ang="0">
                <a:pos x="1284" y="972"/>
              </a:cxn>
              <a:cxn ang="0">
                <a:pos x="1292" y="948"/>
              </a:cxn>
              <a:cxn ang="0">
                <a:pos x="1398" y="923"/>
              </a:cxn>
              <a:cxn ang="0">
                <a:pos x="1609" y="858"/>
              </a:cxn>
              <a:cxn ang="0">
                <a:pos x="1698" y="834"/>
              </a:cxn>
              <a:cxn ang="0">
                <a:pos x="1730" y="802"/>
              </a:cxn>
              <a:cxn ang="0">
                <a:pos x="1828" y="761"/>
              </a:cxn>
              <a:cxn ang="0">
                <a:pos x="1852" y="753"/>
              </a:cxn>
              <a:cxn ang="0">
                <a:pos x="1876" y="737"/>
              </a:cxn>
              <a:cxn ang="0">
                <a:pos x="1925" y="721"/>
              </a:cxn>
              <a:cxn ang="0">
                <a:pos x="1998" y="680"/>
              </a:cxn>
              <a:cxn ang="0">
                <a:pos x="2112" y="688"/>
              </a:cxn>
              <a:cxn ang="0">
                <a:pos x="2103" y="558"/>
              </a:cxn>
              <a:cxn ang="0">
                <a:pos x="2014" y="485"/>
              </a:cxn>
              <a:cxn ang="0">
                <a:pos x="1957" y="429"/>
              </a:cxn>
              <a:cxn ang="0">
                <a:pos x="1893" y="388"/>
              </a:cxn>
              <a:cxn ang="0">
                <a:pos x="1795" y="299"/>
              </a:cxn>
              <a:cxn ang="0">
                <a:pos x="1852" y="242"/>
              </a:cxn>
              <a:cxn ang="0">
                <a:pos x="1876" y="218"/>
              </a:cxn>
              <a:cxn ang="0">
                <a:pos x="1925" y="185"/>
              </a:cxn>
              <a:cxn ang="0">
                <a:pos x="1795" y="15"/>
              </a:cxn>
              <a:cxn ang="0">
                <a:pos x="1706" y="80"/>
              </a:cxn>
              <a:cxn ang="0">
                <a:pos x="1219" y="136"/>
              </a:cxn>
              <a:cxn ang="0">
                <a:pos x="1138" y="153"/>
              </a:cxn>
              <a:cxn ang="0">
                <a:pos x="1073" y="185"/>
              </a:cxn>
              <a:cxn ang="0">
                <a:pos x="1033" y="429"/>
              </a:cxn>
              <a:cxn ang="0">
                <a:pos x="992" y="461"/>
              </a:cxn>
              <a:cxn ang="0">
                <a:pos x="814" y="493"/>
              </a:cxn>
              <a:cxn ang="0">
                <a:pos x="546" y="469"/>
              </a:cxn>
              <a:cxn ang="0">
                <a:pos x="367" y="477"/>
              </a:cxn>
              <a:cxn ang="0">
                <a:pos x="294" y="510"/>
              </a:cxn>
              <a:cxn ang="0">
                <a:pos x="173" y="550"/>
              </a:cxn>
              <a:cxn ang="0">
                <a:pos x="124" y="566"/>
              </a:cxn>
              <a:cxn ang="0">
                <a:pos x="108" y="583"/>
              </a:cxn>
              <a:cxn ang="0">
                <a:pos x="83" y="591"/>
              </a:cxn>
              <a:cxn ang="0">
                <a:pos x="43" y="639"/>
              </a:cxn>
              <a:cxn ang="0">
                <a:pos x="35" y="664"/>
              </a:cxn>
              <a:cxn ang="0">
                <a:pos x="10" y="680"/>
              </a:cxn>
              <a:cxn ang="0">
                <a:pos x="59" y="785"/>
              </a:cxn>
              <a:cxn ang="0">
                <a:pos x="165" y="867"/>
              </a:cxn>
              <a:cxn ang="0">
                <a:pos x="197" y="915"/>
              </a:cxn>
              <a:cxn ang="0">
                <a:pos x="205" y="1037"/>
              </a:cxn>
              <a:cxn ang="0">
                <a:pos x="213" y="1061"/>
              </a:cxn>
              <a:cxn ang="0">
                <a:pos x="327" y="1094"/>
              </a:cxn>
              <a:cxn ang="0">
                <a:pos x="400" y="1142"/>
              </a:cxn>
              <a:cxn ang="0">
                <a:pos x="862" y="1110"/>
              </a:cxn>
              <a:cxn ang="0">
                <a:pos x="968" y="1078"/>
              </a:cxn>
              <a:cxn ang="0">
                <a:pos x="960" y="1069"/>
              </a:cxn>
            </a:cxnLst>
            <a:rect l="0" t="0" r="r" b="b"/>
            <a:pathLst>
              <a:path w="2162" h="1142">
                <a:moveTo>
                  <a:pt x="960" y="1069"/>
                </a:moveTo>
                <a:cubicBezTo>
                  <a:pt x="979" y="1041"/>
                  <a:pt x="992" y="1032"/>
                  <a:pt x="1024" y="1021"/>
                </a:cubicBezTo>
                <a:cubicBezTo>
                  <a:pt x="1043" y="1024"/>
                  <a:pt x="1062" y="1030"/>
                  <a:pt x="1081" y="1029"/>
                </a:cubicBezTo>
                <a:cubicBezTo>
                  <a:pt x="1098" y="1028"/>
                  <a:pt x="1130" y="1013"/>
                  <a:pt x="1130" y="1013"/>
                </a:cubicBezTo>
                <a:cubicBezTo>
                  <a:pt x="1156" y="986"/>
                  <a:pt x="1242" y="979"/>
                  <a:pt x="1284" y="972"/>
                </a:cubicBezTo>
                <a:cubicBezTo>
                  <a:pt x="1287" y="964"/>
                  <a:pt x="1285" y="953"/>
                  <a:pt x="1292" y="948"/>
                </a:cubicBezTo>
                <a:cubicBezTo>
                  <a:pt x="1313" y="933"/>
                  <a:pt x="1376" y="926"/>
                  <a:pt x="1398" y="923"/>
                </a:cubicBezTo>
                <a:cubicBezTo>
                  <a:pt x="1435" y="868"/>
                  <a:pt x="1552" y="864"/>
                  <a:pt x="1609" y="858"/>
                </a:cubicBezTo>
                <a:cubicBezTo>
                  <a:pt x="1638" y="848"/>
                  <a:pt x="1669" y="844"/>
                  <a:pt x="1698" y="834"/>
                </a:cubicBezTo>
                <a:cubicBezTo>
                  <a:pt x="1712" y="793"/>
                  <a:pt x="1695" y="822"/>
                  <a:pt x="1730" y="802"/>
                </a:cubicBezTo>
                <a:cubicBezTo>
                  <a:pt x="1810" y="757"/>
                  <a:pt x="1745" y="775"/>
                  <a:pt x="1828" y="761"/>
                </a:cubicBezTo>
                <a:cubicBezTo>
                  <a:pt x="1836" y="758"/>
                  <a:pt x="1844" y="757"/>
                  <a:pt x="1852" y="753"/>
                </a:cubicBezTo>
                <a:cubicBezTo>
                  <a:pt x="1861" y="749"/>
                  <a:pt x="1867" y="741"/>
                  <a:pt x="1876" y="737"/>
                </a:cubicBezTo>
                <a:cubicBezTo>
                  <a:pt x="1892" y="730"/>
                  <a:pt x="1925" y="721"/>
                  <a:pt x="1925" y="721"/>
                </a:cubicBezTo>
                <a:cubicBezTo>
                  <a:pt x="1948" y="696"/>
                  <a:pt x="1965" y="688"/>
                  <a:pt x="1998" y="680"/>
                </a:cubicBezTo>
                <a:cubicBezTo>
                  <a:pt x="2037" y="685"/>
                  <a:pt x="2075" y="700"/>
                  <a:pt x="2112" y="688"/>
                </a:cubicBezTo>
                <a:cubicBezTo>
                  <a:pt x="2162" y="655"/>
                  <a:pt x="2158" y="576"/>
                  <a:pt x="2103" y="558"/>
                </a:cubicBezTo>
                <a:cubicBezTo>
                  <a:pt x="2071" y="536"/>
                  <a:pt x="2038" y="517"/>
                  <a:pt x="2014" y="485"/>
                </a:cubicBezTo>
                <a:cubicBezTo>
                  <a:pt x="1972" y="428"/>
                  <a:pt x="2003" y="444"/>
                  <a:pt x="1957" y="429"/>
                </a:cubicBezTo>
                <a:cubicBezTo>
                  <a:pt x="1937" y="408"/>
                  <a:pt x="1916" y="406"/>
                  <a:pt x="1893" y="388"/>
                </a:cubicBezTo>
                <a:cubicBezTo>
                  <a:pt x="1843" y="349"/>
                  <a:pt x="1860" y="320"/>
                  <a:pt x="1795" y="299"/>
                </a:cubicBezTo>
                <a:cubicBezTo>
                  <a:pt x="1752" y="254"/>
                  <a:pt x="1821" y="252"/>
                  <a:pt x="1852" y="242"/>
                </a:cubicBezTo>
                <a:cubicBezTo>
                  <a:pt x="1860" y="234"/>
                  <a:pt x="1867" y="225"/>
                  <a:pt x="1876" y="218"/>
                </a:cubicBezTo>
                <a:cubicBezTo>
                  <a:pt x="1892" y="206"/>
                  <a:pt x="1925" y="185"/>
                  <a:pt x="1925" y="185"/>
                </a:cubicBezTo>
                <a:cubicBezTo>
                  <a:pt x="1916" y="0"/>
                  <a:pt x="1954" y="2"/>
                  <a:pt x="1795" y="15"/>
                </a:cubicBezTo>
                <a:cubicBezTo>
                  <a:pt x="1762" y="37"/>
                  <a:pt x="1744" y="67"/>
                  <a:pt x="1706" y="80"/>
                </a:cubicBezTo>
                <a:cubicBezTo>
                  <a:pt x="1606" y="180"/>
                  <a:pt x="1372" y="125"/>
                  <a:pt x="1219" y="136"/>
                </a:cubicBezTo>
                <a:cubicBezTo>
                  <a:pt x="1192" y="142"/>
                  <a:pt x="1163" y="142"/>
                  <a:pt x="1138" y="153"/>
                </a:cubicBezTo>
                <a:cubicBezTo>
                  <a:pt x="1032" y="200"/>
                  <a:pt x="1174" y="160"/>
                  <a:pt x="1073" y="185"/>
                </a:cubicBezTo>
                <a:cubicBezTo>
                  <a:pt x="1017" y="241"/>
                  <a:pt x="1044" y="360"/>
                  <a:pt x="1033" y="429"/>
                </a:cubicBezTo>
                <a:cubicBezTo>
                  <a:pt x="1032" y="436"/>
                  <a:pt x="994" y="460"/>
                  <a:pt x="992" y="461"/>
                </a:cubicBezTo>
                <a:cubicBezTo>
                  <a:pt x="941" y="487"/>
                  <a:pt x="870" y="479"/>
                  <a:pt x="814" y="493"/>
                </a:cubicBezTo>
                <a:cubicBezTo>
                  <a:pt x="712" y="488"/>
                  <a:pt x="641" y="482"/>
                  <a:pt x="546" y="469"/>
                </a:cubicBezTo>
                <a:cubicBezTo>
                  <a:pt x="486" y="472"/>
                  <a:pt x="426" y="470"/>
                  <a:pt x="367" y="477"/>
                </a:cubicBezTo>
                <a:cubicBezTo>
                  <a:pt x="359" y="478"/>
                  <a:pt x="310" y="506"/>
                  <a:pt x="294" y="510"/>
                </a:cubicBezTo>
                <a:cubicBezTo>
                  <a:pt x="244" y="523"/>
                  <a:pt x="219" y="532"/>
                  <a:pt x="173" y="550"/>
                </a:cubicBezTo>
                <a:cubicBezTo>
                  <a:pt x="157" y="556"/>
                  <a:pt x="124" y="566"/>
                  <a:pt x="124" y="566"/>
                </a:cubicBezTo>
                <a:cubicBezTo>
                  <a:pt x="119" y="572"/>
                  <a:pt x="115" y="579"/>
                  <a:pt x="108" y="583"/>
                </a:cubicBezTo>
                <a:cubicBezTo>
                  <a:pt x="101" y="588"/>
                  <a:pt x="90" y="586"/>
                  <a:pt x="83" y="591"/>
                </a:cubicBezTo>
                <a:cubicBezTo>
                  <a:pt x="67" y="604"/>
                  <a:pt x="58" y="624"/>
                  <a:pt x="43" y="639"/>
                </a:cubicBezTo>
                <a:cubicBezTo>
                  <a:pt x="40" y="647"/>
                  <a:pt x="40" y="657"/>
                  <a:pt x="35" y="664"/>
                </a:cubicBezTo>
                <a:cubicBezTo>
                  <a:pt x="29" y="672"/>
                  <a:pt x="12" y="670"/>
                  <a:pt x="10" y="680"/>
                </a:cubicBezTo>
                <a:cubicBezTo>
                  <a:pt x="0" y="727"/>
                  <a:pt x="31" y="757"/>
                  <a:pt x="59" y="785"/>
                </a:cubicBezTo>
                <a:cubicBezTo>
                  <a:pt x="72" y="825"/>
                  <a:pt x="125" y="853"/>
                  <a:pt x="165" y="867"/>
                </a:cubicBezTo>
                <a:cubicBezTo>
                  <a:pt x="176" y="883"/>
                  <a:pt x="196" y="896"/>
                  <a:pt x="197" y="915"/>
                </a:cubicBezTo>
                <a:cubicBezTo>
                  <a:pt x="200" y="956"/>
                  <a:pt x="201" y="996"/>
                  <a:pt x="205" y="1037"/>
                </a:cubicBezTo>
                <a:cubicBezTo>
                  <a:pt x="206" y="1045"/>
                  <a:pt x="206" y="1056"/>
                  <a:pt x="213" y="1061"/>
                </a:cubicBezTo>
                <a:cubicBezTo>
                  <a:pt x="223" y="1068"/>
                  <a:pt x="310" y="1087"/>
                  <a:pt x="327" y="1094"/>
                </a:cubicBezTo>
                <a:cubicBezTo>
                  <a:pt x="348" y="1125"/>
                  <a:pt x="366" y="1126"/>
                  <a:pt x="400" y="1142"/>
                </a:cubicBezTo>
                <a:cubicBezTo>
                  <a:pt x="559" y="1133"/>
                  <a:pt x="700" y="1115"/>
                  <a:pt x="862" y="1110"/>
                </a:cubicBezTo>
                <a:cubicBezTo>
                  <a:pt x="900" y="1098"/>
                  <a:pt x="938" y="1106"/>
                  <a:pt x="968" y="1078"/>
                </a:cubicBezTo>
                <a:cubicBezTo>
                  <a:pt x="978" y="1046"/>
                  <a:pt x="982" y="1047"/>
                  <a:pt x="960" y="1069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dirty="0"/>
          </a:p>
        </p:txBody>
      </p:sp>
      <p:sp>
        <p:nvSpPr>
          <p:cNvPr id="7174" name="Freeform 5"/>
          <p:cNvSpPr>
            <a:spLocks/>
          </p:cNvSpPr>
          <p:nvPr/>
        </p:nvSpPr>
        <p:spPr bwMode="auto">
          <a:xfrm>
            <a:off x="3080552" y="1143533"/>
            <a:ext cx="6596810" cy="3077581"/>
          </a:xfrm>
          <a:custGeom>
            <a:avLst/>
            <a:gdLst>
              <a:gd name="T0" fmla="*/ 2147483647 w 3696"/>
              <a:gd name="T1" fmla="*/ 2147483647 h 1542"/>
              <a:gd name="T2" fmla="*/ 2147483647 w 3696"/>
              <a:gd name="T3" fmla="*/ 2147483647 h 1542"/>
              <a:gd name="T4" fmla="*/ 0 w 3696"/>
              <a:gd name="T5" fmla="*/ 2147483647 h 1542"/>
              <a:gd name="T6" fmla="*/ 2147483647 w 3696"/>
              <a:gd name="T7" fmla="*/ 2147483647 h 1542"/>
              <a:gd name="T8" fmla="*/ 2147483647 w 3696"/>
              <a:gd name="T9" fmla="*/ 2147483647 h 1542"/>
              <a:gd name="T10" fmla="*/ 2147483647 w 3696"/>
              <a:gd name="T11" fmla="*/ 2147483647 h 1542"/>
              <a:gd name="T12" fmla="*/ 2147483647 w 3696"/>
              <a:gd name="T13" fmla="*/ 2147483647 h 1542"/>
              <a:gd name="T14" fmla="*/ 2147483647 w 3696"/>
              <a:gd name="T15" fmla="*/ 2147483647 h 1542"/>
              <a:gd name="T16" fmla="*/ 2147483647 w 3696"/>
              <a:gd name="T17" fmla="*/ 2147483647 h 1542"/>
              <a:gd name="T18" fmla="*/ 2147483647 w 3696"/>
              <a:gd name="T19" fmla="*/ 2147483647 h 1542"/>
              <a:gd name="T20" fmla="*/ 2147483647 w 3696"/>
              <a:gd name="T21" fmla="*/ 2147483647 h 1542"/>
              <a:gd name="T22" fmla="*/ 2147483647 w 3696"/>
              <a:gd name="T23" fmla="*/ 2147483647 h 1542"/>
              <a:gd name="T24" fmla="*/ 2147483647 w 3696"/>
              <a:gd name="T25" fmla="*/ 2147483647 h 1542"/>
              <a:gd name="T26" fmla="*/ 2147483647 w 3696"/>
              <a:gd name="T27" fmla="*/ 2147483647 h 1542"/>
              <a:gd name="T28" fmla="*/ 2147483647 w 3696"/>
              <a:gd name="T29" fmla="*/ 2147483647 h 1542"/>
              <a:gd name="T30" fmla="*/ 2147483647 w 3696"/>
              <a:gd name="T31" fmla="*/ 2147483647 h 1542"/>
              <a:gd name="T32" fmla="*/ 2147483647 w 3696"/>
              <a:gd name="T33" fmla="*/ 2147483647 h 1542"/>
              <a:gd name="T34" fmla="*/ 2147483647 w 3696"/>
              <a:gd name="T35" fmla="*/ 2147483647 h 1542"/>
              <a:gd name="T36" fmla="*/ 2147483647 w 3696"/>
              <a:gd name="T37" fmla="*/ 2147483647 h 1542"/>
              <a:gd name="T38" fmla="*/ 2147483647 w 3696"/>
              <a:gd name="T39" fmla="*/ 2147483647 h 1542"/>
              <a:gd name="T40" fmla="*/ 2147483647 w 3696"/>
              <a:gd name="T41" fmla="*/ 2147483647 h 1542"/>
              <a:gd name="T42" fmla="*/ 2147483647 w 3696"/>
              <a:gd name="T43" fmla="*/ 2147483647 h 1542"/>
              <a:gd name="T44" fmla="*/ 2147483647 w 3696"/>
              <a:gd name="T45" fmla="*/ 2147483647 h 1542"/>
              <a:gd name="T46" fmla="*/ 2147483647 w 3696"/>
              <a:gd name="T47" fmla="*/ 2147483647 h 1542"/>
              <a:gd name="T48" fmla="*/ 2147483647 w 3696"/>
              <a:gd name="T49" fmla="*/ 2147483647 h 1542"/>
              <a:gd name="T50" fmla="*/ 2147483647 w 3696"/>
              <a:gd name="T51" fmla="*/ 2147483647 h 1542"/>
              <a:gd name="T52" fmla="*/ 2147483647 w 3696"/>
              <a:gd name="T53" fmla="*/ 2147483647 h 1542"/>
              <a:gd name="T54" fmla="*/ 2147483647 w 3696"/>
              <a:gd name="T55" fmla="*/ 2147483647 h 1542"/>
              <a:gd name="T56" fmla="*/ 2147483647 w 3696"/>
              <a:gd name="T57" fmla="*/ 2147483647 h 1542"/>
              <a:gd name="T58" fmla="*/ 2147483647 w 3696"/>
              <a:gd name="T59" fmla="*/ 2147483647 h 1542"/>
              <a:gd name="T60" fmla="*/ 2147483647 w 3696"/>
              <a:gd name="T61" fmla="*/ 2147483647 h 1542"/>
              <a:gd name="T62" fmla="*/ 2147483647 w 3696"/>
              <a:gd name="T63" fmla="*/ 2147483647 h 1542"/>
              <a:gd name="T64" fmla="*/ 2147483647 w 3696"/>
              <a:gd name="T65" fmla="*/ 2147483647 h 1542"/>
              <a:gd name="T66" fmla="*/ 2147483647 w 3696"/>
              <a:gd name="T67" fmla="*/ 2147483647 h 1542"/>
              <a:gd name="T68" fmla="*/ 2147483647 w 3696"/>
              <a:gd name="T69" fmla="*/ 2147483647 h 1542"/>
              <a:gd name="T70" fmla="*/ 2147483647 w 3696"/>
              <a:gd name="T71" fmla="*/ 2147483647 h 1542"/>
              <a:gd name="T72" fmla="*/ 2147483647 w 3696"/>
              <a:gd name="T73" fmla="*/ 2147483647 h 1542"/>
              <a:gd name="T74" fmla="*/ 2147483647 w 3696"/>
              <a:gd name="T75" fmla="*/ 2147483647 h 1542"/>
              <a:gd name="T76" fmla="*/ 2147483647 w 3696"/>
              <a:gd name="T77" fmla="*/ 2147483647 h 1542"/>
              <a:gd name="T78" fmla="*/ 2147483647 w 3696"/>
              <a:gd name="T79" fmla="*/ 2147483647 h 1542"/>
              <a:gd name="T80" fmla="*/ 2147483647 w 3696"/>
              <a:gd name="T81" fmla="*/ 2147483647 h 154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696"/>
              <a:gd name="T124" fmla="*/ 0 h 1542"/>
              <a:gd name="T125" fmla="*/ 3696 w 3696"/>
              <a:gd name="T126" fmla="*/ 1542 h 154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696" h="1542">
                <a:moveTo>
                  <a:pt x="154" y="1315"/>
                </a:moveTo>
                <a:cubicBezTo>
                  <a:pt x="146" y="1291"/>
                  <a:pt x="135" y="1263"/>
                  <a:pt x="122" y="1242"/>
                </a:cubicBezTo>
                <a:cubicBezTo>
                  <a:pt x="114" y="1229"/>
                  <a:pt x="98" y="1221"/>
                  <a:pt x="89" y="1209"/>
                </a:cubicBezTo>
                <a:cubicBezTo>
                  <a:pt x="77" y="1194"/>
                  <a:pt x="57" y="1161"/>
                  <a:pt x="57" y="1161"/>
                </a:cubicBezTo>
                <a:cubicBezTo>
                  <a:pt x="44" y="1120"/>
                  <a:pt x="30" y="1080"/>
                  <a:pt x="16" y="1039"/>
                </a:cubicBezTo>
                <a:cubicBezTo>
                  <a:pt x="11" y="1023"/>
                  <a:pt x="0" y="990"/>
                  <a:pt x="0" y="990"/>
                </a:cubicBezTo>
                <a:cubicBezTo>
                  <a:pt x="3" y="974"/>
                  <a:pt x="1" y="956"/>
                  <a:pt x="8" y="942"/>
                </a:cubicBezTo>
                <a:cubicBezTo>
                  <a:pt x="26" y="907"/>
                  <a:pt x="137" y="903"/>
                  <a:pt x="162" y="901"/>
                </a:cubicBezTo>
                <a:cubicBezTo>
                  <a:pt x="178" y="852"/>
                  <a:pt x="156" y="802"/>
                  <a:pt x="203" y="771"/>
                </a:cubicBezTo>
                <a:cubicBezTo>
                  <a:pt x="243" y="813"/>
                  <a:pt x="262" y="805"/>
                  <a:pt x="325" y="812"/>
                </a:cubicBezTo>
                <a:cubicBezTo>
                  <a:pt x="344" y="809"/>
                  <a:pt x="367" y="816"/>
                  <a:pt x="381" y="804"/>
                </a:cubicBezTo>
                <a:cubicBezTo>
                  <a:pt x="393" y="793"/>
                  <a:pt x="390" y="772"/>
                  <a:pt x="390" y="755"/>
                </a:cubicBezTo>
                <a:lnTo>
                  <a:pt x="365" y="560"/>
                </a:lnTo>
                <a:cubicBezTo>
                  <a:pt x="365" y="560"/>
                  <a:pt x="365" y="560"/>
                  <a:pt x="365" y="560"/>
                </a:cubicBezTo>
                <a:cubicBezTo>
                  <a:pt x="362" y="547"/>
                  <a:pt x="361" y="533"/>
                  <a:pt x="357" y="520"/>
                </a:cubicBezTo>
                <a:cubicBezTo>
                  <a:pt x="353" y="503"/>
                  <a:pt x="341" y="471"/>
                  <a:pt x="341" y="471"/>
                </a:cubicBezTo>
                <a:cubicBezTo>
                  <a:pt x="351" y="430"/>
                  <a:pt x="374" y="411"/>
                  <a:pt x="414" y="398"/>
                </a:cubicBezTo>
                <a:cubicBezTo>
                  <a:pt x="448" y="347"/>
                  <a:pt x="408" y="287"/>
                  <a:pt x="463" y="252"/>
                </a:cubicBezTo>
                <a:cubicBezTo>
                  <a:pt x="471" y="255"/>
                  <a:pt x="483" y="268"/>
                  <a:pt x="487" y="260"/>
                </a:cubicBezTo>
                <a:cubicBezTo>
                  <a:pt x="491" y="251"/>
                  <a:pt x="461" y="237"/>
                  <a:pt x="471" y="236"/>
                </a:cubicBezTo>
                <a:cubicBezTo>
                  <a:pt x="498" y="233"/>
                  <a:pt x="525" y="247"/>
                  <a:pt x="552" y="252"/>
                </a:cubicBezTo>
                <a:cubicBezTo>
                  <a:pt x="597" y="261"/>
                  <a:pt x="644" y="262"/>
                  <a:pt x="690" y="268"/>
                </a:cubicBezTo>
                <a:cubicBezTo>
                  <a:pt x="744" y="264"/>
                  <a:pt x="798" y="247"/>
                  <a:pt x="852" y="252"/>
                </a:cubicBezTo>
                <a:cubicBezTo>
                  <a:pt x="862" y="253"/>
                  <a:pt x="867" y="264"/>
                  <a:pt x="876" y="268"/>
                </a:cubicBezTo>
                <a:cubicBezTo>
                  <a:pt x="886" y="272"/>
                  <a:pt x="898" y="274"/>
                  <a:pt x="909" y="276"/>
                </a:cubicBezTo>
                <a:cubicBezTo>
                  <a:pt x="994" y="295"/>
                  <a:pt x="1073" y="323"/>
                  <a:pt x="1160" y="333"/>
                </a:cubicBezTo>
                <a:cubicBezTo>
                  <a:pt x="1227" y="355"/>
                  <a:pt x="1192" y="347"/>
                  <a:pt x="1266" y="357"/>
                </a:cubicBezTo>
                <a:cubicBezTo>
                  <a:pt x="1358" y="392"/>
                  <a:pt x="1483" y="357"/>
                  <a:pt x="1582" y="349"/>
                </a:cubicBezTo>
                <a:cubicBezTo>
                  <a:pt x="1660" y="362"/>
                  <a:pt x="1718" y="376"/>
                  <a:pt x="1801" y="382"/>
                </a:cubicBezTo>
                <a:cubicBezTo>
                  <a:pt x="1883" y="409"/>
                  <a:pt x="1833" y="399"/>
                  <a:pt x="1955" y="390"/>
                </a:cubicBezTo>
                <a:cubicBezTo>
                  <a:pt x="2081" y="415"/>
                  <a:pt x="2204" y="392"/>
                  <a:pt x="2328" y="374"/>
                </a:cubicBezTo>
                <a:cubicBezTo>
                  <a:pt x="2355" y="365"/>
                  <a:pt x="2383" y="358"/>
                  <a:pt x="2410" y="349"/>
                </a:cubicBezTo>
                <a:cubicBezTo>
                  <a:pt x="2418" y="344"/>
                  <a:pt x="2426" y="338"/>
                  <a:pt x="2434" y="333"/>
                </a:cubicBezTo>
                <a:cubicBezTo>
                  <a:pt x="2444" y="327"/>
                  <a:pt x="2456" y="324"/>
                  <a:pt x="2466" y="317"/>
                </a:cubicBezTo>
                <a:cubicBezTo>
                  <a:pt x="2482" y="306"/>
                  <a:pt x="2489" y="282"/>
                  <a:pt x="2507" y="276"/>
                </a:cubicBezTo>
                <a:cubicBezTo>
                  <a:pt x="2533" y="268"/>
                  <a:pt x="2561" y="271"/>
                  <a:pt x="2588" y="268"/>
                </a:cubicBezTo>
                <a:cubicBezTo>
                  <a:pt x="2627" y="255"/>
                  <a:pt x="2663" y="240"/>
                  <a:pt x="2702" y="228"/>
                </a:cubicBezTo>
                <a:cubicBezTo>
                  <a:pt x="2736" y="204"/>
                  <a:pt x="2733" y="182"/>
                  <a:pt x="2775" y="195"/>
                </a:cubicBezTo>
                <a:cubicBezTo>
                  <a:pt x="2778" y="187"/>
                  <a:pt x="2776" y="176"/>
                  <a:pt x="2783" y="171"/>
                </a:cubicBezTo>
                <a:cubicBezTo>
                  <a:pt x="2812" y="150"/>
                  <a:pt x="2871" y="147"/>
                  <a:pt x="2904" y="138"/>
                </a:cubicBezTo>
                <a:cubicBezTo>
                  <a:pt x="2960" y="85"/>
                  <a:pt x="3028" y="44"/>
                  <a:pt x="3091" y="0"/>
                </a:cubicBezTo>
                <a:cubicBezTo>
                  <a:pt x="3102" y="34"/>
                  <a:pt x="3123" y="44"/>
                  <a:pt x="3156" y="57"/>
                </a:cubicBezTo>
                <a:cubicBezTo>
                  <a:pt x="3172" y="63"/>
                  <a:pt x="3205" y="73"/>
                  <a:pt x="3205" y="73"/>
                </a:cubicBezTo>
                <a:cubicBezTo>
                  <a:pt x="3232" y="102"/>
                  <a:pt x="3255" y="129"/>
                  <a:pt x="3286" y="155"/>
                </a:cubicBezTo>
                <a:cubicBezTo>
                  <a:pt x="3312" y="177"/>
                  <a:pt x="3346" y="184"/>
                  <a:pt x="3375" y="203"/>
                </a:cubicBezTo>
                <a:cubicBezTo>
                  <a:pt x="3415" y="265"/>
                  <a:pt x="3367" y="182"/>
                  <a:pt x="3399" y="317"/>
                </a:cubicBezTo>
                <a:cubicBezTo>
                  <a:pt x="3404" y="338"/>
                  <a:pt x="3448" y="352"/>
                  <a:pt x="3464" y="357"/>
                </a:cubicBezTo>
                <a:cubicBezTo>
                  <a:pt x="3527" y="400"/>
                  <a:pt x="3515" y="420"/>
                  <a:pt x="3537" y="487"/>
                </a:cubicBezTo>
                <a:cubicBezTo>
                  <a:pt x="3544" y="544"/>
                  <a:pt x="3546" y="601"/>
                  <a:pt x="3578" y="649"/>
                </a:cubicBezTo>
                <a:cubicBezTo>
                  <a:pt x="3592" y="691"/>
                  <a:pt x="3593" y="734"/>
                  <a:pt x="3618" y="771"/>
                </a:cubicBezTo>
                <a:cubicBezTo>
                  <a:pt x="3629" y="805"/>
                  <a:pt x="3651" y="828"/>
                  <a:pt x="3667" y="860"/>
                </a:cubicBezTo>
                <a:cubicBezTo>
                  <a:pt x="3680" y="927"/>
                  <a:pt x="3694" y="906"/>
                  <a:pt x="3683" y="982"/>
                </a:cubicBezTo>
                <a:cubicBezTo>
                  <a:pt x="3680" y="1036"/>
                  <a:pt x="3696" y="1094"/>
                  <a:pt x="3675" y="1144"/>
                </a:cubicBezTo>
                <a:cubicBezTo>
                  <a:pt x="3666" y="1164"/>
                  <a:pt x="3632" y="1152"/>
                  <a:pt x="3610" y="1152"/>
                </a:cubicBezTo>
                <a:cubicBezTo>
                  <a:pt x="3572" y="1152"/>
                  <a:pt x="3535" y="1147"/>
                  <a:pt x="3497" y="1144"/>
                </a:cubicBezTo>
                <a:cubicBezTo>
                  <a:pt x="3388" y="1117"/>
                  <a:pt x="3275" y="1131"/>
                  <a:pt x="3164" y="1136"/>
                </a:cubicBezTo>
                <a:cubicBezTo>
                  <a:pt x="3089" y="1161"/>
                  <a:pt x="3008" y="1170"/>
                  <a:pt x="2929" y="1177"/>
                </a:cubicBezTo>
                <a:cubicBezTo>
                  <a:pt x="2855" y="1191"/>
                  <a:pt x="2769" y="1263"/>
                  <a:pt x="2710" y="1266"/>
                </a:cubicBezTo>
                <a:cubicBezTo>
                  <a:pt x="2623" y="1271"/>
                  <a:pt x="2537" y="1271"/>
                  <a:pt x="2450" y="1274"/>
                </a:cubicBezTo>
                <a:cubicBezTo>
                  <a:pt x="2266" y="1265"/>
                  <a:pt x="2158" y="1273"/>
                  <a:pt x="2004" y="1234"/>
                </a:cubicBezTo>
                <a:cubicBezTo>
                  <a:pt x="2002" y="1234"/>
                  <a:pt x="1921" y="1247"/>
                  <a:pt x="1915" y="1250"/>
                </a:cubicBezTo>
                <a:cubicBezTo>
                  <a:pt x="1887" y="1264"/>
                  <a:pt x="1852" y="1320"/>
                  <a:pt x="1834" y="1331"/>
                </a:cubicBezTo>
                <a:cubicBezTo>
                  <a:pt x="1805" y="1349"/>
                  <a:pt x="1747" y="1365"/>
                  <a:pt x="1712" y="1372"/>
                </a:cubicBezTo>
                <a:cubicBezTo>
                  <a:pt x="1682" y="1378"/>
                  <a:pt x="1653" y="1383"/>
                  <a:pt x="1623" y="1388"/>
                </a:cubicBezTo>
                <a:cubicBezTo>
                  <a:pt x="1585" y="1394"/>
                  <a:pt x="1509" y="1404"/>
                  <a:pt x="1509" y="1404"/>
                </a:cubicBezTo>
                <a:cubicBezTo>
                  <a:pt x="1452" y="1401"/>
                  <a:pt x="1396" y="1401"/>
                  <a:pt x="1339" y="1396"/>
                </a:cubicBezTo>
                <a:cubicBezTo>
                  <a:pt x="1296" y="1392"/>
                  <a:pt x="1331" y="1385"/>
                  <a:pt x="1290" y="1372"/>
                </a:cubicBezTo>
                <a:cubicBezTo>
                  <a:pt x="1272" y="1366"/>
                  <a:pt x="1252" y="1366"/>
                  <a:pt x="1233" y="1363"/>
                </a:cubicBezTo>
                <a:cubicBezTo>
                  <a:pt x="1172" y="1343"/>
                  <a:pt x="1165" y="1332"/>
                  <a:pt x="1095" y="1323"/>
                </a:cubicBezTo>
                <a:cubicBezTo>
                  <a:pt x="1042" y="1288"/>
                  <a:pt x="1022" y="1309"/>
                  <a:pt x="966" y="1323"/>
                </a:cubicBezTo>
                <a:cubicBezTo>
                  <a:pt x="915" y="1336"/>
                  <a:pt x="855" y="1341"/>
                  <a:pt x="803" y="1347"/>
                </a:cubicBezTo>
                <a:cubicBezTo>
                  <a:pt x="795" y="1352"/>
                  <a:pt x="788" y="1359"/>
                  <a:pt x="779" y="1363"/>
                </a:cubicBezTo>
                <a:cubicBezTo>
                  <a:pt x="771" y="1367"/>
                  <a:pt x="759" y="1365"/>
                  <a:pt x="755" y="1372"/>
                </a:cubicBezTo>
                <a:cubicBezTo>
                  <a:pt x="714" y="1442"/>
                  <a:pt x="775" y="1398"/>
                  <a:pt x="730" y="1453"/>
                </a:cubicBezTo>
                <a:cubicBezTo>
                  <a:pt x="717" y="1469"/>
                  <a:pt x="679" y="1478"/>
                  <a:pt x="665" y="1485"/>
                </a:cubicBezTo>
                <a:cubicBezTo>
                  <a:pt x="619" y="1506"/>
                  <a:pt x="583" y="1523"/>
                  <a:pt x="536" y="1542"/>
                </a:cubicBezTo>
                <a:cubicBezTo>
                  <a:pt x="471" y="1535"/>
                  <a:pt x="412" y="1523"/>
                  <a:pt x="349" y="1509"/>
                </a:cubicBezTo>
                <a:cubicBezTo>
                  <a:pt x="330" y="1480"/>
                  <a:pt x="309" y="1467"/>
                  <a:pt x="284" y="1445"/>
                </a:cubicBezTo>
                <a:cubicBezTo>
                  <a:pt x="259" y="1423"/>
                  <a:pt x="232" y="1390"/>
                  <a:pt x="211" y="1363"/>
                </a:cubicBezTo>
                <a:cubicBezTo>
                  <a:pt x="205" y="1355"/>
                  <a:pt x="202" y="1345"/>
                  <a:pt x="195" y="1339"/>
                </a:cubicBezTo>
                <a:cubicBezTo>
                  <a:pt x="180" y="1326"/>
                  <a:pt x="146" y="1307"/>
                  <a:pt x="146" y="1307"/>
                </a:cubicBezTo>
                <a:cubicBezTo>
                  <a:pt x="134" y="1270"/>
                  <a:pt x="134" y="1274"/>
                  <a:pt x="154" y="1315"/>
                </a:cubicBezTo>
                <a:close/>
              </a:path>
            </a:pathLst>
          </a:custGeom>
          <a:gradFill rotWithShape="1">
            <a:gsLst>
              <a:gs pos="0">
                <a:srgbClr val="3A4682"/>
              </a:gs>
              <a:gs pos="50000">
                <a:srgbClr val="333333"/>
              </a:gs>
              <a:gs pos="100000">
                <a:srgbClr val="3A468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h-TH" dirty="0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400360" y="199083"/>
            <a:ext cx="7467600" cy="4057650"/>
          </a:xfrm>
          <a:custGeom>
            <a:avLst/>
            <a:gdLst>
              <a:gd name="T0" fmla="*/ 0 w 4392"/>
              <a:gd name="T1" fmla="*/ 2147483647 h 2556"/>
              <a:gd name="T2" fmla="*/ 2147483647 w 4392"/>
              <a:gd name="T3" fmla="*/ 2147483647 h 2556"/>
              <a:gd name="T4" fmla="*/ 2147483647 w 4392"/>
              <a:gd name="T5" fmla="*/ 2147483647 h 2556"/>
              <a:gd name="T6" fmla="*/ 2147483647 w 4392"/>
              <a:gd name="T7" fmla="*/ 2147483647 h 2556"/>
              <a:gd name="T8" fmla="*/ 2147483647 w 4392"/>
              <a:gd name="T9" fmla="*/ 2147483647 h 2556"/>
              <a:gd name="T10" fmla="*/ 2147483647 w 4392"/>
              <a:gd name="T11" fmla="*/ 2147483647 h 2556"/>
              <a:gd name="T12" fmla="*/ 2147483647 w 4392"/>
              <a:gd name="T13" fmla="*/ 2147483647 h 2556"/>
              <a:gd name="T14" fmla="*/ 2147483647 w 4392"/>
              <a:gd name="T15" fmla="*/ 2147483647 h 2556"/>
              <a:gd name="T16" fmla="*/ 2147483647 w 4392"/>
              <a:gd name="T17" fmla="*/ 2147483647 h 2556"/>
              <a:gd name="T18" fmla="*/ 2147483647 w 4392"/>
              <a:gd name="T19" fmla="*/ 2147483647 h 2556"/>
              <a:gd name="T20" fmla="*/ 2147483647 w 4392"/>
              <a:gd name="T21" fmla="*/ 2147483647 h 2556"/>
              <a:gd name="T22" fmla="*/ 2147483647 w 4392"/>
              <a:gd name="T23" fmla="*/ 2147483647 h 2556"/>
              <a:gd name="T24" fmla="*/ 2147483647 w 4392"/>
              <a:gd name="T25" fmla="*/ 2147483647 h 2556"/>
              <a:gd name="T26" fmla="*/ 2147483647 w 4392"/>
              <a:gd name="T27" fmla="*/ 2147483647 h 2556"/>
              <a:gd name="T28" fmla="*/ 2147483647 w 4392"/>
              <a:gd name="T29" fmla="*/ 2147483647 h 2556"/>
              <a:gd name="T30" fmla="*/ 2147483647 w 4392"/>
              <a:gd name="T31" fmla="*/ 2147483647 h 2556"/>
              <a:gd name="T32" fmla="*/ 2147483647 w 4392"/>
              <a:gd name="T33" fmla="*/ 2147483647 h 2556"/>
              <a:gd name="T34" fmla="*/ 2147483647 w 4392"/>
              <a:gd name="T35" fmla="*/ 2147483647 h 2556"/>
              <a:gd name="T36" fmla="*/ 2147483647 w 4392"/>
              <a:gd name="T37" fmla="*/ 2147483647 h 2556"/>
              <a:gd name="T38" fmla="*/ 2147483647 w 4392"/>
              <a:gd name="T39" fmla="*/ 2147483647 h 2556"/>
              <a:gd name="T40" fmla="*/ 2147483647 w 4392"/>
              <a:gd name="T41" fmla="*/ 2147483647 h 2556"/>
              <a:gd name="T42" fmla="*/ 2147483647 w 4392"/>
              <a:gd name="T43" fmla="*/ 2147483647 h 2556"/>
              <a:gd name="T44" fmla="*/ 2147483647 w 4392"/>
              <a:gd name="T45" fmla="*/ 2147483647 h 2556"/>
              <a:gd name="T46" fmla="*/ 2147483647 w 4392"/>
              <a:gd name="T47" fmla="*/ 2147483647 h 2556"/>
              <a:gd name="T48" fmla="*/ 2147483647 w 4392"/>
              <a:gd name="T49" fmla="*/ 2147483647 h 2556"/>
              <a:gd name="T50" fmla="*/ 2147483647 w 4392"/>
              <a:gd name="T51" fmla="*/ 2147483647 h 2556"/>
              <a:gd name="T52" fmla="*/ 2147483647 w 4392"/>
              <a:gd name="T53" fmla="*/ 2147483647 h 2556"/>
              <a:gd name="T54" fmla="*/ 2147483647 w 4392"/>
              <a:gd name="T55" fmla="*/ 2147483647 h 2556"/>
              <a:gd name="T56" fmla="*/ 2147483647 w 4392"/>
              <a:gd name="T57" fmla="*/ 2147483647 h 2556"/>
              <a:gd name="T58" fmla="*/ 2147483647 w 4392"/>
              <a:gd name="T59" fmla="*/ 2147483647 h 2556"/>
              <a:gd name="T60" fmla="*/ 2147483647 w 4392"/>
              <a:gd name="T61" fmla="*/ 2147483647 h 2556"/>
              <a:gd name="T62" fmla="*/ 2147483647 w 4392"/>
              <a:gd name="T63" fmla="*/ 2147483647 h 2556"/>
              <a:gd name="T64" fmla="*/ 2147483647 w 4392"/>
              <a:gd name="T65" fmla="*/ 2147483647 h 2556"/>
              <a:gd name="T66" fmla="*/ 2147483647 w 4392"/>
              <a:gd name="T67" fmla="*/ 2147483647 h 2556"/>
              <a:gd name="T68" fmla="*/ 2147483647 w 4392"/>
              <a:gd name="T69" fmla="*/ 2147483647 h 2556"/>
              <a:gd name="T70" fmla="*/ 2147483647 w 4392"/>
              <a:gd name="T71" fmla="*/ 2147483647 h 2556"/>
              <a:gd name="T72" fmla="*/ 2147483647 w 4392"/>
              <a:gd name="T73" fmla="*/ 2147483647 h 2556"/>
              <a:gd name="T74" fmla="*/ 2147483647 w 4392"/>
              <a:gd name="T75" fmla="*/ 2147483647 h 2556"/>
              <a:gd name="T76" fmla="*/ 2147483647 w 4392"/>
              <a:gd name="T77" fmla="*/ 2147483647 h 2556"/>
              <a:gd name="T78" fmla="*/ 2147483647 w 4392"/>
              <a:gd name="T79" fmla="*/ 2147483647 h 2556"/>
              <a:gd name="T80" fmla="*/ 2147483647 w 4392"/>
              <a:gd name="T81" fmla="*/ 2147483647 h 2556"/>
              <a:gd name="T82" fmla="*/ 2147483647 w 4392"/>
              <a:gd name="T83" fmla="*/ 2147483647 h 2556"/>
              <a:gd name="T84" fmla="*/ 2147483647 w 4392"/>
              <a:gd name="T85" fmla="*/ 2147483647 h 2556"/>
              <a:gd name="T86" fmla="*/ 2147483647 w 4392"/>
              <a:gd name="T87" fmla="*/ 2147483647 h 2556"/>
              <a:gd name="T88" fmla="*/ 2147483647 w 4392"/>
              <a:gd name="T89" fmla="*/ 2147483647 h 2556"/>
              <a:gd name="T90" fmla="*/ 2147483647 w 4392"/>
              <a:gd name="T91" fmla="*/ 2147483647 h 2556"/>
              <a:gd name="T92" fmla="*/ 2147483647 w 4392"/>
              <a:gd name="T93" fmla="*/ 2147483647 h 2556"/>
              <a:gd name="T94" fmla="*/ 2147483647 w 4392"/>
              <a:gd name="T95" fmla="*/ 2147483647 h 2556"/>
              <a:gd name="T96" fmla="*/ 2147483647 w 4392"/>
              <a:gd name="T97" fmla="*/ 2147483647 h 2556"/>
              <a:gd name="T98" fmla="*/ 2147483647 w 4392"/>
              <a:gd name="T99" fmla="*/ 2147483647 h 2556"/>
              <a:gd name="T100" fmla="*/ 2147483647 w 4392"/>
              <a:gd name="T101" fmla="*/ 2147483647 h 2556"/>
              <a:gd name="T102" fmla="*/ 2147483647 w 4392"/>
              <a:gd name="T103" fmla="*/ 2147483647 h 2556"/>
              <a:gd name="T104" fmla="*/ 2147483647 w 4392"/>
              <a:gd name="T105" fmla="*/ 2147483647 h 2556"/>
              <a:gd name="T106" fmla="*/ 2147483647 w 4392"/>
              <a:gd name="T107" fmla="*/ 2147483647 h 2556"/>
              <a:gd name="T108" fmla="*/ 2147483647 w 4392"/>
              <a:gd name="T109" fmla="*/ 0 h 255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392"/>
              <a:gd name="T166" fmla="*/ 0 h 2556"/>
              <a:gd name="T167" fmla="*/ 4392 w 4392"/>
              <a:gd name="T168" fmla="*/ 2556 h 255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392" h="2556">
                <a:moveTo>
                  <a:pt x="0" y="2515"/>
                </a:moveTo>
                <a:cubicBezTo>
                  <a:pt x="125" y="2521"/>
                  <a:pt x="228" y="2544"/>
                  <a:pt x="349" y="2556"/>
                </a:cubicBezTo>
                <a:cubicBezTo>
                  <a:pt x="365" y="2550"/>
                  <a:pt x="390" y="2554"/>
                  <a:pt x="397" y="2539"/>
                </a:cubicBezTo>
                <a:cubicBezTo>
                  <a:pt x="406" y="2522"/>
                  <a:pt x="385" y="2454"/>
                  <a:pt x="373" y="2434"/>
                </a:cubicBezTo>
                <a:cubicBezTo>
                  <a:pt x="353" y="2401"/>
                  <a:pt x="323" y="2375"/>
                  <a:pt x="300" y="2345"/>
                </a:cubicBezTo>
                <a:cubicBezTo>
                  <a:pt x="275" y="2313"/>
                  <a:pt x="276" y="2266"/>
                  <a:pt x="251" y="2231"/>
                </a:cubicBezTo>
                <a:cubicBezTo>
                  <a:pt x="248" y="2220"/>
                  <a:pt x="248" y="2209"/>
                  <a:pt x="243" y="2199"/>
                </a:cubicBezTo>
                <a:cubicBezTo>
                  <a:pt x="240" y="2192"/>
                  <a:pt x="228" y="2190"/>
                  <a:pt x="227" y="2182"/>
                </a:cubicBezTo>
                <a:cubicBezTo>
                  <a:pt x="225" y="2160"/>
                  <a:pt x="222" y="2135"/>
                  <a:pt x="235" y="2117"/>
                </a:cubicBezTo>
                <a:cubicBezTo>
                  <a:pt x="253" y="2091"/>
                  <a:pt x="412" y="2085"/>
                  <a:pt x="414" y="2085"/>
                </a:cubicBezTo>
                <a:cubicBezTo>
                  <a:pt x="411" y="2061"/>
                  <a:pt x="412" y="2036"/>
                  <a:pt x="405" y="2012"/>
                </a:cubicBezTo>
                <a:cubicBezTo>
                  <a:pt x="398" y="1989"/>
                  <a:pt x="373" y="1947"/>
                  <a:pt x="373" y="1947"/>
                </a:cubicBezTo>
                <a:cubicBezTo>
                  <a:pt x="376" y="1939"/>
                  <a:pt x="373" y="1923"/>
                  <a:pt x="381" y="1923"/>
                </a:cubicBezTo>
                <a:cubicBezTo>
                  <a:pt x="392" y="1923"/>
                  <a:pt x="395" y="1942"/>
                  <a:pt x="405" y="1947"/>
                </a:cubicBezTo>
                <a:cubicBezTo>
                  <a:pt x="421" y="1956"/>
                  <a:pt x="466" y="1966"/>
                  <a:pt x="487" y="1971"/>
                </a:cubicBezTo>
                <a:cubicBezTo>
                  <a:pt x="594" y="1964"/>
                  <a:pt x="615" y="1994"/>
                  <a:pt x="641" y="1915"/>
                </a:cubicBezTo>
                <a:cubicBezTo>
                  <a:pt x="630" y="1846"/>
                  <a:pt x="627" y="1825"/>
                  <a:pt x="608" y="1769"/>
                </a:cubicBezTo>
                <a:cubicBezTo>
                  <a:pt x="597" y="1700"/>
                  <a:pt x="550" y="1576"/>
                  <a:pt x="633" y="1550"/>
                </a:cubicBezTo>
                <a:cubicBezTo>
                  <a:pt x="664" y="1528"/>
                  <a:pt x="677" y="1537"/>
                  <a:pt x="689" y="1501"/>
                </a:cubicBezTo>
                <a:cubicBezTo>
                  <a:pt x="686" y="1490"/>
                  <a:pt x="680" y="1479"/>
                  <a:pt x="681" y="1468"/>
                </a:cubicBezTo>
                <a:cubicBezTo>
                  <a:pt x="691" y="1338"/>
                  <a:pt x="700" y="1387"/>
                  <a:pt x="844" y="1395"/>
                </a:cubicBezTo>
                <a:cubicBezTo>
                  <a:pt x="914" y="1408"/>
                  <a:pt x="985" y="1407"/>
                  <a:pt x="1055" y="1420"/>
                </a:cubicBezTo>
                <a:cubicBezTo>
                  <a:pt x="1129" y="1433"/>
                  <a:pt x="1199" y="1465"/>
                  <a:pt x="1274" y="1477"/>
                </a:cubicBezTo>
                <a:cubicBezTo>
                  <a:pt x="1469" y="1509"/>
                  <a:pt x="1669" y="1511"/>
                  <a:pt x="1866" y="1525"/>
                </a:cubicBezTo>
                <a:cubicBezTo>
                  <a:pt x="2050" y="1522"/>
                  <a:pt x="2233" y="1522"/>
                  <a:pt x="2417" y="1517"/>
                </a:cubicBezTo>
                <a:cubicBezTo>
                  <a:pt x="2472" y="1516"/>
                  <a:pt x="2580" y="1493"/>
                  <a:pt x="2580" y="1493"/>
                </a:cubicBezTo>
                <a:cubicBezTo>
                  <a:pt x="2601" y="1483"/>
                  <a:pt x="2624" y="1479"/>
                  <a:pt x="2645" y="1468"/>
                </a:cubicBezTo>
                <a:cubicBezTo>
                  <a:pt x="2657" y="1462"/>
                  <a:pt x="2665" y="1450"/>
                  <a:pt x="2677" y="1444"/>
                </a:cubicBezTo>
                <a:cubicBezTo>
                  <a:pt x="2710" y="1428"/>
                  <a:pt x="2755" y="1413"/>
                  <a:pt x="2791" y="1404"/>
                </a:cubicBezTo>
                <a:cubicBezTo>
                  <a:pt x="2813" y="1380"/>
                  <a:pt x="2832" y="1379"/>
                  <a:pt x="2864" y="1371"/>
                </a:cubicBezTo>
                <a:cubicBezTo>
                  <a:pt x="2895" y="1351"/>
                  <a:pt x="2926" y="1348"/>
                  <a:pt x="2961" y="1339"/>
                </a:cubicBezTo>
                <a:cubicBezTo>
                  <a:pt x="3083" y="1274"/>
                  <a:pt x="3235" y="1252"/>
                  <a:pt x="3367" y="1217"/>
                </a:cubicBezTo>
                <a:cubicBezTo>
                  <a:pt x="3396" y="1209"/>
                  <a:pt x="3420" y="1188"/>
                  <a:pt x="3448" y="1176"/>
                </a:cubicBezTo>
                <a:cubicBezTo>
                  <a:pt x="3572" y="1123"/>
                  <a:pt x="3702" y="1052"/>
                  <a:pt x="3837" y="1030"/>
                </a:cubicBezTo>
                <a:cubicBezTo>
                  <a:pt x="3844" y="986"/>
                  <a:pt x="3862" y="957"/>
                  <a:pt x="3813" y="941"/>
                </a:cubicBezTo>
                <a:cubicBezTo>
                  <a:pt x="3785" y="920"/>
                  <a:pt x="3765" y="895"/>
                  <a:pt x="3732" y="884"/>
                </a:cubicBezTo>
                <a:cubicBezTo>
                  <a:pt x="3674" y="829"/>
                  <a:pt x="3606" y="772"/>
                  <a:pt x="3537" y="730"/>
                </a:cubicBezTo>
                <a:cubicBezTo>
                  <a:pt x="3532" y="719"/>
                  <a:pt x="3530" y="706"/>
                  <a:pt x="3521" y="698"/>
                </a:cubicBezTo>
                <a:cubicBezTo>
                  <a:pt x="3515" y="692"/>
                  <a:pt x="3504" y="694"/>
                  <a:pt x="3496" y="690"/>
                </a:cubicBezTo>
                <a:cubicBezTo>
                  <a:pt x="3472" y="679"/>
                  <a:pt x="3461" y="671"/>
                  <a:pt x="3440" y="657"/>
                </a:cubicBezTo>
                <a:cubicBezTo>
                  <a:pt x="3523" y="630"/>
                  <a:pt x="3488" y="639"/>
                  <a:pt x="3545" y="625"/>
                </a:cubicBezTo>
                <a:cubicBezTo>
                  <a:pt x="3564" y="604"/>
                  <a:pt x="3566" y="580"/>
                  <a:pt x="3586" y="560"/>
                </a:cubicBezTo>
                <a:cubicBezTo>
                  <a:pt x="3604" y="542"/>
                  <a:pt x="3618" y="542"/>
                  <a:pt x="3642" y="535"/>
                </a:cubicBezTo>
                <a:cubicBezTo>
                  <a:pt x="3633" y="500"/>
                  <a:pt x="3613" y="480"/>
                  <a:pt x="3602" y="446"/>
                </a:cubicBezTo>
                <a:cubicBezTo>
                  <a:pt x="3606" y="401"/>
                  <a:pt x="3602" y="356"/>
                  <a:pt x="3626" y="316"/>
                </a:cubicBezTo>
                <a:cubicBezTo>
                  <a:pt x="3695" y="203"/>
                  <a:pt x="3806" y="129"/>
                  <a:pt x="3935" y="105"/>
                </a:cubicBezTo>
                <a:cubicBezTo>
                  <a:pt x="3962" y="111"/>
                  <a:pt x="3991" y="110"/>
                  <a:pt x="4016" y="122"/>
                </a:cubicBezTo>
                <a:cubicBezTo>
                  <a:pt x="4074" y="149"/>
                  <a:pt x="3999" y="174"/>
                  <a:pt x="4081" y="195"/>
                </a:cubicBezTo>
                <a:cubicBezTo>
                  <a:pt x="4125" y="206"/>
                  <a:pt x="4103" y="198"/>
                  <a:pt x="4145" y="219"/>
                </a:cubicBezTo>
                <a:cubicBezTo>
                  <a:pt x="4205" y="212"/>
                  <a:pt x="4249" y="219"/>
                  <a:pt x="4194" y="162"/>
                </a:cubicBezTo>
                <a:cubicBezTo>
                  <a:pt x="4191" y="154"/>
                  <a:pt x="4182" y="146"/>
                  <a:pt x="4186" y="138"/>
                </a:cubicBezTo>
                <a:cubicBezTo>
                  <a:pt x="4190" y="130"/>
                  <a:pt x="4202" y="134"/>
                  <a:pt x="4210" y="130"/>
                </a:cubicBezTo>
                <a:cubicBezTo>
                  <a:pt x="4219" y="126"/>
                  <a:pt x="4226" y="118"/>
                  <a:pt x="4235" y="114"/>
                </a:cubicBezTo>
                <a:cubicBezTo>
                  <a:pt x="4280" y="91"/>
                  <a:pt x="4330" y="84"/>
                  <a:pt x="4373" y="57"/>
                </a:cubicBezTo>
                <a:cubicBezTo>
                  <a:pt x="4392" y="17"/>
                  <a:pt x="4389" y="36"/>
                  <a:pt x="4389" y="0"/>
                </a:cubicBezTo>
              </a:path>
            </a:pathLst>
          </a:custGeom>
          <a:noFill/>
          <a:ln w="76200" cmpd="sng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th-TH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DE61B2B9-851C-40BF-AE3D-D49A0AAEBDC6}"/>
              </a:ext>
            </a:extLst>
          </p:cNvPr>
          <p:cNvSpPr txBox="1"/>
          <p:nvPr/>
        </p:nvSpPr>
        <p:spPr>
          <a:xfrm>
            <a:off x="632214" y="274003"/>
            <a:ext cx="111452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การสังเคราะห์ข้อเสนอเชิงนโยบาย</a:t>
            </a:r>
            <a:endParaRPr lang="en-US" sz="5400" b="1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5400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เพื่อพัฒนาบทบาท และสมรรถนะ</a:t>
            </a:r>
            <a:endParaRPr lang="en-US" sz="5400" b="1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5400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ของทันตา</a:t>
            </a:r>
            <a:r>
              <a:rPr lang="th-TH" sz="5400" b="1" dirty="0" err="1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ภิ</a:t>
            </a:r>
            <a:r>
              <a:rPr lang="th-TH" sz="5400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บาล</a:t>
            </a:r>
            <a:endParaRPr lang="en-US" sz="5400" b="1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5400" b="1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ในการจัดบริการสุขภาพช่องปาก</a:t>
            </a:r>
            <a:endParaRPr lang="en-US" sz="5400" b="1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xmlns="" id="{019CE823-66D3-4AE9-AE61-F0D141A575B7}"/>
              </a:ext>
            </a:extLst>
          </p:cNvPr>
          <p:cNvSpPr txBox="1"/>
          <p:nvPr/>
        </p:nvSpPr>
        <p:spPr>
          <a:xfrm>
            <a:off x="3378387" y="4255622"/>
            <a:ext cx="67926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ทพญ. สุณี  วงศ์คงคาเทพ		ทพ. จารุ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วัฒน์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บุษราคัมรุหะ</a:t>
            </a:r>
          </a:p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นางสาวพวงทอง ผู้กฤติยา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คามี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ทพญ. สุณี ผลดีเยี่ยม</a:t>
            </a:r>
          </a:p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ทพญ. ทิพาพร 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สุโฆสิต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นางสาลิกา  เมธนาวิน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นางสาว อลิสา ศิริเวชสุนทร              ทพญ. วิก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ุล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วิส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สก์</a:t>
            </a:r>
          </a:p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ทพญ. สุพินดา สาทรกิจ                   นางสาว รัชนี ลิ้ม</a:t>
            </a:r>
            <a:r>
              <a:rPr lang="th-TH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สวั</a:t>
            </a:r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สด์</a:t>
            </a:r>
          </a:p>
          <a:p>
            <a:r>
              <a:rPr lang="th-TH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 ผุสดี จันทร์บาง</a:t>
            </a:r>
          </a:p>
          <a:p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DE45D9F8-FAEC-4B73-8691-FA34F4AED625}"/>
              </a:ext>
            </a:extLst>
          </p:cNvPr>
          <p:cNvSpPr txBox="1"/>
          <p:nvPr/>
        </p:nvSpPr>
        <p:spPr>
          <a:xfrm>
            <a:off x="2441776" y="4252642"/>
            <a:ext cx="102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ทีมวิจัย</a:t>
            </a:r>
            <a:endParaRPr lang="en-US" b="1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7F3CE626-33AD-4982-9B2E-CAA2939A9D5D}"/>
              </a:ext>
            </a:extLst>
          </p:cNvPr>
          <p:cNvSpPr txBox="1"/>
          <p:nvPr/>
        </p:nvSpPr>
        <p:spPr>
          <a:xfrm>
            <a:off x="2261510" y="6068434"/>
            <a:ext cx="7740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สนับสนุนทุนวิจัยโดยสถาบันวิจัยระบบสาธารณสุข</a:t>
            </a: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xmlns="" id="{26DEC191-FCF5-44D4-A992-343B180B9A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80" y="5996820"/>
            <a:ext cx="804917" cy="7102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75961FA9-7944-4E94-ACB9-4B1AD56D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z="1400" smtClean="0"/>
              <a:t>1</a:t>
            </a:fld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xmlns="" id="{BD05C324-52C4-460D-8C36-54FC6470C169}"/>
              </a:ext>
            </a:extLst>
          </p:cNvPr>
          <p:cNvSpPr txBox="1"/>
          <p:nvPr/>
        </p:nvSpPr>
        <p:spPr>
          <a:xfrm>
            <a:off x="2796459" y="284083"/>
            <a:ext cx="6205491" cy="64633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accent2"/>
                </a:solidFill>
              </a:rPr>
              <a:t>ผลงานจำแนกตามรุ่นของทันตา</a:t>
            </a:r>
            <a:r>
              <a:rPr lang="th-TH" sz="3600" b="1" dirty="0" err="1">
                <a:solidFill>
                  <a:schemeClr val="accent2"/>
                </a:solidFill>
              </a:rPr>
              <a:t>ภิ</a:t>
            </a:r>
            <a:r>
              <a:rPr lang="th-TH" sz="3600" b="1" dirty="0">
                <a:solidFill>
                  <a:schemeClr val="accent2"/>
                </a:solidFill>
              </a:rPr>
              <a:t>บาล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08FC242B-446B-43BF-AC57-C2ADBC6C7744}"/>
              </a:ext>
            </a:extLst>
          </p:cNvPr>
          <p:cNvSpPr txBox="1"/>
          <p:nvPr/>
        </p:nvSpPr>
        <p:spPr>
          <a:xfrm>
            <a:off x="10098748" y="616503"/>
            <a:ext cx="2093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ข้อมูล</a:t>
            </a:r>
            <a:r>
              <a:rPr lang="en-U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HDC</a:t>
            </a:r>
            <a:r>
              <a:rPr lang="th-TH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ปี </a:t>
            </a:r>
            <a:r>
              <a:rPr lang="en-US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2561</a:t>
            </a:r>
          </a:p>
        </p:txBody>
      </p:sp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xmlns="" id="{78A410A9-E4CE-40FB-AAF7-01ECC95EAD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1003020"/>
              </p:ext>
            </p:extLst>
          </p:nvPr>
        </p:nvGraphicFramePr>
        <p:xfrm>
          <a:off x="665824" y="3804944"/>
          <a:ext cx="10946168" cy="2878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xmlns="" id="{D6F7388F-57EF-4B2B-904B-082ECDCA3D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0057138"/>
              </p:ext>
            </p:extLst>
          </p:nvPr>
        </p:nvGraphicFramePr>
        <p:xfrm>
          <a:off x="665824" y="1016613"/>
          <a:ext cx="10946168" cy="270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742934C2-67AA-401B-BEB8-0C3FD94F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32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76229F3C-17E5-4220-A844-0FAB522D90BA}"/>
              </a:ext>
            </a:extLst>
          </p:cNvPr>
          <p:cNvSpPr txBox="1"/>
          <p:nvPr/>
        </p:nvSpPr>
        <p:spPr>
          <a:xfrm>
            <a:off x="168673" y="106533"/>
            <a:ext cx="11878323" cy="52322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ร้อยละทันตา</a:t>
            </a:r>
            <a:r>
              <a:rPr lang="th-TH" sz="28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บาลของจังหวัดที่มีผลงานทันตกรรมสูงกว่าค่ามาตรฐานบริการ (</a:t>
            </a:r>
            <a:r>
              <a:rPr lang="en-US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1840 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รายการต่อปี) </a:t>
            </a: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70C09D1E-F9F9-41F4-B392-75DFBEEFD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549059"/>
              </p:ext>
            </p:extLst>
          </p:nvPr>
        </p:nvGraphicFramePr>
        <p:xfrm>
          <a:off x="168673" y="1193809"/>
          <a:ext cx="11878323" cy="5646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4508">
                  <a:extLst>
                    <a:ext uri="{9D8B030D-6E8A-4147-A177-3AD203B41FA5}">
                      <a16:colId xmlns:a16="http://schemas.microsoft.com/office/drawing/2014/main" xmlns="" val="2234301860"/>
                    </a:ext>
                  </a:extLst>
                </a:gridCol>
                <a:gridCol w="1147876">
                  <a:extLst>
                    <a:ext uri="{9D8B030D-6E8A-4147-A177-3AD203B41FA5}">
                      <a16:colId xmlns:a16="http://schemas.microsoft.com/office/drawing/2014/main" xmlns="" val="820360638"/>
                    </a:ext>
                  </a:extLst>
                </a:gridCol>
                <a:gridCol w="7665939">
                  <a:extLst>
                    <a:ext uri="{9D8B030D-6E8A-4147-A177-3AD203B41FA5}">
                      <a16:colId xmlns:a16="http://schemas.microsoft.com/office/drawing/2014/main" xmlns="" val="97909408"/>
                    </a:ext>
                  </a:extLst>
                </a:gridCol>
              </a:tblGrid>
              <a:tr h="86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บาลที่มีผลงาน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u="sng" dirty="0">
                          <a:solidFill>
                            <a:srgbClr val="FFFF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สูงกว่าค่ามาตรฐาน</a:t>
                      </a:r>
                      <a:endParaRPr lang="en-US" sz="2400" u="sng" dirty="0">
                        <a:solidFill>
                          <a:srgbClr val="FFFF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จังหวัด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ชื่อจังหวัด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ctr"/>
                </a:tc>
                <a:extLst>
                  <a:ext uri="{0D108BD9-81ED-4DB2-BD59-A6C34878D82A}">
                    <a16:rowId xmlns:a16="http://schemas.microsoft.com/office/drawing/2014/main" xmlns="" val="1513754347"/>
                  </a:ext>
                </a:extLst>
              </a:tr>
              <a:tr h="434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&lt;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30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น่าน แม่ฮ่องสอน ลพบุรี สมุทรสงคราม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extLst>
                  <a:ext uri="{0D108BD9-81ED-4DB2-BD59-A6C34878D82A}">
                    <a16:rowId xmlns:a16="http://schemas.microsoft.com/office/drawing/2014/main" xmlns="" val="3581027914"/>
                  </a:ext>
                </a:extLst>
              </a:tr>
              <a:tr h="434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30-39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ชุมพร นครนายก สิงห์บุรี สุพรรณบุรี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extLst>
                  <a:ext uri="{0D108BD9-81ED-4DB2-BD59-A6C34878D82A}">
                    <a16:rowId xmlns:a16="http://schemas.microsoft.com/office/drawing/2014/main" xmlns="" val="3921828003"/>
                  </a:ext>
                </a:extLst>
              </a:tr>
              <a:tr h="434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40-49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ตราด นครสวรรค์ ปัตตานี พังงา เพชรบุรี ระนอง สตูล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extLst>
                  <a:ext uri="{0D108BD9-81ED-4DB2-BD59-A6C34878D82A}">
                    <a16:rowId xmlns:a16="http://schemas.microsoft.com/office/drawing/2014/main" xmlns="" val="2574936946"/>
                  </a:ext>
                </a:extLst>
              </a:tr>
              <a:tr h="868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50-59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15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กาญจนบุรี กาฬสินธุ์ จันทบุรี ชัยนาท เชียงใหม่ ตรัง ปราจีนบุรี พระนครศรีอยุธยา พะเยา เพชรบูรณ์ ยโสธร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ยะลา สระบุรี อ่างทอง ระยอง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 anchor="b"/>
                </a:tc>
                <a:extLst>
                  <a:ext uri="{0D108BD9-81ED-4DB2-BD59-A6C34878D82A}">
                    <a16:rowId xmlns:a16="http://schemas.microsoft.com/office/drawing/2014/main" xmlns="" val="4135556867"/>
                  </a:ext>
                </a:extLst>
              </a:tr>
              <a:tr h="868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60-69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15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ตาก นครปฐม นครศรีธรรมราช นนทบุรี บึงกาฬ พิษณุโลก แพร่ มหาสารคาม มุกดาหารราชบุรี ลำพูน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เลย สุโขทัย สุราษฎร์ธานี หนองบัวลำภู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extLst>
                  <a:ext uri="{0D108BD9-81ED-4DB2-BD59-A6C34878D82A}">
                    <a16:rowId xmlns:a16="http://schemas.microsoft.com/office/drawing/2014/main" xmlns="" val="4101487020"/>
                  </a:ext>
                </a:extLst>
              </a:tr>
              <a:tr h="868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70-79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16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กระบี่ ขอนแก่น ฉะเชิงเทรา ชัยภูมิ เชียงราย ปทุมธานี ประจวบคีรีขันธ์ พัทลุง พิจิตร ภูเก็ต ลำปาง ร้อยเอ็ด ศรีสะเกษ อำนาจเจริญ อุตรดิตถ์ อุทัยธานี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extLst>
                  <a:ext uri="{0D108BD9-81ED-4DB2-BD59-A6C34878D82A}">
                    <a16:rowId xmlns:a16="http://schemas.microsoft.com/office/drawing/2014/main" xmlns="" val="125873537"/>
                  </a:ext>
                </a:extLst>
              </a:tr>
              <a:tr h="868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&gt;</a:t>
                      </a: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 </a:t>
                      </a: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80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14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กำแพงเพชร ชลบุรี นครพนม นครราชสีมา บุรีรัมย์ สกลนคร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สงขลา  สมุทรปราการ สมุทรสาคร สระแก้ว สุรินทร์ หนองคาย อุดรธานี อุบลราชธานี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2599" marR="62599" marT="0" marB="0"/>
                </a:tc>
                <a:extLst>
                  <a:ext uri="{0D108BD9-81ED-4DB2-BD59-A6C34878D82A}">
                    <a16:rowId xmlns:a16="http://schemas.microsoft.com/office/drawing/2014/main" xmlns="" val="465861761"/>
                  </a:ext>
                </a:extLst>
              </a:tr>
            </a:tbl>
          </a:graphicData>
        </a:graphic>
      </p:graphicFrame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68B74CE4-1E18-46FD-8BF7-E7F4BDE65CA7}"/>
              </a:ext>
            </a:extLst>
          </p:cNvPr>
          <p:cNvSpPr txBox="1"/>
          <p:nvPr/>
        </p:nvSpPr>
        <p:spPr>
          <a:xfrm>
            <a:off x="168673" y="648070"/>
            <a:ext cx="11878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        </a:t>
            </a:r>
            <a:r>
              <a:rPr lang="th-TH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มีทันตา</a:t>
            </a:r>
            <a:r>
              <a:rPr lang="th-TH" sz="32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ภิ</a:t>
            </a:r>
            <a:r>
              <a:rPr lang="th-TH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บาลที่มีผลงาน</a:t>
            </a:r>
            <a:r>
              <a:rPr lang="en-US" sz="32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&gt;</a:t>
            </a:r>
            <a:r>
              <a:rPr lang="en-US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1,840 </a:t>
            </a:r>
            <a:r>
              <a:rPr lang="th-TH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รายการต่อคนต่อปี</a:t>
            </a:r>
            <a:r>
              <a:rPr lang="en-US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= </a:t>
            </a:r>
            <a:r>
              <a:rPr lang="th-TH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4,37</a:t>
            </a:r>
            <a:r>
              <a:rPr lang="en-US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4 </a:t>
            </a:r>
            <a:r>
              <a:rPr lang="th-TH" sz="3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ราย </a:t>
            </a:r>
            <a:r>
              <a:rPr lang="th-TH" sz="3200" dirty="0">
                <a:solidFill>
                  <a:srgbClr val="FFC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คิดเป็นร้อยละ 66.2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xmlns="" id="{85BDF631-E040-412B-A628-E086DC62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83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39DFCF-9247-4DE5-BB93-074BFAF07A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42B652E-D499-4CDA-8F7A-60469EDBCB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84A22B8-F5B6-47C2-B88E-DADAF37913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A987C18C-164D-4263-B486-4647A98E8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E7E98B39-04C6-408B-92FD-7686287406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981C8C27-2457-421F-BDC4-7B4EA3C78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EA13C66-82C1-44AF-972B-8F5CCA41B6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9DB36437-FE59-457E-91A7-396BBD3C9C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276263FE-1A6F-4EFA-A509-CDFF93917F42}"/>
              </a:ext>
            </a:extLst>
          </p:cNvPr>
          <p:cNvSpPr txBox="1"/>
          <p:nvPr/>
        </p:nvSpPr>
        <p:spPr>
          <a:xfrm>
            <a:off x="3204642" y="1531975"/>
            <a:ext cx="5782716" cy="33372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วัตถุประสงค์ข้อที่</a:t>
            </a:r>
            <a:r>
              <a:rPr lang="en-US" sz="3600" b="1" kern="1200" dirty="0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2.</a:t>
            </a:r>
            <a:r>
              <a:rPr lang="en-US" sz="3600" kern="1200" dirty="0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ศึกษาผลลัพธ์การปฏิบัติงาน</a:t>
            </a:r>
            <a:endParaRPr lang="en-US" sz="3600" b="1" kern="1200" dirty="0">
              <a:solidFill>
                <a:schemeClr val="tx2"/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ของทันตาภิบาลที่จบหลักสูตร</a:t>
            </a:r>
            <a:endParaRPr lang="en-US" sz="3600" b="1" kern="1200" dirty="0">
              <a:solidFill>
                <a:schemeClr val="tx2"/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สาธารณสุขศาสตร์</a:t>
            </a:r>
            <a:r>
              <a:rPr lang="en-US" sz="3600" b="1" kern="1200" dirty="0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(</a:t>
            </a: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ทันตสาธารณสุข</a:t>
            </a:r>
            <a:r>
              <a:rPr lang="en-US" sz="3600" b="1" kern="1200" dirty="0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)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spc="-2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ต่อ</a:t>
            </a:r>
            <a:r>
              <a:rPr lang="en-US" sz="3600" b="1" kern="1200" dirty="0" err="1">
                <a:solidFill>
                  <a:schemeClr val="tx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บทบาทและสมรรถนะของทันตาภิบาล</a:t>
            </a:r>
            <a:endParaRPr lang="en-US" sz="3600" b="1" kern="1200" dirty="0">
              <a:solidFill>
                <a:schemeClr val="tx2"/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44D3693-2EFE-4667-89D5-47E2D59209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C21FD796-9CD0-404D-8DF5-5274C0BCC7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9A9BC9AA-626A-41A6-BCBC-C965C40A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41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3CEDE7B3-5B2A-4F22-AD21-99F82ED1F0E3}"/>
              </a:ext>
            </a:extLst>
          </p:cNvPr>
          <p:cNvSpPr txBox="1"/>
          <p:nvPr/>
        </p:nvSpPr>
        <p:spPr>
          <a:xfrm>
            <a:off x="368300" y="401724"/>
            <a:ext cx="11235615" cy="76944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chemeClr val="accent2"/>
                </a:solidFill>
              </a:rPr>
              <a:t>สถานการณ์การผลิตของทันตา</a:t>
            </a:r>
            <a:r>
              <a:rPr lang="th-TH" sz="4400" b="1" dirty="0" err="1">
                <a:solidFill>
                  <a:schemeClr val="accent2"/>
                </a:solidFill>
              </a:rPr>
              <a:t>ภิ</a:t>
            </a:r>
            <a:r>
              <a:rPr lang="th-TH" sz="4400" b="1" dirty="0">
                <a:solidFill>
                  <a:schemeClr val="accent2"/>
                </a:solidFill>
              </a:rPr>
              <a:t>บาล</a:t>
            </a:r>
            <a:endParaRPr lang="en-US" sz="3200" dirty="0"/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xmlns="" id="{96B9A15C-9F8C-4963-B898-AC5DC30DA730}"/>
              </a:ext>
            </a:extLst>
          </p:cNvPr>
          <p:cNvGraphicFramePr>
            <a:graphicFrameLocks noGrp="1"/>
          </p:cNvGraphicFramePr>
          <p:nvPr/>
        </p:nvGraphicFramePr>
        <p:xfrm>
          <a:off x="368300" y="1270539"/>
          <a:ext cx="11235615" cy="42432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36061126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888548079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16016398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xmlns="" val="2437846551"/>
                    </a:ext>
                  </a:extLst>
                </a:gridCol>
                <a:gridCol w="1184478">
                  <a:extLst>
                    <a:ext uri="{9D8B030D-6E8A-4147-A177-3AD203B41FA5}">
                      <a16:colId xmlns:a16="http://schemas.microsoft.com/office/drawing/2014/main" xmlns="" val="693544722"/>
                    </a:ext>
                  </a:extLst>
                </a:gridCol>
                <a:gridCol w="1330028">
                  <a:extLst>
                    <a:ext uri="{9D8B030D-6E8A-4147-A177-3AD203B41FA5}">
                      <a16:colId xmlns:a16="http://schemas.microsoft.com/office/drawing/2014/main" xmlns="" val="2298272459"/>
                    </a:ext>
                  </a:extLst>
                </a:gridCol>
                <a:gridCol w="1418609">
                  <a:extLst>
                    <a:ext uri="{9D8B030D-6E8A-4147-A177-3AD203B41FA5}">
                      <a16:colId xmlns:a16="http://schemas.microsoft.com/office/drawing/2014/main" xmlns="" val="1104521006"/>
                    </a:ext>
                  </a:extLst>
                </a:gridCol>
              </a:tblGrid>
              <a:tr h="1116513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สำเร็จการศึกษา 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(คน)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พ.ศ.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2513</a:t>
                      </a: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-2542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*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พ.ศ.2543-2549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*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พ.ศ.25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</a:t>
                      </a: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-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2556**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2557**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พ.ศ.</a:t>
                      </a:r>
                      <a:r>
                        <a:rPr lang="en-US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2558-2561**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32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9317881"/>
                  </a:ext>
                </a:extLst>
              </a:tr>
              <a:tr h="111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หลักสูตรประกาศนียบัตร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2,695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1,780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1800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1500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0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7,775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15872662"/>
                  </a:ext>
                </a:extLst>
              </a:tr>
              <a:tr h="1444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หลักสูตรสาธารณสุขศาสตร์ (ทันตสาธารณสุข)</a:t>
                      </a:r>
                      <a:endParaRPr lang="en-US" sz="3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0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0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0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 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499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499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5480019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รวมทั้งหมด</a:t>
                      </a:r>
                      <a:endParaRPr lang="en-US" sz="32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2,695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1,780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1800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1500</a:t>
                      </a:r>
                      <a:endParaRPr lang="en-US" sz="3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499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8,274</a:t>
                      </a:r>
                      <a:endParaRPr lang="en-US" sz="3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8303884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EFC4F518-2FC9-4B09-AF34-2A3D69D0C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5545964"/>
            <a:ext cx="112356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altLang="en-US" sz="24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ที่มา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** </a:t>
            </a:r>
            <a:r>
              <a:rPr lang="th-TH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รายงาน</a:t>
            </a:r>
            <a:r>
              <a:rPr lang="th-TH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การศึกษาทิศทางการผลิตกําลังคนสายสาธารณสุข ภายใต้การผลิตของหน่วยงานสถาบันพระบรมราชชนก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r>
              <a:rPr lang="th-TH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ดร.กฤษดา แสวงดี และ คณะ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**</a:t>
            </a:r>
            <a:r>
              <a:rPr kumimoji="0" lang="th-TH" altLang="en-US" sz="24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เอกสารสถาบันพระบรมราชชนก</a:t>
            </a:r>
            <a:endParaRPr kumimoji="0" lang="th-TH" altLang="en-US" sz="3200" b="0" i="0" u="none" strike="noStrike" cap="none" normalizeH="0" baseline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38ECC271-0582-4990-9E73-83A75571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6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4F78A798-5A5F-487A-A6B8-CEE468C2F79A}"/>
              </a:ext>
            </a:extLst>
          </p:cNvPr>
          <p:cNvSpPr txBox="1"/>
          <p:nvPr/>
        </p:nvSpPr>
        <p:spPr>
          <a:xfrm>
            <a:off x="213063" y="44387"/>
            <a:ext cx="11816179" cy="107721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การเปรียบเทียบหลักสูตรประกาศนียบัตรวิชาชีพชั้นสูงทันตสาธารณสุข และ </a:t>
            </a:r>
          </a:p>
          <a:p>
            <a:pPr algn="ctr"/>
            <a:r>
              <a:rPr lang="th-TH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หลักสูตรสาธารณสุขศาสตร์บัณฑิตสาขาวิชาทันตสาธารณสุข</a:t>
            </a:r>
            <a:endParaRPr lang="en-US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8178A9C1-A6F6-445B-898D-6D90CC806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6129"/>
              </p:ext>
            </p:extLst>
          </p:nvPr>
        </p:nvGraphicFramePr>
        <p:xfrm>
          <a:off x="213063" y="1171847"/>
          <a:ext cx="11816180" cy="5636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8090">
                  <a:extLst>
                    <a:ext uri="{9D8B030D-6E8A-4147-A177-3AD203B41FA5}">
                      <a16:colId xmlns:a16="http://schemas.microsoft.com/office/drawing/2014/main" xmlns="" val="253875550"/>
                    </a:ext>
                  </a:extLst>
                </a:gridCol>
                <a:gridCol w="5908090">
                  <a:extLst>
                    <a:ext uri="{9D8B030D-6E8A-4147-A177-3AD203B41FA5}">
                      <a16:colId xmlns:a16="http://schemas.microsoft.com/office/drawing/2014/main" xmlns="" val="3701324177"/>
                    </a:ext>
                  </a:extLst>
                </a:gridCol>
              </a:tblGrid>
              <a:tr h="44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ประกาศนียบัตรวิชาชีพชั้นสูง</a:t>
                      </a:r>
                      <a:endParaRPr lang="en-US" sz="24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หลักสูตรสาธารณสุขศาสตร์บัณฑิต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631953"/>
                  </a:ext>
                </a:extLst>
              </a:tr>
              <a:tr h="1640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ประกอบด้วย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3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หมวดวิชา 86  หน่วยกิต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หมวดวิชาชีพพื้นฐานประยุกต์ </a:t>
                      </a:r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th-TH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หน่วยกิต</a:t>
                      </a:r>
                      <a:endParaRPr lang="th-TH" sz="24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หมวดวิชาชีพ 60 หน่วยกิต 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 </a:t>
                      </a:r>
                      <a:endParaRPr lang="th-TH" sz="24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หมวดวิชาเลือกเสรี 6 หน่วยกิต</a:t>
                      </a:r>
                      <a:endParaRPr lang="en-US" sz="24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ประกอบด้วย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3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หมวดวิชา 144 หน่วยกิต   </a:t>
                      </a:r>
                      <a:endParaRPr lang="en-US" sz="24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หมวดวิชาการศึกษาทั่วไป 30 หน่วยกิต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หมวดวิชาเฉพาะ108 หน่วยกิต คือ </a:t>
                      </a:r>
                      <a:r>
                        <a:rPr lang="th-TH" sz="2400" b="1" kern="1200" dirty="0">
                          <a:solidFill>
                            <a:srgbClr val="FF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กลุ่มวิชาพื้นฐานวิชาชีพ 33 หน่วยกิต </a:t>
                      </a:r>
                      <a:r>
                        <a:rPr lang="th-TH" sz="2400" b="1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กลุ่มวิชาชีพสาธารณสุข 30 หน่วยกิต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rgbClr val="FFFF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กลุ่มวิชาชีพเฉพาะสาขา 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45</a:t>
                      </a:r>
                      <a:r>
                        <a:rPr lang="th-TH" sz="2400" b="1" dirty="0">
                          <a:solidFill>
                            <a:srgbClr val="FFFF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หน่วยกิต</a:t>
                      </a:r>
                      <a:endParaRPr lang="en-US" sz="2400" b="1" dirty="0">
                        <a:solidFill>
                          <a:srgbClr val="FFFF00"/>
                        </a:solidFill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2433063"/>
                  </a:ext>
                </a:extLst>
              </a:tr>
              <a:tr h="1784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วิชาชีพสาขางาน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+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การฝึกงานและโครงการ (38 หน่วยกิต) คือวิชาด้านพื้นฐานวิชาชีพทันตกรรม (13 หน่วยกิต) คลินิกวิชาชีพทันตกรรม  (6 หน่วยกิต)  ทันตกรรมชุมชน (11 หน่วยกิต)     การฝึกงานคลินิก 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 และ โครงการ 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endParaRPr lang="en-US" sz="24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กลุ่มวิชาชีพเฉพาะสาขา 45 หน่วยกิต เป็นกลุ่มด้านพื้นฐานวิชาชีพทันตกรรม คลินิกวิชาชีพทันตกรรม และ ทันตกรรมชุมชน /โครงการ รวม 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19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 การฝึกงาน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8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เป็นด้านวิชาการ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8 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 โครงการด้านชุมชน </a:t>
                      </a:r>
                      <a:r>
                        <a:rPr lang="en-US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 </a:t>
                      </a:r>
                      <a:r>
                        <a:rPr lang="th-TH" sz="24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หน่วยกิต</a:t>
                      </a:r>
                      <a:endParaRPr lang="en-US" sz="24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2214654"/>
                  </a:ext>
                </a:extLst>
              </a:tr>
              <a:tr h="14497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จะเห็นว่าหลักสูตร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สบ. มีวิชาด้านวิชาการ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มากกว่า หลักสูตรประกาศนียบัตรฯ 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8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หน่วยกิต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มีการฝึกงานทั้งในคลินิกและชุมชนมี  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8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หน่วยกิต มีโครงการในชุมชนมากกว่า 6 หน่วยกิต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แต่มีวิชาด้านคลินิก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 14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หน่วยกิต  น้อยกว่า หลักสูตรประกาศนียบัตร ฯ มี </a:t>
                      </a:r>
                      <a:r>
                        <a:rPr lang="en-US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19 </a:t>
                      </a:r>
                      <a:r>
                        <a:rPr lang="th-TH" sz="2800" b="1" dirty="0">
                          <a:effectLst/>
                          <a:latin typeface="Cordia New" panose="020B0304020202020204" pitchFamily="34" charset="-34"/>
                          <a:cs typeface="+mn-cs"/>
                        </a:rPr>
                        <a:t>หน่วยกิต</a:t>
                      </a:r>
                      <a:endParaRPr lang="en-US" sz="28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117145"/>
                  </a:ext>
                </a:extLst>
              </a:tr>
            </a:tbl>
          </a:graphicData>
        </a:graphic>
      </p:graphicFrame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55FCF229-6F2F-4DF0-9DF2-2211295D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49814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70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FFB8C329-0A7F-47E8-ACE1-E6A58BA94E2F}"/>
              </a:ext>
            </a:extLst>
          </p:cNvPr>
          <p:cNvSpPr txBox="1"/>
          <p:nvPr/>
        </p:nvSpPr>
        <p:spPr>
          <a:xfrm>
            <a:off x="550412" y="17751"/>
            <a:ext cx="11123720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บทบาทหน้าที่ของทันตา</a:t>
            </a:r>
            <a:r>
              <a:rPr lang="th-TH" sz="3200" b="1" dirty="0" err="1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บาลในการปฏิบัติงานสุขภาพช่องปาก ภาพรวม 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ปี/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ปี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BA34F525-8153-4F44-ADB3-00BEE5F00187}"/>
              </a:ext>
            </a:extLst>
          </p:cNvPr>
          <p:cNvSpPr txBox="1"/>
          <p:nvPr/>
        </p:nvSpPr>
        <p:spPr>
          <a:xfrm>
            <a:off x="550412" y="602526"/>
            <a:ext cx="11123720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ร้อยละกลุ่มตัวอย่างจำแนกตาม</a:t>
            </a:r>
            <a:r>
              <a:rPr lang="th-TH" sz="2800" b="1" dirty="0">
                <a:solidFill>
                  <a:srgbClr val="92D050"/>
                </a:solidFill>
              </a:rPr>
              <a:t>กลุ่มบทบาทหน้าที่</a:t>
            </a:r>
            <a:r>
              <a:rPr lang="th-TH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ของทันตา</a:t>
            </a:r>
            <a:r>
              <a:rPr lang="th-TH" sz="28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ภิ</a:t>
            </a:r>
            <a:r>
              <a:rPr lang="th-TH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บาล</a:t>
            </a:r>
            <a:r>
              <a:rPr lang="th-TH" sz="2800" b="1" dirty="0">
                <a:solidFill>
                  <a:srgbClr val="00B050"/>
                </a:solidFill>
              </a:rPr>
              <a:t>ที่ทำได้ดี/ดีเยี่ยม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1F99A32A-5D32-4170-BED6-9E08212B3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97622"/>
              </p:ext>
            </p:extLst>
          </p:nvPr>
        </p:nvGraphicFramePr>
        <p:xfrm>
          <a:off x="550411" y="1187301"/>
          <a:ext cx="11123720" cy="4803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6005">
                  <a:extLst>
                    <a:ext uri="{9D8B030D-6E8A-4147-A177-3AD203B41FA5}">
                      <a16:colId xmlns:a16="http://schemas.microsoft.com/office/drawing/2014/main" xmlns="" val="2981969315"/>
                    </a:ext>
                  </a:extLst>
                </a:gridCol>
                <a:gridCol w="1277715">
                  <a:extLst>
                    <a:ext uri="{9D8B030D-6E8A-4147-A177-3AD203B41FA5}">
                      <a16:colId xmlns:a16="http://schemas.microsoft.com/office/drawing/2014/main" xmlns="" val="1865633232"/>
                    </a:ext>
                  </a:extLst>
                </a:gridCol>
              </a:tblGrid>
              <a:tr h="66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บทบาทหน้าที่ของทันตา</a:t>
                      </a:r>
                      <a:r>
                        <a:rPr lang="th-TH" sz="2400" dirty="0" err="1">
                          <a:effectLst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บาลที่ระบุทำได้ดี/ดีเยี่ยม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รวม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40400198"/>
                  </a:ext>
                </a:extLst>
              </a:tr>
              <a:tr h="343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จำนวน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4,381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065748"/>
                  </a:ext>
                </a:extLst>
              </a:tr>
              <a:tr h="511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1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ตรวจและประเมินสุขภาพช่องปากวางแผนและให้คำแนะนำ ส่งต่อ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81.5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965724"/>
                  </a:ext>
                </a:extLst>
              </a:tr>
              <a:tr h="511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2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จัดทำโครงการพัฒนา/การแก้ปัญหาในพื้นที่ตามผลและประเมินสุขภาพ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65.8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8235364"/>
                  </a:ext>
                </a:extLst>
              </a:tr>
              <a:tr h="496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3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ออกเยี่ยมบ้านร่วมกับสหวิชาชีพ / งานชุมชน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57.7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0056855"/>
                  </a:ext>
                </a:extLst>
              </a:tr>
              <a:tr h="511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4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จัดบริการส่งเสริมป้องกัน ทาฟลูออไรด์ เคลือบหลุมร่องฟันให้ในหน่วยบริการ/ในศูนย์พัฒนาเด็กเล็ก/โรงเรียน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87.0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1476875"/>
                  </a:ext>
                </a:extLst>
              </a:tr>
              <a:tr h="511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5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ให้บริการในกลุ่มเด็ก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 (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อุดฟันในเด็ก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,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ขูดหินปูนในเด็ก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,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ถอนฟันน้ำนม)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80.9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279176"/>
                  </a:ext>
                </a:extLst>
              </a:tr>
              <a:tr h="752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6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ให้บริการในกลุ่มผู้ใหญ่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 (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อุดฟันไม่ซับซ้อน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,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ขูดหินปูนเหนือเหงือก โดยไม่เกลารากฟัน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, 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ถอนฟันที่ไม่ซับซ้อนโดยการฉีด </a:t>
                      </a:r>
                      <a:r>
                        <a:rPr lang="en-US" sz="2400" dirty="0">
                          <a:effectLst/>
                          <a:cs typeface="+mn-cs"/>
                        </a:rPr>
                        <a:t>Local Infiltration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77.3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7564556"/>
                  </a:ext>
                </a:extLst>
              </a:tr>
            </a:tbl>
          </a:graphicData>
        </a:graphic>
      </p:graphicFrame>
      <p:sp>
        <p:nvSpPr>
          <p:cNvPr id="5" name="สามเหลี่ยมหน้าจั่ว 4">
            <a:extLst>
              <a:ext uri="{FF2B5EF4-FFF2-40B4-BE49-F238E27FC236}">
                <a16:creationId xmlns:a16="http://schemas.microsoft.com/office/drawing/2014/main" xmlns="" id="{E9D42377-9CD1-49AD-9955-7DFB560FBC9E}"/>
              </a:ext>
            </a:extLst>
          </p:cNvPr>
          <p:cNvSpPr/>
          <p:nvPr/>
        </p:nvSpPr>
        <p:spPr>
          <a:xfrm rot="16200000">
            <a:off x="11600153" y="2099562"/>
            <a:ext cx="639191" cy="363984"/>
          </a:xfrm>
          <a:prstGeom prst="triangl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xmlns="" id="{4790DBC8-63B8-4C69-BF1A-11D3F7D7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34401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mtClean="0"/>
              <a:t>15</a:t>
            </a:fld>
            <a:endParaRPr lang="en-US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xmlns="" id="{3A9EBE46-1274-4F07-8C02-E0A14741C7A7}"/>
              </a:ext>
            </a:extLst>
          </p:cNvPr>
          <p:cNvSpPr txBox="1"/>
          <p:nvPr/>
        </p:nvSpPr>
        <p:spPr>
          <a:xfrm>
            <a:off x="550412" y="6134401"/>
            <a:ext cx="10164936" cy="52322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บทบาทที่เป็นจุดอ่อน คือ </a:t>
            </a: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จัดทำโครงการพัฒนา/จัดบริการ/การแก้ปัญหา และ ออกเยี่ยมบ้าน </a:t>
            </a: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60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757113DE-B3F9-40DF-9AE8-8214C7990DA9}"/>
              </a:ext>
            </a:extLst>
          </p:cNvPr>
          <p:cNvSpPr txBox="1"/>
          <p:nvPr/>
        </p:nvSpPr>
        <p:spPr>
          <a:xfrm>
            <a:off x="426128" y="53263"/>
            <a:ext cx="11310152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bg1"/>
                </a:solidFill>
              </a:rPr>
              <a:t>กลุ่มตัวอย่างจำแนกตามความเห็นเรื่อง</a:t>
            </a:r>
            <a:r>
              <a:rPr lang="th-TH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หน้าที่ของทันตา</a:t>
            </a:r>
            <a:r>
              <a:rPr lang="th-TH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ภิ</a:t>
            </a:r>
            <a:r>
              <a:rPr lang="th-TH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บาลที่ได้มอบหมายให้ปฏิบัติ</a:t>
            </a:r>
            <a:r>
              <a:rPr lang="th-TH" sz="2000" b="1" dirty="0">
                <a:solidFill>
                  <a:schemeClr val="bg1"/>
                </a:solidFill>
              </a:rPr>
              <a:t>เปรียบเทียบกลุ่มทันตา</a:t>
            </a:r>
            <a:r>
              <a:rPr lang="th-TH" sz="2000" b="1" dirty="0" err="1">
                <a:solidFill>
                  <a:schemeClr val="bg1"/>
                </a:solidFill>
              </a:rPr>
              <a:t>ภิ</a:t>
            </a:r>
            <a:r>
              <a:rPr lang="th-TH" sz="2000" b="1" dirty="0">
                <a:solidFill>
                  <a:schemeClr val="bg1"/>
                </a:solidFill>
              </a:rPr>
              <a:t>บาลจบ สบ.และกลุ่มผู้บังคับบัญชา</a:t>
            </a: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xmlns="" id="{0CA21BB2-1E8D-431B-B96D-8519F1AC1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38923"/>
              </p:ext>
            </p:extLst>
          </p:nvPr>
        </p:nvGraphicFramePr>
        <p:xfrm>
          <a:off x="406439" y="483813"/>
          <a:ext cx="11310155" cy="6379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5971">
                  <a:extLst>
                    <a:ext uri="{9D8B030D-6E8A-4147-A177-3AD203B41FA5}">
                      <a16:colId xmlns:a16="http://schemas.microsoft.com/office/drawing/2014/main" xmlns="" val="825793811"/>
                    </a:ext>
                  </a:extLst>
                </a:gridCol>
                <a:gridCol w="607179">
                  <a:extLst>
                    <a:ext uri="{9D8B030D-6E8A-4147-A177-3AD203B41FA5}">
                      <a16:colId xmlns:a16="http://schemas.microsoft.com/office/drawing/2014/main" xmlns="" val="4094524942"/>
                    </a:ext>
                  </a:extLst>
                </a:gridCol>
                <a:gridCol w="607179">
                  <a:extLst>
                    <a:ext uri="{9D8B030D-6E8A-4147-A177-3AD203B41FA5}">
                      <a16:colId xmlns:a16="http://schemas.microsoft.com/office/drawing/2014/main" xmlns="" val="4207216944"/>
                    </a:ext>
                  </a:extLst>
                </a:gridCol>
                <a:gridCol w="677687">
                  <a:extLst>
                    <a:ext uri="{9D8B030D-6E8A-4147-A177-3AD203B41FA5}">
                      <a16:colId xmlns:a16="http://schemas.microsoft.com/office/drawing/2014/main" xmlns="" val="1349272397"/>
                    </a:ext>
                  </a:extLst>
                </a:gridCol>
                <a:gridCol w="677687">
                  <a:extLst>
                    <a:ext uri="{9D8B030D-6E8A-4147-A177-3AD203B41FA5}">
                      <a16:colId xmlns:a16="http://schemas.microsoft.com/office/drawing/2014/main" xmlns="" val="2677036504"/>
                    </a:ext>
                  </a:extLst>
                </a:gridCol>
                <a:gridCol w="780516">
                  <a:extLst>
                    <a:ext uri="{9D8B030D-6E8A-4147-A177-3AD203B41FA5}">
                      <a16:colId xmlns:a16="http://schemas.microsoft.com/office/drawing/2014/main" xmlns="" val="1187386550"/>
                    </a:ext>
                  </a:extLst>
                </a:gridCol>
                <a:gridCol w="780516">
                  <a:extLst>
                    <a:ext uri="{9D8B030D-6E8A-4147-A177-3AD203B41FA5}">
                      <a16:colId xmlns:a16="http://schemas.microsoft.com/office/drawing/2014/main" xmlns="" val="1091818557"/>
                    </a:ext>
                  </a:extLst>
                </a:gridCol>
                <a:gridCol w="676710">
                  <a:extLst>
                    <a:ext uri="{9D8B030D-6E8A-4147-A177-3AD203B41FA5}">
                      <a16:colId xmlns:a16="http://schemas.microsoft.com/office/drawing/2014/main" xmlns="" val="828900996"/>
                    </a:ext>
                  </a:extLst>
                </a:gridCol>
                <a:gridCol w="676710">
                  <a:extLst>
                    <a:ext uri="{9D8B030D-6E8A-4147-A177-3AD203B41FA5}">
                      <a16:colId xmlns:a16="http://schemas.microsoft.com/office/drawing/2014/main" xmlns="" val="2732166092"/>
                    </a:ext>
                  </a:extLst>
                </a:gridCol>
              </a:tblGrid>
              <a:tr h="2795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หน้าที่ทันตา</a:t>
                      </a:r>
                      <a:r>
                        <a:rPr lang="th-TH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ภิ</a:t>
                      </a:r>
                      <a:r>
                        <a:rPr lang="th-TH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บาล </a:t>
                      </a:r>
                      <a:r>
                        <a:rPr lang="th-TH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ตามหลักสูตร สบ.(ทันต) </a:t>
                      </a:r>
                      <a:r>
                        <a:rPr lang="en-US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15 </a:t>
                      </a:r>
                      <a:r>
                        <a:rPr lang="th-TH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เรื่อง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*** 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จุดอ่อน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n-cs"/>
                        </a:rPr>
                        <a:t>ทันตา</a:t>
                      </a:r>
                      <a:r>
                        <a:rPr lang="th-TH" sz="1600" dirty="0" err="1">
                          <a:effectLst/>
                          <a:cs typeface="+mn-cs"/>
                        </a:rPr>
                        <a:t>ภิ</a:t>
                      </a:r>
                      <a:r>
                        <a:rPr lang="th-TH" sz="1600" dirty="0">
                          <a:effectLst/>
                          <a:cs typeface="+mn-cs"/>
                        </a:rPr>
                        <a:t>บาลจบ สบ. </a:t>
                      </a:r>
                      <a:r>
                        <a:rPr lang="en-US" sz="1600" dirty="0">
                          <a:effectLst/>
                          <a:cs typeface="+mn-cs"/>
                        </a:rPr>
                        <a:t>N=143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n-cs"/>
                        </a:rPr>
                        <a:t>ผู้บังคับบัญชา </a:t>
                      </a:r>
                      <a:r>
                        <a:rPr lang="en-US" sz="1600" dirty="0">
                          <a:effectLst/>
                          <a:cs typeface="+mn-cs"/>
                        </a:rPr>
                        <a:t>N=75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0054384"/>
                  </a:ext>
                </a:extLst>
              </a:tr>
              <a:tr h="419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ไม่ได้ทำ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n-cs"/>
                        </a:rPr>
                        <a:t>ได้ทำ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ไม่ได้รับมอบหมาย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รวม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ไม่ได้ทำ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n-cs"/>
                        </a:rPr>
                        <a:t>ได้ทำ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ไม่ได้รับมอบหมาย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cs typeface="+mn-cs"/>
                        </a:rPr>
                        <a:t>รวม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3832738078"/>
                  </a:ext>
                </a:extLst>
              </a:tr>
              <a:tr h="345595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งานด้านทันตสาธารณสุข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9377284"/>
                  </a:ext>
                </a:extLst>
              </a:tr>
              <a:tr h="283044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ตรวจ วินิจฉัย รักษาโรคในช่องปากที่ไม่ซับซ้อน และส่งต่อผู้ป่วย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4.2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91.6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4.2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197315761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2.2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ส่งเสริมสุขภาพช่องปากและป้องกันโรคในช่องปาก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endParaRPr lang="en-US" sz="20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endParaRPr lang="en-US" sz="20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1585058177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2.3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ออกหน่วย/ให้บริการทันตกรรมเคลื่อนที่แก่ประชาชนในพื้นที่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3.5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85.3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11.2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12.0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254352029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2.4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จัดทำโครงการพัฒนาสุขภาพช่องปากแก่ประชาชนในพื้นที่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87.4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3.5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247588617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2.5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วิจัยทันตสาธารณสุขเพื่อพัฒนางานทันตสาธารณสุขในพื้นที่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14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30.1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55.9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10.6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34.7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54.7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975207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2.6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นวัตกรรมงานทันตสาธารณสุข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15.4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47.6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12.0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553915"/>
                  </a:ext>
                </a:extLst>
              </a:tr>
              <a:tr h="279523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งานด้านสาธารณสุขทั่วไป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6634803"/>
                  </a:ext>
                </a:extLst>
              </a:tr>
              <a:tr h="284357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2.7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ร่วมวางแผนการพัฒนาสุขภาพทั่วไปแก่ประชาชนใน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78.3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19.6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2.6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78.7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118249207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2.8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ส่งเสริมสุขภาพ ป้องกันโรคและฟื้นฟูสุขภาพทั่วไปแก่ประชาชนในพื้นที่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76.2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23.1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endParaRPr lang="en-US" sz="2000" b="1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22346787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2.9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บำบัดโรคเบื้องต้น(โรคทั่วไป)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3.5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41.3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55.2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38.7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57.3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2307654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2.10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ดูแลและรับผิดชอบสุขภาพประชาชนในหมู่บ้าน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1.4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58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40.6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34.7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920284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2.11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คิดค้นรูปแบบใหม่ๆในการพัฒนาสุขภาพแก่ประชาชน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10.5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32.2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57.3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13.3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44.0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42.7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38213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2.12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ให้ความรู้ คำแนะนำด้านวิชาการ ทันตสุขศึกษา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88.1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11.2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88.0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1616584050"/>
                  </a:ext>
                </a:extLst>
              </a:tr>
              <a:tr h="279523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งานอื่น ๆ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7768840"/>
                  </a:ext>
                </a:extLst>
              </a:tr>
              <a:tr h="246257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2.13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งานการเงินและงบประมาณ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1.4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14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84.6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78.7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endParaRPr lang="en-US" sz="20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4286094949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2.14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งานพัสดุ 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78.3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68.0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32.0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2818366756"/>
                  </a:ext>
                </a:extLst>
              </a:tr>
              <a:tr h="395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2.15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งานเทคโนโลยีและลารสนเทศ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49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37.3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62.7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3261" marR="33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3261" marR="33261" marT="0" marB="0"/>
                </a:tc>
                <a:extLst>
                  <a:ext uri="{0D108BD9-81ED-4DB2-BD59-A6C34878D82A}">
                    <a16:rowId xmlns:a16="http://schemas.microsoft.com/office/drawing/2014/main" xmlns="" val="563897591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72D2C164-2853-4D00-A891-EA1F5733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9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690B56B7-FBED-4F67-A046-DD7EBF5E38F7}"/>
              </a:ext>
            </a:extLst>
          </p:cNvPr>
          <p:cNvSpPr txBox="1"/>
          <p:nvPr/>
        </p:nvSpPr>
        <p:spPr>
          <a:xfrm>
            <a:off x="236220" y="231648"/>
            <a:ext cx="11719560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</a:rPr>
              <a:t>ร้อยละกลุ่มตัวอย่างจำแนกตามความเห็นเรื่อง</a:t>
            </a:r>
            <a:r>
              <a:rPr lang="th-TH" sz="2400" b="1" dirty="0">
                <a:solidFill>
                  <a:srgbClr val="92D050"/>
                </a:solidFill>
              </a:rPr>
              <a:t>สมรรถนะในการปฏิบัติงาน</a:t>
            </a:r>
            <a:r>
              <a:rPr lang="th-TH" sz="2400" b="1" dirty="0">
                <a:solidFill>
                  <a:schemeClr val="bg1"/>
                </a:solidFill>
              </a:rPr>
              <a:t>ผ่านของกลุ่มที่จบสาธารณสุขศาสตร์</a:t>
            </a:r>
            <a:r>
              <a:rPr lang="en-US" sz="2400" b="1" dirty="0">
                <a:solidFill>
                  <a:schemeClr val="bg1"/>
                </a:solidFill>
              </a:rPr>
              <a:t> (</a:t>
            </a:r>
            <a:r>
              <a:rPr lang="th-TH" sz="2400" b="1" dirty="0">
                <a:solidFill>
                  <a:schemeClr val="bg1"/>
                </a:solidFill>
              </a:rPr>
              <a:t>ทันตสาธารณสุข) เปรียบเทียบระหว่างกลุ่มทันตา</a:t>
            </a:r>
            <a:r>
              <a:rPr lang="th-TH" sz="2400" b="1" dirty="0" err="1">
                <a:solidFill>
                  <a:schemeClr val="bg1"/>
                </a:solidFill>
              </a:rPr>
              <a:t>ภิ</a:t>
            </a:r>
            <a:r>
              <a:rPr lang="th-TH" sz="2400" b="1" dirty="0">
                <a:solidFill>
                  <a:schemeClr val="bg1"/>
                </a:solidFill>
              </a:rPr>
              <a:t>บาลจบ สบ.และ </a:t>
            </a:r>
            <a:r>
              <a:rPr lang="th-TH" sz="24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กลุ่มผู้บังคับบัญชา  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(</a:t>
            </a:r>
            <a:r>
              <a:rPr lang="en-US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5 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กลุ่ม </a:t>
            </a:r>
            <a:r>
              <a:rPr lang="en-US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40 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สมรรถนะ)</a:t>
            </a:r>
            <a:endParaRPr lang="en-US" dirty="0">
              <a:solidFill>
                <a:srgbClr val="92D050"/>
              </a:solidFill>
              <a:latin typeface="DilleniaUPC" panose="02020603050405020304" pitchFamily="18" charset="-34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xmlns="" id="{21913B66-42A9-497A-9BE6-D843D592C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958948"/>
              </p:ext>
            </p:extLst>
          </p:nvPr>
        </p:nvGraphicFramePr>
        <p:xfrm>
          <a:off x="236221" y="1276026"/>
          <a:ext cx="11719559" cy="511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0337">
                  <a:extLst>
                    <a:ext uri="{9D8B030D-6E8A-4147-A177-3AD203B41FA5}">
                      <a16:colId xmlns:a16="http://schemas.microsoft.com/office/drawing/2014/main" xmlns="" val="885554182"/>
                    </a:ext>
                  </a:extLst>
                </a:gridCol>
                <a:gridCol w="1126752">
                  <a:extLst>
                    <a:ext uri="{9D8B030D-6E8A-4147-A177-3AD203B41FA5}">
                      <a16:colId xmlns:a16="http://schemas.microsoft.com/office/drawing/2014/main" xmlns="" val="662324565"/>
                    </a:ext>
                  </a:extLst>
                </a:gridCol>
                <a:gridCol w="965457">
                  <a:extLst>
                    <a:ext uri="{9D8B030D-6E8A-4147-A177-3AD203B41FA5}">
                      <a16:colId xmlns:a16="http://schemas.microsoft.com/office/drawing/2014/main" xmlns="" val="2585410113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1190127307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2211850123"/>
                    </a:ext>
                  </a:extLst>
                </a:gridCol>
                <a:gridCol w="966595">
                  <a:extLst>
                    <a:ext uri="{9D8B030D-6E8A-4147-A177-3AD203B41FA5}">
                      <a16:colId xmlns:a16="http://schemas.microsoft.com/office/drawing/2014/main" xmlns="" val="920237000"/>
                    </a:ext>
                  </a:extLst>
                </a:gridCol>
                <a:gridCol w="767824">
                  <a:extLst>
                    <a:ext uri="{9D8B030D-6E8A-4147-A177-3AD203B41FA5}">
                      <a16:colId xmlns:a16="http://schemas.microsoft.com/office/drawing/2014/main" xmlns="" val="3714716993"/>
                    </a:ext>
                  </a:extLst>
                </a:gridCol>
              </a:tblGrid>
              <a:tr h="31168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สมรรถนะในการปฏิบัติงานผ่านของ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กลุ่มที่จบสาธารณสุขศาสตร์</a:t>
                      </a: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(</a:t>
                      </a: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ทันตสาธารณสุข)</a:t>
                      </a:r>
                      <a:r>
                        <a:rPr lang="en-US" sz="20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th-TH" sz="20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*** 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จุดอ่อน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การประเมินของทันตาภิบาล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N=143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การประเมินของผู้บังคับบัญชา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N=75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7677785"/>
                  </a:ext>
                </a:extLst>
              </a:tr>
              <a:tr h="967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708391609"/>
                  </a:ext>
                </a:extLst>
              </a:tr>
              <a:tr h="6162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การจัดบริการทันตกรรมพื้นฐาน</a:t>
                      </a: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592711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ตรวจและวินิจฉัยสุขภาพช่องปาก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1.4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98.6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1.3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98.7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433144004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รักษาและวางแผนส่งเสริมสุขภาพในช่องปากแก่บุคคลที่มารับบริการ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97.9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2.6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97.4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93900888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ส่งต่อผู้ป่วยเพื่อรักษาสุขภาพช่องปากในรายที่รุนแรง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11.9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88.1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3.9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200782518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3.4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ให้บริการอุดฟันน้ำนมที่รอยผุไม่ซับซ้อน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5.6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94.4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2.6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97.4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625373727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3.5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ให้บริการอุดฟันแท้ที่ผุไม่ถึงโพรงประสาท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4.2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95.8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3.9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367574176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3.6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ให้บริการขูดหินน้ำลาย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2.8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97.2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187122218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3.7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ให้บริการถอนฟันน้ำนมโดยฉีดยาชาเฉพาะที่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4.9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95.1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1.3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98.7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837583601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3.8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ให้บริการถอนฟันแท้โดยฉีดยาชาเฉพาะที่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17.5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82.5</a:t>
                      </a:r>
                      <a:endParaRPr lang="en-US" sz="2000" b="1" dirty="0">
                        <a:solidFill>
                          <a:srgbClr val="FF00FF"/>
                        </a:solidFill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13.4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86.6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500093467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3.9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ให้บริการทันตกรรมเคลื่อนที่แก่ประชาชนในพื้นที่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23.8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76.2</a:t>
                      </a:r>
                      <a:endParaRPr lang="en-US" sz="2000" b="1" dirty="0">
                        <a:solidFill>
                          <a:srgbClr val="FF00FF"/>
                        </a:solidFill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9.3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90.7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230254449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3.10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การช่วยเหลือเบื้องต้นเพื่อการส่งต่อทางทันตกรรม 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7.7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92.3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3.9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96.1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06244703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3.11 </a:t>
                      </a:r>
                      <a:r>
                        <a:rPr lang="th-TH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การจ่ายยาตามบัญชียาหลัก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14.7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85.3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5.2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94.8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20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281255643"/>
                  </a:ext>
                </a:extLst>
              </a:tr>
            </a:tbl>
          </a:graphicData>
        </a:graphic>
      </p:graphicFrame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CFF3A731-DCA9-4F86-A446-5556AC45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51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xmlns="" id="{21913B66-42A9-497A-9BE6-D843D592C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349187"/>
              </p:ext>
            </p:extLst>
          </p:nvPr>
        </p:nvGraphicFramePr>
        <p:xfrm>
          <a:off x="236220" y="387030"/>
          <a:ext cx="11719559" cy="6204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0337">
                  <a:extLst>
                    <a:ext uri="{9D8B030D-6E8A-4147-A177-3AD203B41FA5}">
                      <a16:colId xmlns:a16="http://schemas.microsoft.com/office/drawing/2014/main" xmlns="" val="885554182"/>
                    </a:ext>
                  </a:extLst>
                </a:gridCol>
                <a:gridCol w="1126752">
                  <a:extLst>
                    <a:ext uri="{9D8B030D-6E8A-4147-A177-3AD203B41FA5}">
                      <a16:colId xmlns:a16="http://schemas.microsoft.com/office/drawing/2014/main" xmlns="" val="662324565"/>
                    </a:ext>
                  </a:extLst>
                </a:gridCol>
                <a:gridCol w="965457">
                  <a:extLst>
                    <a:ext uri="{9D8B030D-6E8A-4147-A177-3AD203B41FA5}">
                      <a16:colId xmlns:a16="http://schemas.microsoft.com/office/drawing/2014/main" xmlns="" val="2585410113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1190127307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2211850123"/>
                    </a:ext>
                  </a:extLst>
                </a:gridCol>
                <a:gridCol w="966595">
                  <a:extLst>
                    <a:ext uri="{9D8B030D-6E8A-4147-A177-3AD203B41FA5}">
                      <a16:colId xmlns:a16="http://schemas.microsoft.com/office/drawing/2014/main" xmlns="" val="920237000"/>
                    </a:ext>
                  </a:extLst>
                </a:gridCol>
                <a:gridCol w="767824">
                  <a:extLst>
                    <a:ext uri="{9D8B030D-6E8A-4147-A177-3AD203B41FA5}">
                      <a16:colId xmlns:a16="http://schemas.microsoft.com/office/drawing/2014/main" xmlns="" val="3714716993"/>
                    </a:ext>
                  </a:extLst>
                </a:gridCol>
              </a:tblGrid>
              <a:tr h="15547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สมรรถนะในการปฏิบัติงานผ่านของ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กลุ่มที่จบสาธารณสุขศาสตร์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(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ทันตสาธารณสุข</a:t>
                      </a: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)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การประเมินของทันตาภิบาล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N=143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การประเมินของผู้บังคับบัญชา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N=75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7677785"/>
                  </a:ext>
                </a:extLst>
              </a:tr>
              <a:tr h="967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708391609"/>
                  </a:ext>
                </a:extLst>
              </a:tr>
              <a:tr h="6162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การจัดทำโครงการแก้ไขปัญหาสุขภาพในช่องปากแก่ประชาชนในชุมชน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3732799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3.12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การวิเคราะห์และประเมินชุมชนด้านสภาวะสุขภาพช่องปาก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15.4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84.6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89.3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70117354"/>
                  </a:ext>
                </a:extLst>
              </a:tr>
              <a:tr h="61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3.13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การจัดทำแผนพัฒนาทันตสาธารณสุขในพื้นที่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22.4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77.6</a:t>
                      </a:r>
                      <a:endParaRPr lang="en-US" sz="20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99.9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134693963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3.14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การดำเนินการตามแผนพัฒนาทันตสาธารณสุขที่จัดทำ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90.9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98.7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422655448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3.15 </a:t>
                      </a:r>
                      <a:r>
                        <a:rPr lang="th-TH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การติดตามและประเมินผลโครงการ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16.8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83.2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92.0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732472922"/>
                  </a:ext>
                </a:extLst>
              </a:tr>
              <a:tr h="6162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การจัดบริการส่งเสริมสุขภาพและทันตกรรมป้องกัน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746031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3.16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จัดบริการทันตกรรมป้องกัน เช่น เคลือบหลุมร่องฟัน เคลือบฟลูออไรด์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0.7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89207953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3.17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ดำเนินงานสร้างเสริมสุขภาพช่องปากในกลุ่มกลุ่มหญิงตั้งครรภ์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90.9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2.6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98.7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146282381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3.18 </a:t>
                      </a:r>
                      <a:r>
                        <a:rPr lang="th-TH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ดำเนินงานสร้างเสริมสุขภาพช่องปากในกลุ่มกลุ่มเด็กอายุ </a:t>
                      </a: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0- 2 </a:t>
                      </a:r>
                      <a:r>
                        <a:rPr lang="th-TH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ปี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2.1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97.9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180272360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3.19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ดำเนินงานสร้างเสริมสุขภาพช่องปากในกลุ่มกลุ่มเด็กอายุ </a:t>
                      </a: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3 - 5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ปี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1.4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98.6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605614588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3.20 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ดำเนินงานสร้างเสริมสุขภาพช่องปากในกลุ่มกลุ่มเด็กวัยเรียน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0.0</a:t>
                      </a:r>
                      <a:endParaRPr lang="en-US" sz="20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519524764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3.21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ดำเนินงานสร้างเสริมสุขภาพช่องปากในกลุ่มกลุ่มผู้ป่วยโรคเรื้อรัง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4.9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95.1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10.6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81873836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3.22 </a:t>
                      </a:r>
                      <a:r>
                        <a:rPr lang="th-TH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ดำเนินงานสร้างเสริมสุขภาพช่องปากในกลุ่มกลุ่มวัยทำงาน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8.4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91.6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93.3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70030809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3.23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ดำเนินงานสร้างเสริมสุขภาพช่องปากในกลุ่มกลุ่มผู้สูงอายุ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4.2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95.8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2.6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97.3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840900019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3.24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สร้างเสริมสุขภาพช่องปากในกลุ่มกลุ่มผู้พิการ/ กลุ่มติดบ้านติดเตียง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28.7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71.3</a:t>
                      </a:r>
                      <a:endParaRPr lang="en-US" sz="20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80.0</a:t>
                      </a:r>
                      <a:endParaRPr lang="en-US" sz="20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656493048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02278C25-D024-42F6-8518-5DCC062B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xmlns="" id="{21913B66-42A9-497A-9BE6-D843D592C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09040"/>
              </p:ext>
            </p:extLst>
          </p:nvPr>
        </p:nvGraphicFramePr>
        <p:xfrm>
          <a:off x="169545" y="116586"/>
          <a:ext cx="11719559" cy="6624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0337">
                  <a:extLst>
                    <a:ext uri="{9D8B030D-6E8A-4147-A177-3AD203B41FA5}">
                      <a16:colId xmlns:a16="http://schemas.microsoft.com/office/drawing/2014/main" xmlns="" val="885554182"/>
                    </a:ext>
                  </a:extLst>
                </a:gridCol>
                <a:gridCol w="1126752">
                  <a:extLst>
                    <a:ext uri="{9D8B030D-6E8A-4147-A177-3AD203B41FA5}">
                      <a16:colId xmlns:a16="http://schemas.microsoft.com/office/drawing/2014/main" xmlns="" val="662324565"/>
                    </a:ext>
                  </a:extLst>
                </a:gridCol>
                <a:gridCol w="965457">
                  <a:extLst>
                    <a:ext uri="{9D8B030D-6E8A-4147-A177-3AD203B41FA5}">
                      <a16:colId xmlns:a16="http://schemas.microsoft.com/office/drawing/2014/main" xmlns="" val="2585410113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1190127307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xmlns="" val="2211850123"/>
                    </a:ext>
                  </a:extLst>
                </a:gridCol>
                <a:gridCol w="966595">
                  <a:extLst>
                    <a:ext uri="{9D8B030D-6E8A-4147-A177-3AD203B41FA5}">
                      <a16:colId xmlns:a16="http://schemas.microsoft.com/office/drawing/2014/main" xmlns="" val="920237000"/>
                    </a:ext>
                  </a:extLst>
                </a:gridCol>
                <a:gridCol w="767824">
                  <a:extLst>
                    <a:ext uri="{9D8B030D-6E8A-4147-A177-3AD203B41FA5}">
                      <a16:colId xmlns:a16="http://schemas.microsoft.com/office/drawing/2014/main" xmlns="" val="3714716993"/>
                    </a:ext>
                  </a:extLst>
                </a:gridCol>
              </a:tblGrid>
              <a:tr h="1554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สมรรถนะในการปฏิบัติงานผ่านของ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กลุ่มที่จบสาธารณสุขศาสตร์</a:t>
                      </a: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(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ทันตสาธารณสุข)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การประเมินของทันตาภิบาล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N=143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การประเมินของผู้บังคับบัญชา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N=75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7677785"/>
                  </a:ext>
                </a:extLst>
              </a:tr>
              <a:tr h="967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ไม่ได้ทำ/ไม่ผ่าน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ปฏิบัติผ่าน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708391609"/>
                  </a:ext>
                </a:extLst>
              </a:tr>
              <a:tr h="6162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การจัดบริการด้านอื่น ๆ</a:t>
                      </a: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 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7679620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3.25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การป้องกันและควบคุมการแพร่เชื้อในงานบริการทันตกรรม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1.4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98.6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96.0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550909081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3.26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บำรุง รักษาทันตอุปกรณ์ และเก้าอี้ทำฟัน ระบบน้ำ ระบบลมในเก้าอี้ทำฟัน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16.8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83.2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18.5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81.5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712576932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3.27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วิจัยด้านทันตสาธารณสุข /นวัตกรรม เพื่อพัฒนาและแก้ปัญหาในงาน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48.3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51.7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60.0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885662991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3.28 </a:t>
                      </a: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ทำงานร่วมกับทีมสุขภาพในชุมชนได้อย่างมีคุณภาพ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9.8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90.2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96.0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528486286"/>
                  </a:ext>
                </a:extLst>
              </a:tr>
              <a:tr h="6162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การจัดบริการสาธารณสุขทั่วไป</a:t>
                      </a: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1857032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3.29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การบำบัดโรคเบื้องต้นและส่งต่อ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44.1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55.9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25.3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74.7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47674255"/>
                  </a:ext>
                </a:extLst>
              </a:tr>
              <a:tr h="61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3.30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การให้การปฐมพยาบาล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49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51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27.9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72.0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99.9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637674377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3.31 </a:t>
                      </a:r>
                      <a:r>
                        <a:rPr lang="th-TH" sz="18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การร่วมส่งเสริมสุขภาพ ป้องกันควบคุมโรคและฟื้นฟูสภาพประชาชนในพื้นที่</a:t>
                      </a:r>
                      <a:endParaRPr lang="en-US" sz="18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28.7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71.3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89.3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675040406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3.32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การร่วมสำรวจ วิเคราะห์ และประเมินชุมชนด้านสภาวะสุขภาพ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41.3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58.7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81.3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519443417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3.33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ร่วมจัดทำแผนพัฒนาสุขภาพชุมชน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43.4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56.6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21.3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78.7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2029468882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3.34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การ เยี่ยมบ้านในหมู่บ้านที่รับผิดชอบ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37.1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62.9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16.0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84.0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02504850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3.35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อนามัยสิ่งแวดล้อม กำจัดขยะและสุขาภิบาลที่พักอาศัย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62.2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37.8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45.3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54.7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1528627705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3.36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การจัดการอาชีวอนามัยและความปลอดภัย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61.5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38.5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42.7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57.3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519451916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3.37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การเฝ้าระวังอุบัติการณ์สุขภาพและการสอบสวนโรค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73.4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26.6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50.7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49.3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470459487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3.38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การบริหารงานการเงินและงบประมาณ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86.7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13.3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76.0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24.0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100326602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3.39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การบริหารพัสดุ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***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79.7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20.3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FF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40.0</a:t>
                      </a:r>
                      <a:endParaRPr lang="en-US" sz="1800" b="1" dirty="0">
                        <a:solidFill>
                          <a:srgbClr val="FF00FF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3571973964"/>
                  </a:ext>
                </a:extLst>
              </a:tr>
              <a:tr h="96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3.40 </a:t>
                      </a:r>
                      <a:r>
                        <a:rPr lang="th-TH" sz="18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การใช้คอมพิวเตอร์เพื่อการค้นคว้าและจัดการด้านเอกสาร</a:t>
                      </a:r>
                      <a:endParaRPr lang="en-US" sz="18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18.2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81.8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2.6</a:t>
                      </a:r>
                      <a:endParaRPr lang="en-US" sz="18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97.4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13527" marR="13527" marT="0" marB="0" anchor="b"/>
                </a:tc>
                <a:extLst>
                  <a:ext uri="{0D108BD9-81ED-4DB2-BD59-A6C34878D82A}">
                    <a16:rowId xmlns:a16="http://schemas.microsoft.com/office/drawing/2014/main" xmlns="" val="436632065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6E09FC52-A26B-4DDC-A689-10FEE596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3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041A3CE2-6051-4071-A8FB-786112FEE000}"/>
              </a:ext>
            </a:extLst>
          </p:cNvPr>
          <p:cNvSpPr txBox="1"/>
          <p:nvPr/>
        </p:nvSpPr>
        <p:spPr>
          <a:xfrm>
            <a:off x="777240" y="731519"/>
            <a:ext cx="2845191" cy="32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ปัญหาการปฏิบัติงาน</a:t>
            </a:r>
            <a:endParaRPr lang="en-US" sz="4400" b="1" kern="12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ของทันตาภิบาลในปัจจุบัน</a:t>
            </a:r>
            <a:r>
              <a:rPr lang="en-US" sz="4400" b="1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E103E164-5A4C-40C1-9E66-CBA7D67E8FDF}"/>
              </a:ext>
            </a:extLst>
          </p:cNvPr>
          <p:cNvSpPr txBox="1"/>
          <p:nvPr/>
        </p:nvSpPr>
        <p:spPr>
          <a:xfrm>
            <a:off x="4403324" y="621438"/>
            <a:ext cx="7013976" cy="5665062"/>
          </a:xfrm>
          <a:prstGeom prst="rect">
            <a:avLst/>
          </a:prstGeom>
          <a:solidFill>
            <a:srgbClr val="24407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514350">
              <a:lnSpc>
                <a:spcPct val="90000"/>
              </a:lnSpc>
              <a:spcAft>
                <a:spcPts val="600"/>
              </a:spcAft>
              <a:buAutoNum type="arabicParenR"/>
            </a:pP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ทันตแพทยสภาปรับสมรรถนะ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ลดงานบริการ</a:t>
            </a:r>
            <a:endParaRPr lang="en-US" sz="3200" b="1" dirty="0">
              <a:solidFill>
                <a:srgbClr val="FFFF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ทันตกรรมพื้นฐาน</a:t>
            </a:r>
            <a:endParaRPr lang="en-US" sz="3200" b="1" dirty="0">
              <a:solidFill>
                <a:srgbClr val="FFFF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2) 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ปัญหาการจ้างงาน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เพราะสมรรถนะ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ในหลักสูตร</a:t>
            </a:r>
            <a:r>
              <a:rPr lang="th-TH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สบ.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ทันตสาธารณสุข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ใกล้เคียงกับหลักสูตร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สบ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3) 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จำนวนความต้องการทันตาภิบาล</a:t>
            </a:r>
            <a:r>
              <a:rPr lang="th-TH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      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2561 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มีทันตาภิบาลที่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จบ</a:t>
            </a:r>
            <a:r>
              <a:rPr lang="th-TH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รวม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7,084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เปลี่ยนสายงาน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1,063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(13.5%)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เหลือให้บริการ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6,021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4)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ปัญหาการบรรจุ</a:t>
            </a:r>
            <a:endParaRPr lang="en-US" sz="32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5)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ปัญหาความไม่ก้าวหน้า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ในการปฏิบัติงาน</a:t>
            </a: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6) </a:t>
            </a:r>
            <a:r>
              <a:rPr lang="en-US" sz="3200" b="1" dirty="0" err="1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ค่าตอบแทน</a:t>
            </a:r>
            <a:r>
              <a:rPr lang="en-US" sz="32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ที่ไม่เป็นธรรม</a:t>
            </a:r>
            <a:endParaRPr lang="en-US" sz="32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023371BA-966B-418D-9CBD-DE4EEAB3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62249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732FD090-9B03-4BA8-BBF3-A086A6F81679}"/>
              </a:ext>
            </a:extLst>
          </p:cNvPr>
          <p:cNvSpPr txBox="1"/>
          <p:nvPr/>
        </p:nvSpPr>
        <p:spPr>
          <a:xfrm>
            <a:off x="754602" y="168677"/>
            <a:ext cx="10795246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</a:rPr>
              <a:t>สรุปความเห็นเรื่องหลักสูตร สบ.(ทันต) จากการศึกษาเชิงคุณภาพ</a:t>
            </a:r>
            <a:endParaRPr lang="en-US" sz="2000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646A7ED2-4859-464E-BA94-FD919050A840}"/>
              </a:ext>
            </a:extLst>
          </p:cNvPr>
          <p:cNvSpPr txBox="1"/>
          <p:nvPr/>
        </p:nvSpPr>
        <p:spPr>
          <a:xfrm>
            <a:off x="754601" y="923279"/>
            <a:ext cx="10795247" cy="480131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ลดสมรรถนะด้านรักษาทางทันตกรรมไม่ตอบสนองความต้องการของประชาชน สมรรถนะด้านนี้  ทันตา</a:t>
            </a:r>
            <a:r>
              <a:rPr lang="th-TH" sz="3200" b="1" dirty="0" err="1">
                <a:solidFill>
                  <a:srgbClr val="92D050"/>
                </a:solidFill>
                <a:latin typeface="DilleniaUPC" panose="02020603050405020304" pitchFamily="18" charset="-34"/>
              </a:rPr>
              <a:t>ภิ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บาลในรพ</a:t>
            </a:r>
            <a:r>
              <a:rPr lang="en-US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สต</a:t>
            </a:r>
            <a:r>
              <a:rPr lang="en-US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ยังมีความจำเป็น   ต้องมีการปรับหลักสูตรปริญญาตรี</a:t>
            </a:r>
            <a:endParaRPr lang="en-US" sz="3200" b="1" dirty="0">
              <a:solidFill>
                <a:srgbClr val="92D050"/>
              </a:solidFill>
              <a:latin typeface="DilleniaUPC" panose="02020603050405020304" pitchFamily="18" charset="-34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สัดส่วนการทำงานส่งเสริมป้องกันต่องานทันตกรรมของรพ</a:t>
            </a:r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สต</a:t>
            </a:r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 จะมีสัดส่วนแตกต่างกัน ( </a:t>
            </a:r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50:50, 60:40, 70:30, 75:25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)      แต่งานรักษาเป็นตัวดึงดูดประชาชนมา</a:t>
            </a:r>
            <a:endParaRPr lang="en-US" sz="3200" b="1" dirty="0">
              <a:solidFill>
                <a:schemeClr val="bg1"/>
              </a:solidFill>
              <a:latin typeface="DilleniaUPC" panose="02020603050405020304" pitchFamily="18" charset="-34"/>
            </a:endParaRPr>
          </a:p>
          <a:p>
            <a:pPr lvl="0"/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   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ใช้บริการที่รพ</a:t>
            </a:r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สต</a:t>
            </a:r>
            <a:r>
              <a:rPr lang="en-US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.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    </a:t>
            </a:r>
            <a:r>
              <a:rPr lang="th-TH" sz="3200" dirty="0">
                <a:solidFill>
                  <a:schemeClr val="bg1"/>
                </a:solidFill>
                <a:latin typeface="DilleniaUPC" panose="02020603050405020304" pitchFamily="18" charset="-34"/>
              </a:rPr>
              <a:t>ควรเพิ่มเนื้อหาและทักษะด้านการรักษาเพิ่มขึ้น   </a:t>
            </a:r>
            <a:endParaRPr lang="en-US" sz="3200" dirty="0">
              <a:solidFill>
                <a:schemeClr val="bg1"/>
              </a:solidFill>
              <a:latin typeface="DilleniaUPC" panose="02020603050405020304" pitchFamily="18" charset="-34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“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ถ้าผลิตมาเพื่อให้ทำงานในบทบาทนักวิชาการสาธารณสุข  ผู้จบมามีความสามารถไม่เท่ากับผู้จบสาธารณสุขบัณฑิตสายตรง    ทันตา</a:t>
            </a:r>
            <a:r>
              <a:rPr lang="th-TH" sz="3200" b="1" dirty="0" err="1">
                <a:solidFill>
                  <a:srgbClr val="92D050"/>
                </a:solidFill>
                <a:latin typeface="DilleniaUPC" panose="02020603050405020304" pitchFamily="18" charset="-34"/>
              </a:rPr>
              <a:t>ภิ</a:t>
            </a:r>
            <a:r>
              <a:rPr lang="th-TH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บาลควรมีบทบาทและความเชี่ยวชาญเฉพาะตัว คือบริการสุขภาพช่องปาก  เป็น นักส่งเสริมสุขภาพช่องปาก</a:t>
            </a:r>
            <a:r>
              <a:rPr lang="en-US" sz="3200" b="1" dirty="0">
                <a:solidFill>
                  <a:srgbClr val="92D050"/>
                </a:solidFill>
                <a:latin typeface="DilleniaUPC" panose="02020603050405020304" pitchFamily="18" charset="-34"/>
              </a:rPr>
              <a:t>”</a:t>
            </a:r>
            <a:r>
              <a:rPr lang="th-TH" sz="3200" dirty="0">
                <a:solidFill>
                  <a:srgbClr val="92D050"/>
                </a:solidFill>
                <a:latin typeface="DilleniaUPC" panose="02020603050405020304" pitchFamily="18" charset="-34"/>
              </a:rPr>
              <a:t> </a:t>
            </a:r>
            <a:endParaRPr lang="en-US" sz="3200" dirty="0">
              <a:solidFill>
                <a:srgbClr val="92D050"/>
              </a:solidFill>
              <a:latin typeface="DilleniaUPC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C440075E-9D03-4D49-B49B-BC70F508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9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BDD1FA11-D8A7-444A-8B37-461C95499130}"/>
              </a:ext>
            </a:extLst>
          </p:cNvPr>
          <p:cNvSpPr txBox="1"/>
          <p:nvPr/>
        </p:nvSpPr>
        <p:spPr>
          <a:xfrm>
            <a:off x="754602" y="204186"/>
            <a:ext cx="10599938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การผลิตทันตา</a:t>
            </a:r>
            <a:r>
              <a:rPr lang="th-TH" sz="3600" b="1" dirty="0" err="1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ภิ</a:t>
            </a:r>
            <a:r>
              <a:rPr lang="th-TH" sz="36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บาลใน</a:t>
            </a:r>
            <a:r>
              <a:rPr lang="th-TH" sz="3600" b="1" u="sng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หลักสูตรสาธารณสุขบัณฑิต (ทันตสาธารณสุข) ในอนาคต</a:t>
            </a:r>
            <a:endParaRPr lang="en-US" u="sng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xmlns="" id="{E6798460-AB86-42C1-A19A-EA10215434D2}"/>
              </a:ext>
            </a:extLst>
          </p:cNvPr>
          <p:cNvSpPr txBox="1"/>
          <p:nvPr/>
        </p:nvSpPr>
        <p:spPr>
          <a:xfrm>
            <a:off x="692458" y="889187"/>
            <a:ext cx="10981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ร้อยละกลุ่มตัวอย่างจำแนกตามความเห็นต่อข้อเสนอในการผลิตทันตา</a:t>
            </a:r>
            <a:r>
              <a:rPr lang="th-TH" b="1" dirty="0" err="1">
                <a:solidFill>
                  <a:schemeClr val="bg1"/>
                </a:solidFill>
              </a:rPr>
              <a:t>ภิ</a:t>
            </a:r>
            <a:r>
              <a:rPr lang="th-TH" b="1" dirty="0">
                <a:solidFill>
                  <a:schemeClr val="bg1"/>
                </a:solidFill>
              </a:rPr>
              <a:t>บาลในหลักสูตรสาธารณสุขบัณฑิต</a:t>
            </a:r>
            <a:r>
              <a:rPr lang="en-US" b="1" dirty="0">
                <a:solidFill>
                  <a:schemeClr val="bg1"/>
                </a:solidFill>
              </a:rPr>
              <a:t> (</a:t>
            </a:r>
            <a:r>
              <a:rPr lang="th-TH" b="1" dirty="0">
                <a:solidFill>
                  <a:schemeClr val="bg1"/>
                </a:solidFill>
              </a:rPr>
              <a:t>ทันตสาธารณสุข) จำแนกตามประเภทกลุ่มตัวอย่าง</a:t>
            </a:r>
            <a:endParaRPr lang="en-US" dirty="0"/>
          </a:p>
        </p:txBody>
      </p:sp>
      <p:graphicFrame>
        <p:nvGraphicFramePr>
          <p:cNvPr id="8" name="ตาราง 7">
            <a:extLst>
              <a:ext uri="{FF2B5EF4-FFF2-40B4-BE49-F238E27FC236}">
                <a16:creationId xmlns:a16="http://schemas.microsoft.com/office/drawing/2014/main" xmlns="" id="{08FBF323-EB57-4514-B110-EF506A799D22}"/>
              </a:ext>
            </a:extLst>
          </p:cNvPr>
          <p:cNvGraphicFramePr>
            <a:graphicFrameLocks noGrp="1"/>
          </p:cNvGraphicFramePr>
          <p:nvPr/>
        </p:nvGraphicFramePr>
        <p:xfrm>
          <a:off x="754602" y="1327352"/>
          <a:ext cx="10744940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7187">
                  <a:extLst>
                    <a:ext uri="{9D8B030D-6E8A-4147-A177-3AD203B41FA5}">
                      <a16:colId xmlns:a16="http://schemas.microsoft.com/office/drawing/2014/main" xmlns="" val="4011748462"/>
                    </a:ext>
                  </a:extLst>
                </a:gridCol>
                <a:gridCol w="1147485">
                  <a:extLst>
                    <a:ext uri="{9D8B030D-6E8A-4147-A177-3AD203B41FA5}">
                      <a16:colId xmlns:a16="http://schemas.microsoft.com/office/drawing/2014/main" xmlns="" val="1370537307"/>
                    </a:ext>
                  </a:extLst>
                </a:gridCol>
                <a:gridCol w="1081586">
                  <a:extLst>
                    <a:ext uri="{9D8B030D-6E8A-4147-A177-3AD203B41FA5}">
                      <a16:colId xmlns:a16="http://schemas.microsoft.com/office/drawing/2014/main" xmlns="" val="2514198327"/>
                    </a:ext>
                  </a:extLst>
                </a:gridCol>
                <a:gridCol w="1142659">
                  <a:extLst>
                    <a:ext uri="{9D8B030D-6E8A-4147-A177-3AD203B41FA5}">
                      <a16:colId xmlns:a16="http://schemas.microsoft.com/office/drawing/2014/main" xmlns="" val="261214505"/>
                    </a:ext>
                  </a:extLst>
                </a:gridCol>
                <a:gridCol w="898367">
                  <a:extLst>
                    <a:ext uri="{9D8B030D-6E8A-4147-A177-3AD203B41FA5}">
                      <a16:colId xmlns:a16="http://schemas.microsoft.com/office/drawing/2014/main" xmlns="" val="3098768993"/>
                    </a:ext>
                  </a:extLst>
                </a:gridCol>
                <a:gridCol w="1236240">
                  <a:extLst>
                    <a:ext uri="{9D8B030D-6E8A-4147-A177-3AD203B41FA5}">
                      <a16:colId xmlns:a16="http://schemas.microsoft.com/office/drawing/2014/main" xmlns="" val="2675191487"/>
                    </a:ext>
                  </a:extLst>
                </a:gridCol>
                <a:gridCol w="1274656">
                  <a:extLst>
                    <a:ext uri="{9D8B030D-6E8A-4147-A177-3AD203B41FA5}">
                      <a16:colId xmlns:a16="http://schemas.microsoft.com/office/drawing/2014/main" xmlns="" val="224299645"/>
                    </a:ext>
                  </a:extLst>
                </a:gridCol>
                <a:gridCol w="1196837">
                  <a:extLst>
                    <a:ext uri="{9D8B030D-6E8A-4147-A177-3AD203B41FA5}">
                      <a16:colId xmlns:a16="http://schemas.microsoft.com/office/drawing/2014/main" xmlns="" val="92815437"/>
                    </a:ext>
                  </a:extLst>
                </a:gridCol>
                <a:gridCol w="729923">
                  <a:extLst>
                    <a:ext uri="{9D8B030D-6E8A-4147-A177-3AD203B41FA5}">
                      <a16:colId xmlns:a16="http://schemas.microsoft.com/office/drawing/2014/main" xmlns="" val="149252355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ข้อเสนอในการผลิต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ทันตา</a:t>
                      </a:r>
                      <a:r>
                        <a:rPr lang="th-TH" sz="1400" dirty="0" err="1">
                          <a:effectLst/>
                        </a:rPr>
                        <a:t>ภิ</a:t>
                      </a:r>
                      <a:r>
                        <a:rPr lang="th-TH" sz="1400" dirty="0">
                          <a:effectLst/>
                        </a:rPr>
                        <a:t>บาลในหลักสูตรสาธารณสุขบัณฑิต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th-TH" sz="1400" dirty="0">
                          <a:effectLst/>
                        </a:rPr>
                        <a:t>ทันตสาธารณสุข)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ทันตแพทย์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สาธารณสุขอำเภอ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ผู้อำนวยการ รพ.สต.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ทันตาภิบาล จบ </a:t>
                      </a:r>
                      <a:r>
                        <a:rPr lang="en-US" sz="1400">
                          <a:effectLst/>
                        </a:rPr>
                        <a:t>2 </a:t>
                      </a:r>
                      <a:r>
                        <a:rPr lang="th-TH" sz="1400">
                          <a:effectLst/>
                        </a:rPr>
                        <a:t>ปี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ทันตา</a:t>
                      </a:r>
                      <a:r>
                        <a:rPr lang="th-TH" sz="1400" dirty="0" err="1">
                          <a:effectLst/>
                        </a:rPr>
                        <a:t>ภิ</a:t>
                      </a:r>
                      <a:r>
                        <a:rPr lang="th-TH" sz="1400" dirty="0">
                          <a:effectLst/>
                        </a:rPr>
                        <a:t>บาล จบ </a:t>
                      </a:r>
                      <a:r>
                        <a:rPr lang="en-US" sz="1400" dirty="0">
                          <a:effectLst/>
                        </a:rPr>
                        <a:t>4 </a:t>
                      </a:r>
                      <a:r>
                        <a:rPr lang="th-TH" sz="1400" dirty="0">
                          <a:effectLst/>
                        </a:rPr>
                        <a:t>ปี ต่อเนื่อง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ทันตาภิบาล จบหลักสูตร สบ.</a:t>
                      </a:r>
                      <a:r>
                        <a:rPr lang="en-US" sz="1400">
                          <a:effectLst/>
                        </a:rPr>
                        <a:t> (</a:t>
                      </a:r>
                      <a:r>
                        <a:rPr lang="th-TH" sz="1400">
                          <a:effectLst/>
                        </a:rPr>
                        <a:t>ทันตสาธารณสุข)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ทันตาภิบาล จบปริญญาตรีอื่น ๆ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รวม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1328827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จำนวน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554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212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779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1,616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298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446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476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4,381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5466096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ไม่มีความเห็น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10.8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4.25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7.19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11.57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6.04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6.05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9.03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9.1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96257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</a:rPr>
                        <a:t>ควรเลิกผลิต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6.7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8.2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26.1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28.9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37.7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26.1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21.0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629770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คงหลักสูตรเดิม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22.6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15.1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15.4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13.5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11.1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10.8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12.2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14.5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95269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</a:rPr>
                        <a:t>ปรับปรุงหลักสูตร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59.9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72.6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69.2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48.8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54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45.5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52.7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55.4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919983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รวม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100.1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100.0</a:t>
                      </a:r>
                      <a:endParaRPr lang="en-US" sz="16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993936151"/>
                  </a:ext>
                </a:extLst>
              </a:tr>
            </a:tbl>
          </a:graphicData>
        </a:graphic>
      </p:graphicFrame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xmlns="" id="{994AFB4D-1BB4-45AB-8C07-6F6C15E3E2EF}"/>
              </a:ext>
            </a:extLst>
          </p:cNvPr>
          <p:cNvSpPr txBox="1"/>
          <p:nvPr/>
        </p:nvSpPr>
        <p:spPr>
          <a:xfrm>
            <a:off x="754602" y="4554240"/>
            <a:ext cx="10839635" cy="193899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</a:rPr>
              <a:t>ข้อเสนอในการปรับหลักสูตรสาธารณสุขบัณฑิต</a:t>
            </a:r>
            <a:r>
              <a:rPr lang="en-US" sz="2400" b="1" dirty="0">
                <a:solidFill>
                  <a:schemeClr val="bg1"/>
                </a:solidFill>
              </a:rPr>
              <a:t> (</a:t>
            </a:r>
            <a:r>
              <a:rPr lang="th-TH" sz="2400" b="1" dirty="0">
                <a:solidFill>
                  <a:schemeClr val="bg1"/>
                </a:solidFill>
              </a:rPr>
              <a:t>ทันตสาธารณสุข) ได้แก่ </a:t>
            </a:r>
            <a:r>
              <a:rPr lang="th-TH" sz="2400" b="1" dirty="0">
                <a:solidFill>
                  <a:schemeClr val="accent4"/>
                </a:solidFill>
              </a:rPr>
              <a:t>เพิ่มสมรรถนะด้านรักษาทั้งอุดฟัน ขูดน้ำลาย และ ถอนฟันแท้ 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ฝึกปฏิบัติงานทันตสาธารณสุขเชิงรุกในชุมชนมากขึ้น  </a:t>
            </a:r>
            <a:r>
              <a:rPr lang="th-TH" sz="2400" b="1" dirty="0">
                <a:solidFill>
                  <a:schemeClr val="accent4"/>
                </a:solidFill>
              </a:rPr>
              <a:t>เพิ่มสมรรถนะด้านวิจัยและการประเมินผล </a:t>
            </a:r>
            <a:r>
              <a:rPr lang="th-TH" sz="2400" b="1" dirty="0">
                <a:solidFill>
                  <a:schemeClr val="bg1"/>
                </a:solidFill>
              </a:rPr>
              <a:t>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เพิ่มวิชาจิตวิทยาในชุมชน/จิตวิทยาคลินิก </a:t>
            </a:r>
            <a:r>
              <a:rPr lang="th-TH" sz="2400" b="1" dirty="0">
                <a:solidFill>
                  <a:schemeClr val="accent4"/>
                </a:solidFill>
              </a:rPr>
              <a:t>การปฐมพยาบาล และ การรักษาพยาบาลเบื้อง</a:t>
            </a:r>
            <a:r>
              <a:rPr lang="th-TH" sz="2400" b="1" dirty="0">
                <a:solidFill>
                  <a:srgbClr val="FFC000"/>
                </a:solidFill>
              </a:rPr>
              <a:t>ต้น </a:t>
            </a:r>
            <a:r>
              <a:rPr lang="th-TH" sz="2400" b="1" dirty="0">
                <a:solidFill>
                  <a:schemeClr val="bg1"/>
                </a:solidFill>
              </a:rPr>
              <a:t> เพิ่มทักษะการจัดแผนงานโครงการ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r>
              <a:rPr lang="th-TH" sz="2400" b="1" dirty="0">
                <a:solidFill>
                  <a:schemeClr val="accent4"/>
                </a:solidFill>
              </a:rPr>
              <a:t>งานข้อมูลข่าวสาร</a:t>
            </a:r>
            <a:r>
              <a:rPr lang="en-US" sz="2400" b="1" dirty="0">
                <a:solidFill>
                  <a:schemeClr val="accent4"/>
                </a:solidFill>
              </a:rPr>
              <a:t> 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การทำงานในชุมชนร่วมกับสหวิชาชีพ และ </a:t>
            </a:r>
            <a:r>
              <a:rPr lang="th-TH" sz="2400" b="1" dirty="0">
                <a:solidFill>
                  <a:schemeClr val="accent4"/>
                </a:solidFill>
              </a:rPr>
              <a:t>เพิ่มทักษะด้านการเป็นวิทยากรกระบวนการ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การวิเคราะห์ชุมชน  </a:t>
            </a:r>
            <a:r>
              <a:rPr lang="th-TH" sz="2400" b="1" dirty="0">
                <a:solidFill>
                  <a:schemeClr val="accent4"/>
                </a:solidFill>
              </a:rPr>
              <a:t>การประเมินความเสี่ยงรายบุคคล</a:t>
            </a:r>
            <a:r>
              <a:rPr lang="th-TH" sz="2400" b="1" dirty="0">
                <a:solidFill>
                  <a:schemeClr val="bg1"/>
                </a:solidFill>
              </a:rPr>
              <a:t>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และ ระบาดวิทยา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92EDFD2F-F8D4-44E6-BF57-BB297F41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21</a:t>
            </a:fld>
            <a:endParaRPr lang="en-US"/>
          </a:p>
        </p:txBody>
      </p:sp>
      <p:sp>
        <p:nvSpPr>
          <p:cNvPr id="4" name="วงรี 3">
            <a:extLst>
              <a:ext uri="{FF2B5EF4-FFF2-40B4-BE49-F238E27FC236}">
                <a16:creationId xmlns:a16="http://schemas.microsoft.com/office/drawing/2014/main" xmlns="" id="{FD2ECB20-CF93-47D0-9C22-488E99E528B1}"/>
              </a:ext>
            </a:extLst>
          </p:cNvPr>
          <p:cNvSpPr/>
          <p:nvPr/>
        </p:nvSpPr>
        <p:spPr>
          <a:xfrm>
            <a:off x="10875147" y="2991774"/>
            <a:ext cx="562252" cy="35510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xmlns="" id="{C9D82132-CFE2-48C8-87A4-D54353F196CF}"/>
              </a:ext>
            </a:extLst>
          </p:cNvPr>
          <p:cNvSpPr/>
          <p:nvPr/>
        </p:nvSpPr>
        <p:spPr>
          <a:xfrm>
            <a:off x="10849991" y="3730103"/>
            <a:ext cx="562252" cy="35510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49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10843F85-02F0-4471-8430-915A81CB05F1}"/>
              </a:ext>
            </a:extLst>
          </p:cNvPr>
          <p:cNvSpPr txBox="1"/>
          <p:nvPr/>
        </p:nvSpPr>
        <p:spPr>
          <a:xfrm>
            <a:off x="408372" y="932162"/>
            <a:ext cx="11390052" cy="563231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30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กลุ่มผู้ใช้งาน (นพ.</a:t>
            </a:r>
            <a:r>
              <a:rPr lang="th-TH" sz="30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สสจ</a:t>
            </a:r>
            <a:r>
              <a:rPr lang="en-US" sz="3000" b="1" dirty="0">
                <a:solidFill>
                  <a:schemeClr val="bg1"/>
                </a:solidFill>
                <a:latin typeface="DilleniaUPC" panose="02020603050405020304" pitchFamily="18" charset="-34"/>
              </a:rPr>
              <a:t>. </a:t>
            </a:r>
            <a:r>
              <a:rPr lang="th-TH" sz="30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สส</a:t>
            </a:r>
            <a:r>
              <a:rPr lang="th-TH" sz="30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อ. ผอ.รพ.สต.)</a:t>
            </a:r>
            <a:r>
              <a:rPr lang="th-TH" sz="3000" dirty="0">
                <a:solidFill>
                  <a:schemeClr val="bg1"/>
                </a:solidFill>
                <a:latin typeface="DilleniaUPC" panose="02020603050405020304" pitchFamily="18" charset="-34"/>
              </a:rPr>
              <a:t> </a:t>
            </a:r>
            <a:r>
              <a:rPr lang="th-TH" sz="3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เห็นว่าไม่ควรหยุดการผลิตทันตา</a:t>
            </a:r>
            <a:r>
              <a:rPr lang="th-TH" sz="30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บาล  แต่ควรปรับหลักสูตร  </a:t>
            </a:r>
            <a:r>
              <a:rPr lang="th-TH" sz="3000" dirty="0">
                <a:solidFill>
                  <a:schemeClr val="bg1"/>
                </a:solidFill>
                <a:latin typeface="DilleniaUPC" panose="02020603050405020304" pitchFamily="18" charset="-34"/>
              </a:rPr>
              <a:t>เพราะบริการทันตกรรมยังเป็นที่ต้องการของประชาชนในพื้นที่รับผิดชอบ </a:t>
            </a:r>
          </a:p>
          <a:p>
            <a:endParaRPr lang="en-US" sz="1200" dirty="0">
              <a:solidFill>
                <a:schemeClr val="bg1"/>
              </a:solidFill>
              <a:latin typeface="DilleniaUPC" panose="02020603050405020304" pitchFamily="18" charset="-34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th-TH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ทันตา</a:t>
            </a:r>
            <a:r>
              <a:rPr lang="th-TH" sz="30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บาลในรพ</a:t>
            </a:r>
            <a:r>
              <a:rPr lang="en-US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.</a:t>
            </a:r>
            <a:r>
              <a:rPr lang="th-TH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สต</a:t>
            </a:r>
            <a:r>
              <a:rPr lang="en-US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.</a:t>
            </a:r>
            <a:r>
              <a:rPr lang="th-TH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   ช่วยให้ประชาชนเข้าถึงบริการมากขึ้น และ ขาดแคลนทันตา</a:t>
            </a:r>
            <a:r>
              <a:rPr lang="th-TH" sz="30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บาลอย่างมาก   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ในรพ.สต.ที่ไม่มีทันตา</a:t>
            </a:r>
            <a:r>
              <a:rPr lang="th-TH" sz="30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บาลประจำต้องใช้ระบบหมุนเวียนทันตบุคลากรจากโรงพยาบาลให้บริการ  </a:t>
            </a:r>
            <a:r>
              <a:rPr lang="th-TH" sz="30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แต่ไม่สามารถทำงานส่งเสริมได้ดี  มีความสัมพันธ์กับชุมชนได้น้อย</a:t>
            </a:r>
            <a:endParaRPr lang="en-US" sz="3000" b="1" dirty="0">
              <a:solidFill>
                <a:srgbClr val="FFFF00"/>
              </a:solidFill>
              <a:latin typeface="DilleniaUPC" panose="02020603050405020304" pitchFamily="18" charset="-34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"กระทรวงสาธารณสุข ควรจัดหากรอบอัตรากำลังทันตา</a:t>
            </a:r>
            <a:r>
              <a:rPr lang="th-TH" sz="3000" dirty="0" err="1">
                <a:solidFill>
                  <a:srgbClr val="FFC000"/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บาลในรพ</a:t>
            </a:r>
            <a:r>
              <a:rPr lang="en-US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สต</a:t>
            </a:r>
            <a:r>
              <a:rPr lang="en-US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ให้เพียงพอ”   </a:t>
            </a:r>
            <a:r>
              <a:rPr lang="en-US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“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การมีทันตา</a:t>
            </a:r>
            <a:r>
              <a:rPr lang="th-TH" sz="3000" dirty="0" err="1">
                <a:solidFill>
                  <a:srgbClr val="FFC000"/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บาลช่วยเพิ่มคุณค่าของรพ</a:t>
            </a:r>
            <a:r>
              <a:rPr lang="en-US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สต</a:t>
            </a:r>
            <a:r>
              <a:rPr lang="en-US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” “ทันตา</a:t>
            </a:r>
            <a:r>
              <a:rPr lang="th-TH" sz="3000" dirty="0" err="1">
                <a:solidFill>
                  <a:srgbClr val="FFC000"/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dirty="0">
                <a:solidFill>
                  <a:srgbClr val="FFC000"/>
                </a:solidFill>
                <a:latin typeface="DilleniaUPC" panose="02020603050405020304" pitchFamily="18" charset="-34"/>
              </a:rPr>
              <a:t>บาลเป็นบุคลากรที่มีความสามารถเฉพาะทาง    ซึ่งมีบทบาทสำคัญในการดูแลสุขภาพช่องปากในพื้นที่”</a:t>
            </a:r>
            <a:endParaRPr lang="en-US" sz="3000" dirty="0">
              <a:solidFill>
                <a:srgbClr val="FFC000"/>
              </a:solidFill>
              <a:latin typeface="DilleniaUPC" panose="02020603050405020304" pitchFamily="18" charset="-34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“ทักษะด้านนี้  พยาบาล</a:t>
            </a:r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/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พนักงานอนามัย</a:t>
            </a:r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/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นักวิชาการสาธารณสุขทำแทนไม่ได้  เป็นทักษะที่จำเป็นต่อระบบบริการในระดับตำบล  แต่ปัจจุบันยังไม่สามารถจัดหา</a:t>
            </a:r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/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บรรจุทันตา</a:t>
            </a:r>
            <a:r>
              <a:rPr lang="th-TH" sz="30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บาล</a:t>
            </a:r>
            <a:endParaRPr lang="en-US" sz="3000" dirty="0">
              <a:solidFill>
                <a:schemeClr val="accent6">
                  <a:lumMod val="40000"/>
                  <a:lumOff val="60000"/>
                </a:schemeClr>
              </a:solidFill>
              <a:latin typeface="DilleniaUPC" panose="02020603050405020304" pitchFamily="18" charset="-34"/>
            </a:endParaRPr>
          </a:p>
          <a:p>
            <a:pPr lvl="0"/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     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ได้ครบทุกรพ</a:t>
            </a:r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สต</a:t>
            </a:r>
            <a:r>
              <a:rPr lang="en-US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.</a:t>
            </a:r>
            <a:r>
              <a:rPr lang="th-TH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</a:rPr>
              <a:t>  ถ้ามีการหยุดผลิต จะทำให้ประชาชนเดือดร้อน” </a:t>
            </a:r>
            <a:endParaRPr lang="en-US" sz="3000" dirty="0">
              <a:solidFill>
                <a:schemeClr val="accent6">
                  <a:lumMod val="40000"/>
                  <a:lumOff val="60000"/>
                </a:schemeClr>
              </a:solidFill>
              <a:latin typeface="DilleniaUPC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50A5D92D-FA63-4CB4-AC24-02FF86CD00B8}"/>
              </a:ext>
            </a:extLst>
          </p:cNvPr>
          <p:cNvSpPr txBox="1"/>
          <p:nvPr/>
        </p:nvSpPr>
        <p:spPr>
          <a:xfrm>
            <a:off x="408372" y="195316"/>
            <a:ext cx="11390051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</a:rPr>
              <a:t>สรุปความเห็นเรื่องการพัฒนาหลักสูตรการ สบ.(ทันต) จากการศึกษาเชิงคุณภาพ</a:t>
            </a:r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B28FA587-148C-4C1C-A084-69B7B4613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78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E39DFCF-9247-4DE5-BB93-074BFAF07A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42B652E-D499-4CDA-8F7A-60469EDBCB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484A22B8-F5B6-47C2-B88E-DADAF37913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A987C18C-164D-4263-B486-4647A98E8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E7E98B39-04C6-408B-92FD-7686287406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981C8C27-2457-421F-BDC4-7B4EA3C78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EA13C66-82C1-44AF-972B-8F5CCA41B6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DB36437-FE59-457E-91A7-396BBD3C9C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8962B74D-70BA-4F3A-9D6D-C92C31572443}"/>
              </a:ext>
            </a:extLst>
          </p:cNvPr>
          <p:cNvSpPr txBox="1"/>
          <p:nvPr/>
        </p:nvSpPr>
        <p:spPr>
          <a:xfrm>
            <a:off x="3204642" y="1498601"/>
            <a:ext cx="5782716" cy="30057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 kern="1200" dirty="0" err="1">
                <a:solidFill>
                  <a:srgbClr val="24407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วัตถุประสงค์ข้อที่</a:t>
            </a:r>
            <a:r>
              <a:rPr lang="en-US" sz="3300" b="1" kern="1200" dirty="0">
                <a:solidFill>
                  <a:srgbClr val="24407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 3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 kern="1200" dirty="0" err="1">
                <a:solidFill>
                  <a:srgbClr val="24407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ศึกษาการกระจายของทันตาภิบาลในระบบบริการและจำนวนความต้องการ</a:t>
            </a:r>
            <a:endParaRPr lang="en-US" sz="3300" b="1" kern="1200" dirty="0">
              <a:solidFill>
                <a:srgbClr val="244072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 kern="1200" dirty="0" err="1">
                <a:solidFill>
                  <a:srgbClr val="24407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ของกระทรวงสาธารณสุขปี</a:t>
            </a:r>
            <a:r>
              <a:rPr lang="en-US" sz="3300" b="1" kern="1200" dirty="0">
                <a:solidFill>
                  <a:srgbClr val="24407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 2561 </a:t>
            </a:r>
            <a:endParaRPr lang="en-US" sz="3300" kern="1200" dirty="0">
              <a:solidFill>
                <a:srgbClr val="244072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44D3693-2EFE-4667-89D5-47E2D59209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C21FD796-9CD0-404D-8DF5-5274C0BCC7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92F9625B-F18C-4AA6-8FD4-DBEF0131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00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3FC8841A-8A41-449E-BC48-1572C061A24F}"/>
              </a:ext>
            </a:extLst>
          </p:cNvPr>
          <p:cNvSpPr txBox="1"/>
          <p:nvPr/>
        </p:nvSpPr>
        <p:spPr>
          <a:xfrm>
            <a:off x="391918" y="204661"/>
            <a:ext cx="11408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ข้อมูลทันตา</a:t>
            </a:r>
            <a:r>
              <a:rPr lang="th-TH" sz="32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ภิ</a:t>
            </a:r>
            <a:r>
              <a:rPr lang="th-TH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บาลในหน่วยบริการส่วนภูมิภาคที่สังกัดสำนักงานปลัดกระทรวงทุกระดับ</a:t>
            </a:r>
            <a:r>
              <a:rPr lang="th-TH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ปี </a:t>
            </a:r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2561</a:t>
            </a:r>
            <a:r>
              <a:rPr lang="th-TH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xmlns="" id="{038649CD-F2A2-48DB-A262-7B1800948A3F}"/>
              </a:ext>
            </a:extLst>
          </p:cNvPr>
          <p:cNvSpPr/>
          <p:nvPr/>
        </p:nvSpPr>
        <p:spPr>
          <a:xfrm>
            <a:off x="518236" y="2279039"/>
            <a:ext cx="5527827" cy="517065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ร้อยละ</a:t>
            </a:r>
            <a:r>
              <a:rPr lang="th-TH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ทันตา</a:t>
            </a:r>
            <a:r>
              <a:rPr lang="th-TH" sz="2400" b="1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ภิ</a:t>
            </a:r>
            <a:r>
              <a:rPr lang="th-TH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บาล</a:t>
            </a:r>
            <a:r>
              <a:rPr lang="th-TH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จำแนกตามประเภทหน่วยบริการและ</a:t>
            </a:r>
            <a:r>
              <a:rPr lang="th-TH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รุ่น </a:t>
            </a:r>
            <a:endParaRPr lang="en-US" sz="1600" b="1" dirty="0"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xmlns="" id="{6049C497-2350-4F2C-8CD9-3FC1C6AD4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734"/>
              </p:ext>
            </p:extLst>
          </p:nvPr>
        </p:nvGraphicFramePr>
        <p:xfrm>
          <a:off x="483100" y="2867723"/>
          <a:ext cx="10962435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4477">
                  <a:extLst>
                    <a:ext uri="{9D8B030D-6E8A-4147-A177-3AD203B41FA5}">
                      <a16:colId xmlns:a16="http://schemas.microsoft.com/office/drawing/2014/main" xmlns="" val="4291094056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xmlns="" val="2838810022"/>
                    </a:ext>
                  </a:extLst>
                </a:gridCol>
                <a:gridCol w="1887573">
                  <a:extLst>
                    <a:ext uri="{9D8B030D-6E8A-4147-A177-3AD203B41FA5}">
                      <a16:colId xmlns:a16="http://schemas.microsoft.com/office/drawing/2014/main" xmlns="" val="2836587701"/>
                    </a:ext>
                  </a:extLst>
                </a:gridCol>
                <a:gridCol w="1714544">
                  <a:extLst>
                    <a:ext uri="{9D8B030D-6E8A-4147-A177-3AD203B41FA5}">
                      <a16:colId xmlns:a16="http://schemas.microsoft.com/office/drawing/2014/main" xmlns="" val="3105284158"/>
                    </a:ext>
                  </a:extLst>
                </a:gridCol>
                <a:gridCol w="1704862">
                  <a:extLst>
                    <a:ext uri="{9D8B030D-6E8A-4147-A177-3AD203B41FA5}">
                      <a16:colId xmlns:a16="http://schemas.microsoft.com/office/drawing/2014/main" xmlns="" val="1560725510"/>
                    </a:ext>
                  </a:extLst>
                </a:gridCol>
              </a:tblGrid>
              <a:tr h="3124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ประเภทหน่วยงาน</a:t>
                      </a:r>
                      <a:endParaRPr lang="en-US" sz="16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รุ่นของทันตา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 (ร้อยละ)</a:t>
                      </a:r>
                      <a:endParaRPr lang="en-US" sz="16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6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4118930"/>
                  </a:ext>
                </a:extLst>
              </a:tr>
              <a:tr h="312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รุ่นที่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1-25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รุ่นที่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26-40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รุ่นที่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&gt;40 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261045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585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1,974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4,220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6,779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32850696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รพ.สต.</a:t>
                      </a:r>
                      <a:endParaRPr lang="en-US" sz="16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4.8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26.2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69.0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78716747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ศสม.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19.4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32.3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48.4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7755437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โรงพยาบาลชุมชน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18.2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39.0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42.8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53918131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โรงพยาบาลทั่วไป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24.7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32.5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42.9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1703835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โรงพยาบาลศูนย์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27.5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17.5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55.0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61594805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16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8.6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29.1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62.3</a:t>
                      </a:r>
                      <a:endParaRPr lang="en-US" sz="16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100.0</a:t>
                      </a:r>
                      <a:endParaRPr lang="en-US" sz="16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079075239"/>
                  </a:ext>
                </a:extLst>
              </a:tr>
            </a:tbl>
          </a:graphicData>
        </a:graphic>
      </p:graphicFrame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xmlns="" id="{19B7633B-1329-46D6-BC96-2C5A0BBF1A61}"/>
              </a:ext>
            </a:extLst>
          </p:cNvPr>
          <p:cNvSpPr txBox="1"/>
          <p:nvPr/>
        </p:nvSpPr>
        <p:spPr>
          <a:xfrm>
            <a:off x="518235" y="1073966"/>
            <a:ext cx="11040491" cy="954107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ทันตา</a:t>
            </a:r>
            <a:r>
              <a:rPr lang="th-TH" sz="2800" b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ภิ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บาลจำนวน </a:t>
            </a:r>
            <a:r>
              <a:rPr lang="th-TH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</a:t>
            </a:r>
            <a:r>
              <a:rPr lang="th-TH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779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 ราย       ปฏิบัติใน รพศ. ร้อยละ 1.2    รพท.ร้อยละ 1.1  </a:t>
            </a:r>
          </a:p>
          <a:p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รพช. ร้อยละ 21.3     </a:t>
            </a:r>
            <a:r>
              <a:rPr lang="th-TH" sz="2800" b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ศส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</a:rPr>
              <a:t>ม.ร้อยละ 3 และ    รพ.สต.ร้อยละ 73.3 </a:t>
            </a:r>
            <a:endParaRPr lang="en-US" sz="28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8FF1F27D-3C5C-4FD2-AC26-C45E4443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54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9EC433AA-A66B-4C34-BA0E-4998E0890846}"/>
              </a:ext>
            </a:extLst>
          </p:cNvPr>
          <p:cNvSpPr txBox="1"/>
          <p:nvPr/>
        </p:nvSpPr>
        <p:spPr>
          <a:xfrm>
            <a:off x="411333" y="967797"/>
            <a:ext cx="11103006" cy="1384995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เมื่อคำนวณ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คาดประมาณความต้องการทันตา</a:t>
            </a:r>
            <a:r>
              <a:rPr lang="th-TH" sz="28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บาลตามระบบ </a:t>
            </a:r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FTE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   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โดยในแต่ละโรงพยาบาลมีเกณฑ์ขั้นต่ำของทันตา</a:t>
            </a:r>
            <a:r>
              <a:rPr lang="th-TH" sz="28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บาลในรพ.ทุกระดับเท่ากับ </a:t>
            </a:r>
            <a:r>
              <a:rPr lang="en-US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2 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คน/แห่ง  รวมจำนวนที่คำนวณทันตา</a:t>
            </a:r>
            <a:r>
              <a:rPr lang="th-TH" sz="28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บาล</a:t>
            </a:r>
            <a:r>
              <a:rPr lang="en-US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 1 </a:t>
            </a:r>
            <a:r>
              <a:rPr lang="th-TH" sz="28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ที่ต้อง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ดูแลประชากร</a:t>
            </a:r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 8,000 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คน รายจังหวัด เป็นจำนวนทันตา</a:t>
            </a:r>
            <a:r>
              <a:rPr lang="th-TH" sz="28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บาลที่ควรมี </a:t>
            </a:r>
            <a:endParaRPr lang="en-US" sz="2800" b="1" dirty="0">
              <a:solidFill>
                <a:schemeClr val="accent4">
                  <a:lumMod val="20000"/>
                  <a:lumOff val="80000"/>
                </a:schemeClr>
              </a:solidFill>
              <a:latin typeface="DilleniaUPC" panose="02020603050405020304" pitchFamily="18" charset="-34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935CBD26-268F-4AA5-A1D1-54AE3854ED3A}"/>
              </a:ext>
            </a:extLst>
          </p:cNvPr>
          <p:cNvSpPr txBox="1"/>
          <p:nvPr/>
        </p:nvSpPr>
        <p:spPr>
          <a:xfrm>
            <a:off x="411333" y="248698"/>
            <a:ext cx="1110300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การคำนวณอัตรากำลังตามระบบ </a:t>
            </a:r>
            <a:r>
              <a:rPr lang="en-US" sz="3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DilleniaUPC" panose="02020603050405020304" pitchFamily="18" charset="-34"/>
              </a:rPr>
              <a:t>Full Time Equivalent</a:t>
            </a:r>
            <a:endParaRPr lang="en-US" sz="2400" dirty="0">
              <a:latin typeface="DilleniaUPC" panose="02020603050405020304" pitchFamily="18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DC576CEB-B0B5-4A17-BCB0-52ED751C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25</a:t>
            </a:fld>
            <a:endParaRPr lang="en-US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BD5BDDED-B526-4D61-9E1C-957ACA5E72A6}"/>
              </a:ext>
            </a:extLst>
          </p:cNvPr>
          <p:cNvSpPr txBox="1"/>
          <p:nvPr/>
        </p:nvSpPr>
        <p:spPr>
          <a:xfrm>
            <a:off x="411332" y="3142696"/>
            <a:ext cx="11103007" cy="2246769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กลุ่มที่ 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1 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จังหวัดที่มีทันตา</a:t>
            </a:r>
            <a:r>
              <a:rPr lang="th-TH" sz="28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บาล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เกินกรอบ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FTE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มี 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4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จังหวัด</a:t>
            </a: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  <a:latin typeface="DilleniaUPC" panose="02020603050405020304" pitchFamily="18" charset="-34"/>
            </a:endParaRPr>
          </a:p>
          <a:p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กลุ่มที่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2 </a:t>
            </a: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จังหวัดที่มีทันตา</a:t>
            </a:r>
            <a:r>
              <a:rPr lang="th-TH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บาลที่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ขาดจากกรอบ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FTE 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ร้อยละ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1-20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มี 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27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 จังหวัด </a:t>
            </a:r>
            <a:endParaRPr lang="en-US" sz="2800" b="1" dirty="0">
              <a:solidFill>
                <a:srgbClr val="FFFF00"/>
              </a:solidFill>
              <a:latin typeface="DilleniaUPC" panose="02020603050405020304" pitchFamily="18" charset="-34"/>
            </a:endParaRPr>
          </a:p>
          <a:p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กลุ่มที่ 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3 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จังหวัดที่มีทันตา</a:t>
            </a:r>
            <a:r>
              <a:rPr lang="th-TH" sz="28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บาลที่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ขาดจากกรอบ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FTE 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ร้อยละ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21-30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มี 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24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 จังหวัด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  </a:t>
            </a:r>
          </a:p>
          <a:p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กลุ่มที่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4 </a:t>
            </a: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จังหวัดที่มีทันตา</a:t>
            </a:r>
            <a:r>
              <a:rPr lang="th-TH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บาลที่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ขาดจากกรอบ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FTE 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ร้อยละ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31-50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มี 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13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 จังหวัด</a:t>
            </a: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  <a:latin typeface="DilleniaUPC" panose="02020603050405020304" pitchFamily="18" charset="-34"/>
            </a:endParaRPr>
          </a:p>
          <a:p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กลุ่มที่ 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5 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จังหวัดที่มีทันตา</a:t>
            </a:r>
            <a:r>
              <a:rPr lang="th-TH" sz="28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ภิ</a:t>
            </a:r>
            <a:r>
              <a:rPr lang="th-TH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</a:rPr>
              <a:t>บาลที่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ขาดจากกรอบ 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FTE </a:t>
            </a:r>
            <a:r>
              <a:rPr lang="th-TH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ร้อยละ</a:t>
            </a:r>
            <a:r>
              <a:rPr lang="en-US" sz="2800" b="1" u="sng" dirty="0">
                <a:solidFill>
                  <a:srgbClr val="FFFF00"/>
                </a:solidFill>
                <a:latin typeface="DilleniaUPC" panose="02020603050405020304" pitchFamily="18" charset="-34"/>
              </a:rPr>
              <a:t> &gt; 50 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มี </a:t>
            </a:r>
            <a:r>
              <a:rPr lang="en-US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8</a:t>
            </a:r>
            <a:r>
              <a:rPr lang="th-TH" sz="2800" b="1" dirty="0">
                <a:solidFill>
                  <a:srgbClr val="FFFF00"/>
                </a:solidFill>
                <a:latin typeface="DilleniaUPC" panose="02020603050405020304" pitchFamily="18" charset="-34"/>
              </a:rPr>
              <a:t> จังหวัด</a:t>
            </a:r>
            <a:endParaRPr lang="en-US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xmlns="" id="{EC93C246-728D-4FC0-9B18-9F61936FEA09}"/>
              </a:ext>
            </a:extLst>
          </p:cNvPr>
          <p:cNvSpPr txBox="1"/>
          <p:nvPr/>
        </p:nvSpPr>
        <p:spPr>
          <a:xfrm>
            <a:off x="411332" y="2601164"/>
            <a:ext cx="11245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แบ่งกลุ่มจังหวัด จำแนกตาม </a:t>
            </a:r>
            <a:r>
              <a:rPr lang="th-TH" sz="3600" b="1" u="sng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จำนวนทันตา</a:t>
            </a:r>
            <a:r>
              <a:rPr lang="th-TH" sz="3600" b="1" u="sng" dirty="0" err="1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3600" b="1" u="sng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บาลที่มีเทียบกรอบ </a:t>
            </a:r>
            <a:r>
              <a:rPr lang="en-US" sz="3600" b="1" u="sng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FTE</a:t>
            </a:r>
          </a:p>
        </p:txBody>
      </p:sp>
    </p:spTree>
    <p:extLst>
      <p:ext uri="{BB962C8B-B14F-4D97-AF65-F5344CB8AC3E}">
        <p14:creationId xmlns:p14="http://schemas.microsoft.com/office/powerpoint/2010/main" val="242943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A46DAE5B-E110-4839-BA21-9387E588E524}"/>
              </a:ext>
            </a:extLst>
          </p:cNvPr>
          <p:cNvSpPr txBox="1"/>
          <p:nvPr/>
        </p:nvSpPr>
        <p:spPr>
          <a:xfrm>
            <a:off x="1764100" y="67861"/>
            <a:ext cx="10415199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 err="1">
                <a:solidFill>
                  <a:schemeClr val="tx1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การคาดประมาณและวางแผนกำลังคนด้านทันตสาธารณสุขที่ผ่านมา</a:t>
            </a:r>
            <a:endParaRPr lang="en-US" sz="4000" kern="1200" dirty="0">
              <a:solidFill>
                <a:schemeClr val="tx1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1C653DDB-F1AE-4FF9-970F-A485D4D94F55}"/>
              </a:ext>
            </a:extLst>
          </p:cNvPr>
          <p:cNvSpPr txBox="1"/>
          <p:nvPr/>
        </p:nvSpPr>
        <p:spPr>
          <a:xfrm>
            <a:off x="1231900" y="1323295"/>
            <a:ext cx="10947399" cy="54668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การดำเนินการมาแล้ว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5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คือ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ครั้งที่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 พ.ศ.2523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ดำเนินการโดยกองทันตสาธารณสุข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กรมอนามัย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พ.ศ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. 2529 </a:t>
            </a:r>
            <a:endParaRPr lang="th-TH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114300" lvl="0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ควรมีสัดส่วนทันตแพทย์ต่อประชากร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ต่อ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4,033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 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ครั้งที่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2 พ.ศ.2529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ดำเนินการโดยกองทันตสาธารณสุข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กรมอนามัย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พ.ศ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. 2543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 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ควรมีทันตแพทย์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7,354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ทันตาภิบาล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8,501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ครั้งที่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3 พ.ศ.2536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ดำเนินการโดยองค์กรผู้บริหารคณะทันตแพทยศาสตร์แห่งประเทศไทย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พ.ศ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. 2549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ควรมีทันตแพทย์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6,996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ทันตาภิบาล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4,412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 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ครั้งที่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4 พ.ศ.2539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ดำเนินการโดยกระทรวงสาธารณสุข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พ.ศ.2558  </a:t>
            </a:r>
            <a:endParaRPr lang="th-TH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114300" lvl="0">
              <a:lnSpc>
                <a:spcPct val="90000"/>
              </a:lnSpc>
              <a:spcAft>
                <a:spcPts val="600"/>
              </a:spcAft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ควรมี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ทันตแพทย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10,974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คน และ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ต้องการทันตาภิบาล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6,692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ครั้งที่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5 พ.ศ.2551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ดำเนินการโดยกระทรวงสาธารณสุข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พ.ศ.2560 </a:t>
            </a:r>
            <a:endParaRPr lang="th-TH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114300" lvl="0">
              <a:lnSpc>
                <a:spcPct val="90000"/>
              </a:lnSpc>
              <a:spcAft>
                <a:spcPts val="600"/>
              </a:spcAft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ควรมีทันตแพทย์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16,839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ต้องการทันตาภิบาล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8,048 </a:t>
            </a:r>
            <a:r>
              <a:rPr lang="en-US" sz="32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คน</a:t>
            </a:r>
            <a:endParaRPr lang="en-US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6BA12AFF-2980-4B7E-8172-7DAEAD50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88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A4FDA527-CD3A-44D5-9C77-2318587B9088}"/>
              </a:ext>
            </a:extLst>
          </p:cNvPr>
          <p:cNvSpPr txBox="1"/>
          <p:nvPr/>
        </p:nvSpPr>
        <p:spPr>
          <a:xfrm>
            <a:off x="870012" y="543147"/>
            <a:ext cx="10262586" cy="5601726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การศึกษานี้ใช้วิธีการคาดประมาณความต้องการกำลังคน</a:t>
            </a:r>
            <a:endParaRPr lang="th-TH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แบบ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Service Targets Method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ใช้อัตราป่วยจากข้อมูลจากรายงานผลการสำรวจสภาวะสุขภาพช่องปากระดับประเทศ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ครั้งที่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6 พ.ศ.2555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จัดบริการครอบคลุมตามกลุ่มเป้าหมายและชนิดบริการ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ตามยุทธศาสตร์การพัฒนาระบบบริการและกำลังคนด้านสุขภาพช่องปาก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และเป้าหมายทันตสุขภาพประเทศไทย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พ.ศ.2563</a:t>
            </a:r>
            <a:r>
              <a:rPr lang="en-US" sz="3200" baseline="30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ได้การคาดประมาณความต้องการกำลังคนจากเป้าหมายด้านการบริการสุขภาพ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(Service Targets Method)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มีความเหมาะสมที่สุด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เมื่อเทียบกับด้านอุปทาน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ไม่มีการเปลี่ยนแปลงปัจจัยอื่น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ๆ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ยกเว้น</a:t>
            </a: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ปัจจัยจำนวนประชากร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2563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2572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ต้องการ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ทันตาภิบาลจำนวน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10,660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ในปี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2563 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จำนวน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10,510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ในปี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2572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สรุปต้องการ</a:t>
            </a:r>
            <a:r>
              <a:rPr lang="en-US" sz="3600" b="1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ทันตาภิบาล</a:t>
            </a:r>
            <a:r>
              <a:rPr lang="th-TH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10000 </a:t>
            </a:r>
            <a:r>
              <a:rPr lang="th-TH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 ใน </a:t>
            </a:r>
            <a:r>
              <a:rPr lang="en-US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10 </a:t>
            </a:r>
            <a:r>
              <a:rPr lang="th-TH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6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2E80C965-DB6D-4F81-9E9E-B027384D0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0">
            <a:extLst>
              <a:ext uri="{FF2B5EF4-FFF2-40B4-BE49-F238E27FC236}">
                <a16:creationId xmlns:a16="http://schemas.microsoft.com/office/drawing/2014/main" xmlns="" id="{A580F890-B085-4E95-96AA-55AEBEC5CE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568FB552-4385-4BC4-AD98-9F709DA4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21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39DFCF-9247-4DE5-BB93-074BFAF07A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42B652E-D499-4CDA-8F7A-60469EDBCB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84A22B8-F5B6-47C2-B88E-DADAF37913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A987C18C-164D-4263-B486-4647A98E8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E7E98B39-04C6-408B-92FD-7686287406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981C8C27-2457-421F-BDC4-7B4EA3C78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EA13C66-82C1-44AF-972B-8F5CCA41B6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9DB36437-FE59-457E-91A7-396BBD3C9C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CF4D0E2C-838E-404C-949D-6431CF900A5E}"/>
              </a:ext>
            </a:extLst>
          </p:cNvPr>
          <p:cNvSpPr txBox="1"/>
          <p:nvPr/>
        </p:nvSpPr>
        <p:spPr>
          <a:xfrm>
            <a:off x="3121639" y="1938821"/>
            <a:ext cx="5782716" cy="29803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rgbClr val="24407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วัตถุประสงค์ข้อที่</a:t>
            </a:r>
            <a:r>
              <a:rPr lang="en-US" sz="3600" b="1" kern="1200" dirty="0">
                <a:solidFill>
                  <a:srgbClr val="24407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4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>
                <a:solidFill>
                  <a:srgbClr val="24407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ศึกษาการสนับสนุนการจัดบริการสุขภาพช่องปากของทันตาภิบาลในระดับจังหวัดและส่วนกลาง </a:t>
            </a:r>
            <a:r>
              <a:rPr lang="en-US" sz="3600" b="1" kern="1200" dirty="0" err="1">
                <a:solidFill>
                  <a:srgbClr val="244072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และปัญหาอุปสรรคในการปฏิบัติงานของทันตาภิบาล</a:t>
            </a:r>
            <a:endParaRPr lang="en-US" sz="3600" kern="1200" dirty="0">
              <a:solidFill>
                <a:srgbClr val="244072"/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44D3693-2EFE-4667-89D5-47E2D59209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C21FD796-9CD0-404D-8DF5-5274C0BCC7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8176BFA3-5B49-4092-B788-15B7969B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55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418E3A3F-95D8-4524-87C0-86AF8AD61CE8}"/>
              </a:ext>
            </a:extLst>
          </p:cNvPr>
          <p:cNvSpPr txBox="1"/>
          <p:nvPr/>
        </p:nvSpPr>
        <p:spPr>
          <a:xfrm>
            <a:off x="228600" y="28232"/>
            <a:ext cx="11709400" cy="553998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3000" b="1" dirty="0">
                <a:solidFill>
                  <a:schemeClr val="bg1"/>
                </a:solidFill>
              </a:rPr>
              <a:t>การสนับสนุนการจัดบริการสุขภาพช่องปากของทันตา</a:t>
            </a:r>
            <a:r>
              <a:rPr lang="th-TH" sz="3000" b="1" dirty="0" err="1">
                <a:solidFill>
                  <a:schemeClr val="bg1"/>
                </a:solidFill>
              </a:rPr>
              <a:t>ภิ</a:t>
            </a:r>
            <a:r>
              <a:rPr lang="th-TH" sz="3000" b="1" dirty="0">
                <a:solidFill>
                  <a:schemeClr val="bg1"/>
                </a:solidFill>
              </a:rPr>
              <a:t>บาล</a:t>
            </a:r>
            <a:endParaRPr lang="en-US" sz="3000" b="1" dirty="0">
              <a:solidFill>
                <a:schemeClr val="accent4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F9BC2830-CC74-4625-B84B-6884D8691105}"/>
              </a:ext>
            </a:extLst>
          </p:cNvPr>
          <p:cNvSpPr txBox="1"/>
          <p:nvPr/>
        </p:nvSpPr>
        <p:spPr>
          <a:xfrm>
            <a:off x="228600" y="674697"/>
            <a:ext cx="11709400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ร้อยละกลุ่มตัวอย่างจำแนกตามความเห็นเรื่องการสนับสนุน</a:t>
            </a:r>
            <a:r>
              <a:rPr lang="th-TH" sz="2400" b="1" dirty="0">
                <a:solidFill>
                  <a:schemeClr val="accent4"/>
                </a:solidFill>
                <a:effectLst/>
                <a:latin typeface="Cordia New" panose="020B0304020202020204" pitchFamily="34" charset="-34"/>
                <a:cs typeface="Cordia New" panose="020B0304020202020204" pitchFamily="34" charset="-34"/>
              </a:rPr>
              <a:t>การปฏิบัติงาน</a:t>
            </a:r>
            <a:r>
              <a:rPr lang="th-TH" sz="2400" b="1" dirty="0">
                <a:solidFill>
                  <a:schemeClr val="accent4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</a:t>
            </a:r>
            <a:r>
              <a:rPr lang="th-TH" sz="24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ทันตา</a:t>
            </a:r>
            <a:r>
              <a:rPr lang="th-TH" sz="2400" b="1" dirty="0" err="1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24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บาลใน</a:t>
            </a:r>
            <a:r>
              <a:rPr lang="th-TH" sz="2400" b="1" u="sng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ระดับปานกลาง/มาก</a:t>
            </a:r>
            <a:r>
              <a:rPr lang="th-TH" sz="24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ของจังหวัด</a:t>
            </a:r>
            <a:r>
              <a:rPr lang="en-US" sz="2400" b="1" dirty="0">
                <a:solidFill>
                  <a:srgbClr val="FFC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N=4,381</a:t>
            </a:r>
            <a:endParaRPr lang="en-US" sz="16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2472290B-DA4E-44B1-B5EB-9560F5366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92385"/>
              </p:ext>
            </p:extLst>
          </p:nvPr>
        </p:nvGraphicFramePr>
        <p:xfrm>
          <a:off x="228600" y="1443100"/>
          <a:ext cx="11709400" cy="5429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4522">
                  <a:extLst>
                    <a:ext uri="{9D8B030D-6E8A-4147-A177-3AD203B41FA5}">
                      <a16:colId xmlns:a16="http://schemas.microsoft.com/office/drawing/2014/main" xmlns="" val="1355896676"/>
                    </a:ext>
                  </a:extLst>
                </a:gridCol>
                <a:gridCol w="920646">
                  <a:extLst>
                    <a:ext uri="{9D8B030D-6E8A-4147-A177-3AD203B41FA5}">
                      <a16:colId xmlns:a16="http://schemas.microsoft.com/office/drawing/2014/main" xmlns="" val="410791040"/>
                    </a:ext>
                  </a:extLst>
                </a:gridCol>
                <a:gridCol w="1156793">
                  <a:extLst>
                    <a:ext uri="{9D8B030D-6E8A-4147-A177-3AD203B41FA5}">
                      <a16:colId xmlns:a16="http://schemas.microsoft.com/office/drawing/2014/main" xmlns="" val="718234131"/>
                    </a:ext>
                  </a:extLst>
                </a:gridCol>
                <a:gridCol w="1156793">
                  <a:extLst>
                    <a:ext uri="{9D8B030D-6E8A-4147-A177-3AD203B41FA5}">
                      <a16:colId xmlns:a16="http://schemas.microsoft.com/office/drawing/2014/main" xmlns="" val="4120918143"/>
                    </a:ext>
                  </a:extLst>
                </a:gridCol>
                <a:gridCol w="920646">
                  <a:extLst>
                    <a:ext uri="{9D8B030D-6E8A-4147-A177-3AD203B41FA5}">
                      <a16:colId xmlns:a16="http://schemas.microsoft.com/office/drawing/2014/main" xmlns="" val="797557105"/>
                    </a:ext>
                  </a:extLst>
                </a:gridCol>
              </a:tblGrid>
              <a:tr h="2961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ประเด็นสนับสนุนการปฏิบัติงานของทันตา</a:t>
                      </a:r>
                      <a:r>
                        <a:rPr lang="th-TH" sz="20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0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บาลในระดับปานกลาง/มาก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FFC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การสนับสนุน</a:t>
                      </a:r>
                      <a:r>
                        <a:rPr lang="th-TH" sz="2400" b="1" dirty="0">
                          <a:solidFill>
                            <a:srgbClr val="FFC000"/>
                          </a:solidFill>
                          <a:effectLst/>
                          <a:latin typeface="Cordia New" panose="020B0304020202020204" pitchFamily="34" charset="-34"/>
                          <a:cs typeface="+mn-cs"/>
                        </a:rPr>
                        <a:t>การปฏิบัติงานของทันตา</a:t>
                      </a:r>
                      <a:r>
                        <a:rPr lang="th-TH" sz="2400" b="1" dirty="0" err="1">
                          <a:solidFill>
                            <a:srgbClr val="FFC000"/>
                          </a:solidFill>
                          <a:effectLst/>
                          <a:latin typeface="Cordia New" panose="020B0304020202020204" pitchFamily="34" charset="-34"/>
                          <a:cs typeface="+mn-cs"/>
                        </a:rPr>
                        <a:t>ภิ</a:t>
                      </a:r>
                      <a:r>
                        <a:rPr lang="th-TH" sz="2400" b="1" dirty="0">
                          <a:solidFill>
                            <a:srgbClr val="FFC000"/>
                          </a:solidFill>
                          <a:effectLst/>
                          <a:latin typeface="Cordia New" panose="020B0304020202020204" pitchFamily="34" charset="-34"/>
                          <a:cs typeface="+mn-cs"/>
                        </a:rPr>
                        <a:t>บาล</a:t>
                      </a:r>
                      <a:r>
                        <a:rPr lang="en-US" sz="2400" b="1" dirty="0">
                          <a:solidFill>
                            <a:schemeClr val="accent4"/>
                          </a:solidFill>
                          <a:cs typeface="+mn-cs"/>
                        </a:rPr>
                        <a:t>= </a:t>
                      </a:r>
                      <a:r>
                        <a:rPr lang="th-TH" sz="2400" b="1" dirty="0">
                          <a:solidFill>
                            <a:schemeClr val="accent4"/>
                          </a:solidFill>
                          <a:cs typeface="+mn-cs"/>
                        </a:rPr>
                        <a:t>ส่วนใหญ่มีปัญหา</a:t>
                      </a:r>
                      <a:endParaRPr lang="en-US" sz="24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ระดับจังหวัด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ระดับส่วนกลาง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1556791"/>
                  </a:ext>
                </a:extLst>
              </a:tr>
              <a:tr h="412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จำนวน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ร้อยละ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จำนวน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ร้อยละ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42385359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การจัดทำคำขอ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ครุภัณฑ์ทันตกรรม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บาลในรพ.สต.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3,506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9781616"/>
                  </a:ext>
                </a:extLst>
              </a:tr>
              <a:tr h="53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การจัดทำคำขอ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กรอบอัตรากำลังและตำแหน่ง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บาลในรพสต.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2,569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58.7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2,060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23434904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จัดการฝึกอบรมระยะสั้น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63.7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2,365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54.0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1897262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จัดการศึกษาต่อเนื่อง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52.8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2,045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170977067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การจัดสรร</a:t>
                      </a:r>
                      <a:r>
                        <a:rPr lang="th-TH" sz="2400" u="sng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โควต้า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เรียนทันตา</a:t>
                      </a:r>
                      <a:r>
                        <a:rPr lang="th-TH" sz="2400" u="sng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บาลให้พื้นที่</a:t>
                      </a:r>
                      <a:endParaRPr lang="en-US" sz="1600" u="sng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2,218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1,949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44.5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22672209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6)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การสนับสนุน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ความก้าวหน้าในวิชาชีพ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1,767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1,604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36.6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1301539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7)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การจัดระบบ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เยี่ยมเสริมพลัง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สำหรับทันตา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2,274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1,926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43.9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95739462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การจัดทำ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คู่มือแนวทาง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ในการปฏิบัติงาน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2,885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65.8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2,504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57.2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7757729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9) 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การจัด</a:t>
                      </a:r>
                      <a:r>
                        <a:rPr lang="th-TH" sz="2400" u="sng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งบประมาณ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ให้ทันตา</a:t>
                      </a:r>
                      <a:r>
                        <a:rPr lang="th-TH" sz="2400" dirty="0" err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บาลในการปฏิบัติงานอย่างชัดเจน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2,382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54.4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2,039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46.5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412198048"/>
                  </a:ext>
                </a:extLst>
              </a:tr>
            </a:tbl>
          </a:graphicData>
        </a:graphic>
      </p:graphicFrame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xmlns="" id="{EB18C725-0B37-45E4-9F10-3840F6E4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1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041A3CE2-6051-4071-A8FB-786112FEE000}"/>
              </a:ext>
            </a:extLst>
          </p:cNvPr>
          <p:cNvSpPr txBox="1"/>
          <p:nvPr/>
        </p:nvSpPr>
        <p:spPr>
          <a:xfrm>
            <a:off x="536258" y="332290"/>
            <a:ext cx="8290987" cy="782136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วัตถุประสงค์</a:t>
            </a:r>
            <a:r>
              <a:rPr lang="en-US" sz="4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E103E164-5A4C-40C1-9E66-CBA7D67E8FDF}"/>
              </a:ext>
            </a:extLst>
          </p:cNvPr>
          <p:cNvSpPr txBox="1"/>
          <p:nvPr/>
        </p:nvSpPr>
        <p:spPr>
          <a:xfrm>
            <a:off x="536259" y="1114426"/>
            <a:ext cx="8413130" cy="529525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1.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ประเมินผลการปฏิบัติงาน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รูปแบบการจัดบริการสุขภาพช่องปากของทันตาภิบาล</a:t>
            </a:r>
            <a:endParaRPr lang="en-US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2.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ศึกษาผลการปฏิบัติงานของทันตาภิบาลที่จบหลักสูตร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สบ. 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ต่อบทบาทและสมรรถนะในปัจจุบัน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ศึกษาจำนวนความต้องการและการกระจายของทันตาภิบาล</a:t>
            </a:r>
            <a:endParaRPr lang="en-US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4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ศึกษาการสนับสนุนและ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ปัญหาอุปสรรคในการจัดบริการ</a:t>
            </a:r>
            <a:endParaRPr lang="th-TH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5 สังเคราะห์ข้อเสนอเชิงนโยบายเพื่อพัฒนาบทบาทและสมรรถนะของทันตาภิบาลในอนาคต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xmlns="" id="{9D7D8C9C-7FA5-49FB-8EF6-66A707259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0D6D3346-2D58-4DCE-86FF-5717986C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116802" cy="365125"/>
          </a:xfrm>
        </p:spPr>
        <p:txBody>
          <a:bodyPr/>
          <a:lstStyle/>
          <a:p>
            <a:fld id="{1FD7F778-F8A0-474C-8B7E-67940B7AB176}" type="slidenum">
              <a:rPr lang="en-US" sz="1400" smtClean="0">
                <a:solidFill>
                  <a:schemeClr val="tx1"/>
                </a:solidFill>
              </a:rPr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750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E6BC1FB1-F3B5-4416-BF00-F0CE19A45EB3}"/>
              </a:ext>
            </a:extLst>
          </p:cNvPr>
          <p:cNvSpPr txBox="1"/>
          <p:nvPr/>
        </p:nvSpPr>
        <p:spPr>
          <a:xfrm>
            <a:off x="330200" y="252950"/>
            <a:ext cx="11611993" cy="646331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chemeClr val="bg1"/>
                </a:solidFill>
              </a:rPr>
              <a:t>ปัญหาสำคัญที่ทำให้ทันตา</a:t>
            </a:r>
            <a:r>
              <a:rPr lang="th-TH" sz="3600" b="1" dirty="0" err="1">
                <a:solidFill>
                  <a:schemeClr val="bg1"/>
                </a:solidFill>
              </a:rPr>
              <a:t>ภิ</a:t>
            </a:r>
            <a:r>
              <a:rPr lang="th-TH" sz="3600" b="1" dirty="0">
                <a:solidFill>
                  <a:schemeClr val="bg1"/>
                </a:solidFill>
              </a:rPr>
              <a:t>บาลไหลออกจากระบบการให้บริการและเปลี่ยนสายงาน</a:t>
            </a:r>
            <a:endParaRPr lang="en-US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1024854C-A8DE-46A8-9A4C-F9D3E8B90C65}"/>
              </a:ext>
            </a:extLst>
          </p:cNvPr>
          <p:cNvSpPr txBox="1"/>
          <p:nvPr/>
        </p:nvSpPr>
        <p:spPr>
          <a:xfrm>
            <a:off x="330200" y="975757"/>
            <a:ext cx="11611993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C000"/>
                </a:solidFill>
              </a:rPr>
              <a:t>ร้อยละกลุ่มตัวอย่างจำแนกตามความเห็นต่อปัญหาสำคัญที่ทันตา</a:t>
            </a:r>
            <a:r>
              <a:rPr lang="th-TH" sz="2400" b="1" dirty="0" err="1">
                <a:solidFill>
                  <a:srgbClr val="FFC000"/>
                </a:solidFill>
              </a:rPr>
              <a:t>ภิ</a:t>
            </a:r>
            <a:r>
              <a:rPr lang="th-TH" sz="2400" b="1" dirty="0">
                <a:solidFill>
                  <a:srgbClr val="FFC000"/>
                </a:solidFill>
              </a:rPr>
              <a:t>บาลไหลออกจากระบบการให้บริการและเปลี่ยนสายงาน</a:t>
            </a:r>
            <a:endParaRPr lang="en-US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CC56653D-6313-4E90-A9E5-20D29A51A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82956"/>
              </p:ext>
            </p:extLst>
          </p:nvPr>
        </p:nvGraphicFramePr>
        <p:xfrm>
          <a:off x="330200" y="1513898"/>
          <a:ext cx="11611995" cy="4871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0315">
                  <a:extLst>
                    <a:ext uri="{9D8B030D-6E8A-4147-A177-3AD203B41FA5}">
                      <a16:colId xmlns:a16="http://schemas.microsoft.com/office/drawing/2014/main" xmlns="" val="4058658994"/>
                    </a:ext>
                  </a:extLst>
                </a:gridCol>
                <a:gridCol w="1212920">
                  <a:extLst>
                    <a:ext uri="{9D8B030D-6E8A-4147-A177-3AD203B41FA5}">
                      <a16:colId xmlns:a16="http://schemas.microsoft.com/office/drawing/2014/main" xmlns="" val="3042215622"/>
                    </a:ext>
                  </a:extLst>
                </a:gridCol>
                <a:gridCol w="1212920">
                  <a:extLst>
                    <a:ext uri="{9D8B030D-6E8A-4147-A177-3AD203B41FA5}">
                      <a16:colId xmlns:a16="http://schemas.microsoft.com/office/drawing/2014/main" xmlns="" val="1734891577"/>
                    </a:ext>
                  </a:extLst>
                </a:gridCol>
                <a:gridCol w="1212920">
                  <a:extLst>
                    <a:ext uri="{9D8B030D-6E8A-4147-A177-3AD203B41FA5}">
                      <a16:colId xmlns:a16="http://schemas.microsoft.com/office/drawing/2014/main" xmlns="" val="4025614143"/>
                    </a:ext>
                  </a:extLst>
                </a:gridCol>
                <a:gridCol w="1212920">
                  <a:extLst>
                    <a:ext uri="{9D8B030D-6E8A-4147-A177-3AD203B41FA5}">
                      <a16:colId xmlns:a16="http://schemas.microsoft.com/office/drawing/2014/main" xmlns="" val="951220205"/>
                    </a:ext>
                  </a:extLst>
                </a:gridCol>
              </a:tblGrid>
              <a:tr h="1300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ปัญหาในการปฏิบัติงานขิงทันตา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กลุ่มตัวอย่างการศึกษา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เชิงปริมาณ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N=4,381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กลุ่มตัวอย่างการศึกษาเชิงคุณภาพ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N=238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5794050"/>
                  </a:ext>
                </a:extLst>
              </a:tr>
              <a:tr h="42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ไม่มีความก้าวหน้าในการปฏิบัติงาน 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          </a:t>
                      </a:r>
                      <a:r>
                        <a:rPr lang="en-US" sz="2400" b="1" dirty="0">
                          <a:solidFill>
                            <a:schemeClr val="accent4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1</a:t>
                      </a:r>
                      <a:endParaRPr lang="en-US" sz="2400" b="1" dirty="0">
                        <a:solidFill>
                          <a:schemeClr val="accent4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3,506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80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182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76.8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8836072"/>
                  </a:ext>
                </a:extLst>
              </a:tr>
              <a:tr h="42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ไม่ได้รับการบรรจุเป็นข้าราชการ  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             </a:t>
                      </a:r>
                      <a:r>
                        <a:rPr lang="en-US" sz="2400" dirty="0">
                          <a:solidFill>
                            <a:schemeClr val="accent4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 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3,382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77.2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171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72.2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1855398"/>
                  </a:ext>
                </a:extLst>
              </a:tr>
              <a:tr h="42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ระบบค่าตอบแทนที่ไม่เป็นธรรม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2,704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61.7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40.9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8988157"/>
                  </a:ext>
                </a:extLst>
              </a:tr>
              <a:tr h="477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บาลในพื้นที่ไม่เพียงพอ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       </a:t>
                      </a:r>
                      <a:r>
                        <a:rPr lang="en-US" sz="2400" dirty="0">
                          <a:solidFill>
                            <a:schemeClr val="accent4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3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3,061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69.9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100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42.2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37903421"/>
                  </a:ext>
                </a:extLst>
              </a:tr>
              <a:tr h="42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ได้รับมอบหมายงานที่ไม่ใช่บทบาทของทันตา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2,583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59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85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35.9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2704994"/>
                  </a:ext>
                </a:extLst>
              </a:tr>
              <a:tr h="990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6) </a:t>
                      </a: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แพทยสภาปรับบทบาทหน้าที่และสมรรถนะของทันตาภิบาลโดยการลดงานด้านบริการรักษาทันตกรรมพื้นฐานซึ่งประชาชนต้องการ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1,750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39.9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80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33.8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78590523"/>
                  </a:ext>
                </a:extLst>
              </a:tr>
              <a:tr h="42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7)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ปัญหาไม่จ้างงานทันตา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บาลที่จบปริญญาตรี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1,585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36.2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58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24.5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5819714"/>
                  </a:ext>
                </a:extLst>
              </a:tr>
            </a:tbl>
          </a:graphicData>
        </a:graphic>
      </p:graphicFrame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xmlns="" id="{CE78A300-3CF1-4C19-BD00-1BD08727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30</a:t>
            </a:fld>
            <a:endParaRPr lang="en-US"/>
          </a:p>
        </p:txBody>
      </p:sp>
      <p:sp>
        <p:nvSpPr>
          <p:cNvPr id="7" name="วงรี 6">
            <a:extLst>
              <a:ext uri="{FF2B5EF4-FFF2-40B4-BE49-F238E27FC236}">
                <a16:creationId xmlns:a16="http://schemas.microsoft.com/office/drawing/2014/main" xmlns="" id="{13C50B1E-2898-4D89-B927-8BE1C51774D1}"/>
              </a:ext>
            </a:extLst>
          </p:cNvPr>
          <p:cNvSpPr/>
          <p:nvPr/>
        </p:nvSpPr>
        <p:spPr>
          <a:xfrm>
            <a:off x="4554245" y="2938509"/>
            <a:ext cx="328473" cy="22194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xmlns="" id="{78AE6D8F-638B-426A-BAE6-02654B65193D}"/>
              </a:ext>
            </a:extLst>
          </p:cNvPr>
          <p:cNvSpPr/>
          <p:nvPr/>
        </p:nvSpPr>
        <p:spPr>
          <a:xfrm>
            <a:off x="4542408" y="3354279"/>
            <a:ext cx="328473" cy="22194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xmlns="" id="{F9DB27BD-4201-4BB9-A5B8-CAD571C0126D}"/>
              </a:ext>
            </a:extLst>
          </p:cNvPr>
          <p:cNvSpPr/>
          <p:nvPr/>
        </p:nvSpPr>
        <p:spPr>
          <a:xfrm>
            <a:off x="4542407" y="4190837"/>
            <a:ext cx="328473" cy="22194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xmlns="" id="{CC117AED-3504-4AF0-8DBA-3ED63A12DDBC}"/>
              </a:ext>
            </a:extLst>
          </p:cNvPr>
          <p:cNvSpPr/>
          <p:nvPr/>
        </p:nvSpPr>
        <p:spPr>
          <a:xfrm>
            <a:off x="4554245" y="3714490"/>
            <a:ext cx="328473" cy="22194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52894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EBADBCA-DA20-4279-93C6-011DEF18A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735DC46-5663-471D-AADB-81E00E65B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A5BDBB38-ABFA-494A-BDCB-9D24D89E0C49}"/>
              </a:ext>
            </a:extLst>
          </p:cNvPr>
          <p:cNvSpPr txBox="1"/>
          <p:nvPr/>
        </p:nvSpPr>
        <p:spPr>
          <a:xfrm>
            <a:off x="6029325" y="813816"/>
            <a:ext cx="5221224" cy="5230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u="sng" dirty="0" err="1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วัตถุประสงค์ข้อที่</a:t>
            </a:r>
            <a:r>
              <a:rPr lang="en-US" sz="4000" b="1" u="sng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5</a:t>
            </a:r>
            <a:r>
              <a:rPr lang="en-US" sz="4000" b="1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4000" b="1" dirty="0">
              <a:solidFill>
                <a:srgbClr val="00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ังเคราะห์ข้อเสนอเชิงนโยบายเพื่อพัฒนาบทบาทและสมรรถนะของทันตาภิบาลในการจัดบริการสุขภาพช่องปากและระบบสนับสนุนต่าง ๆ </a:t>
            </a:r>
            <a:r>
              <a:rPr lang="en-US" sz="4000" b="1" dirty="0" err="1">
                <a:solidFill>
                  <a:srgbClr val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ในอนาคต</a:t>
            </a:r>
            <a:endParaRPr lang="en-US" sz="4000" dirty="0">
              <a:solidFill>
                <a:srgbClr val="00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99BAE86B-C2B1-4AD5-885C-3F4C19D3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5CC30C9E-8F58-4BC2-A749-240DC7A01EBE}"/>
              </a:ext>
            </a:extLst>
          </p:cNvPr>
          <p:cNvSpPr txBox="1"/>
          <p:nvPr/>
        </p:nvSpPr>
        <p:spPr>
          <a:xfrm>
            <a:off x="573356" y="91368"/>
            <a:ext cx="10674658" cy="5539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3000" b="1" dirty="0">
                <a:solidFill>
                  <a:schemeClr val="bg1"/>
                </a:solidFill>
              </a:rPr>
              <a:t>ร้อยละกลุ่มตัวอย่างจำแนกตามมาตรการต่าง ๆ ที่สนับสนุนทันตา</a:t>
            </a:r>
            <a:r>
              <a:rPr lang="th-TH" sz="3000" b="1" dirty="0" err="1">
                <a:solidFill>
                  <a:schemeClr val="bg1"/>
                </a:solidFill>
              </a:rPr>
              <a:t>ภิ</a:t>
            </a:r>
            <a:r>
              <a:rPr lang="th-TH" sz="3000" b="1" dirty="0">
                <a:solidFill>
                  <a:schemeClr val="bg1"/>
                </a:solidFill>
              </a:rPr>
              <a:t>บาลปฏิบัติงานในพื้นที่</a:t>
            </a:r>
            <a:endParaRPr lang="en-US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B4666D7A-914F-45EF-B1B4-9561683A9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18092"/>
              </p:ext>
            </p:extLst>
          </p:nvPr>
        </p:nvGraphicFramePr>
        <p:xfrm>
          <a:off x="573355" y="716390"/>
          <a:ext cx="10754558" cy="5783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7929">
                  <a:extLst>
                    <a:ext uri="{9D8B030D-6E8A-4147-A177-3AD203B41FA5}">
                      <a16:colId xmlns:a16="http://schemas.microsoft.com/office/drawing/2014/main" xmlns="" val="2977503353"/>
                    </a:ext>
                  </a:extLst>
                </a:gridCol>
                <a:gridCol w="1398401">
                  <a:extLst>
                    <a:ext uri="{9D8B030D-6E8A-4147-A177-3AD203B41FA5}">
                      <a16:colId xmlns:a16="http://schemas.microsoft.com/office/drawing/2014/main" xmlns="" val="4243183691"/>
                    </a:ext>
                  </a:extLst>
                </a:gridCol>
                <a:gridCol w="1798228">
                  <a:extLst>
                    <a:ext uri="{9D8B030D-6E8A-4147-A177-3AD203B41FA5}">
                      <a16:colId xmlns:a16="http://schemas.microsoft.com/office/drawing/2014/main" xmlns="" val="3763185861"/>
                    </a:ext>
                  </a:extLst>
                </a:gridCol>
              </a:tblGrid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cs typeface="+mn-cs"/>
                        </a:rPr>
                        <a:t>มาตรการต่าง ๆ ที่สนับสนุนให้มีจำนวนทันตา</a:t>
                      </a:r>
                      <a:r>
                        <a:rPr lang="th-TH" sz="2200" dirty="0" err="1">
                          <a:effectLst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cs typeface="+mn-cs"/>
                        </a:rPr>
                        <a:t>บาลปฏิบัติงานในพื้นที่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cs typeface="+mn-cs"/>
                        </a:rPr>
                        <a:t>จำนวน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cs typeface="+mn-cs"/>
                        </a:rPr>
                        <a:t>ร้อยละ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028836916"/>
                  </a:ext>
                </a:extLst>
              </a:tr>
              <a:tr h="14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 </a:t>
                      </a:r>
                      <a:r>
                        <a:rPr lang="th-TH" sz="2200" b="1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มาตรการจัดให้มีจำนวนทันตา</a:t>
                      </a:r>
                      <a:r>
                        <a:rPr lang="th-TH" sz="2200" b="1" dirty="0" err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200" b="1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บาลในพื้นที่อย่างเพียงพอ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cs typeface="+mn-cs"/>
                        </a:rPr>
                        <a:t> 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cs typeface="+mn-cs"/>
                        </a:rPr>
                        <a:t> 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0151063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เพิ่มผลิตทันตา</a:t>
                      </a:r>
                      <a:r>
                        <a:rPr lang="th-TH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บาลให้เพียงพอ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3,728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85.1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39170299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เพิ่มกรอบทันตา</a:t>
                      </a:r>
                      <a:r>
                        <a:rPr lang="th-TH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บาลลงใน รพ.สต.ทุกแห่งครบทุกตำบล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4,110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93.8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404240321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ปรับเกณฑ์ </a:t>
                      </a:r>
                      <a:r>
                        <a:rPr lang="en-US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FTE </a:t>
                      </a:r>
                      <a:r>
                        <a:rPr lang="th-TH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ทันตา</a:t>
                      </a:r>
                      <a:r>
                        <a:rPr lang="th-TH" sz="2200" dirty="0" err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บาล </a:t>
                      </a:r>
                      <a:r>
                        <a:rPr lang="en-US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 </a:t>
                      </a:r>
                      <a:r>
                        <a:rPr lang="th-TH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คนดูแลประชากร </a:t>
                      </a:r>
                      <a:r>
                        <a:rPr lang="en-US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5,000 </a:t>
                      </a:r>
                      <a:r>
                        <a:rPr lang="th-TH" sz="2200" dirty="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คน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4,074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93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2054676566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ปรับตำแหน่งทันตาภิบาลกับผู้ช่วยทันตแพทย์ ไม่ให้ซ้ำซ้อนกัน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4,243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96.9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4250690804"/>
                  </a:ext>
                </a:extLst>
              </a:tr>
              <a:tr h="14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 </a:t>
                      </a:r>
                      <a:r>
                        <a:rPr lang="th-TH" sz="2200" b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มาตรการในการบรรจุและการจ้างงานทันตาภิบาล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8393475"/>
                  </a:ext>
                </a:extLst>
              </a:tr>
              <a:tr h="269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มีตำแหน่งบรรจุทันตาภิบาลเพิ่มขึ้น (ทันตาภิบาลที่ปฏิบัติงาน </a:t>
                      </a:r>
                      <a:r>
                        <a:rPr lang="en-US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 </a:t>
                      </a:r>
                      <a:r>
                        <a:rPr lang="th-TH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ปีขึ้นไปได้รับการบรรจุ)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4,294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98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644288553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มีแผนการบรรจุทันตาภิบาล ตาม </a:t>
                      </a:r>
                      <a:r>
                        <a:rPr lang="en-US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FTE </a:t>
                      </a:r>
                      <a:r>
                        <a:rPr lang="th-TH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ในพื้นที่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4,268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97.4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084486629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มีตำแหน่งที่บรรจุทันตาภิบาลที่จบปริญญาตรีชัดเจนคือนักทันตสาธารณสุข]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4,233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96.6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1391106"/>
                  </a:ext>
                </a:extLst>
              </a:tr>
              <a:tr h="13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มาตรการในการจ้างงานทันตา</a:t>
                      </a:r>
                      <a:r>
                        <a:rPr lang="th-TH" sz="2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บาล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366065786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ทันตาภิบาลที่จบใหม่ได้รับการจ้างงานทุกคน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4,271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97.5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2549754328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โรงพยาบาลแม่ข่าย (</a:t>
                      </a:r>
                      <a:r>
                        <a:rPr lang="en-US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CUP) </a:t>
                      </a:r>
                      <a:r>
                        <a:rPr lang="th-TH" sz="2200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สนับสนุนการจ้างทันตาภิบาลใน รพ.สต.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4,228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96.5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503859150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กำหนดค่าตอบแทนให้เหมาะสมกับภาระงาน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4,349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99.3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3356543218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ปรับฐานเงินเดือนให้เหมาะกับคุณวุฒิที่จบปริญญาตรี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4,324</a:t>
                      </a:r>
                      <a:endParaRPr lang="en-US" sz="2200" b="1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98.7</a:t>
                      </a:r>
                      <a:endParaRPr lang="en-US" sz="2200" b="1" dirty="0">
                        <a:effectLst/>
                        <a:latin typeface="Cordia New" panose="020B0304020202020204" pitchFamily="34" charset="-34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4279365115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8398F33B-BF34-4C40-A316-FE9D6081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324" y="6388431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111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5CC30C9E-8F58-4BC2-A749-240DC7A01EBE}"/>
              </a:ext>
            </a:extLst>
          </p:cNvPr>
          <p:cNvSpPr txBox="1"/>
          <p:nvPr/>
        </p:nvSpPr>
        <p:spPr>
          <a:xfrm>
            <a:off x="466823" y="38100"/>
            <a:ext cx="11197701" cy="5539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</a:rPr>
              <a:t>ร้อยละกลุ่มตัวอย่างที่เห็นด้วยต่อมาตรการต่าง ๆ ที่สนับสนุนทันตา</a:t>
            </a:r>
            <a:r>
              <a:rPr lang="th-TH" sz="3000" b="1" dirty="0" err="1">
                <a:solidFill>
                  <a:schemeClr val="bg1"/>
                </a:solidFill>
              </a:rPr>
              <a:t>ภิ</a:t>
            </a:r>
            <a:r>
              <a:rPr lang="th-TH" sz="3000" b="1" dirty="0">
                <a:solidFill>
                  <a:schemeClr val="bg1"/>
                </a:solidFill>
              </a:rPr>
              <a:t>บาลปฏิบัติงานในพื้นที่</a:t>
            </a:r>
            <a:endParaRPr lang="en-US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xmlns="" id="{B4666D7A-914F-45EF-B1B4-9561683A9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50818"/>
              </p:ext>
            </p:extLst>
          </p:nvPr>
        </p:nvGraphicFramePr>
        <p:xfrm>
          <a:off x="466822" y="592098"/>
          <a:ext cx="11197702" cy="6239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68306">
                  <a:extLst>
                    <a:ext uri="{9D8B030D-6E8A-4147-A177-3AD203B41FA5}">
                      <a16:colId xmlns:a16="http://schemas.microsoft.com/office/drawing/2014/main" xmlns="" val="2977503353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xmlns="" val="4243183691"/>
                    </a:ext>
                  </a:extLst>
                </a:gridCol>
                <a:gridCol w="1313155">
                  <a:extLst>
                    <a:ext uri="{9D8B030D-6E8A-4147-A177-3AD203B41FA5}">
                      <a16:colId xmlns:a16="http://schemas.microsoft.com/office/drawing/2014/main" xmlns="" val="3763185861"/>
                    </a:ext>
                  </a:extLst>
                </a:gridCol>
              </a:tblGrid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มาตรการต่าง ๆ ที่สนับสนุนให้มีจำนวนทันตา</a:t>
                      </a:r>
                      <a:r>
                        <a:rPr lang="th-TH" sz="2400" dirty="0" err="1">
                          <a:effectLst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cs typeface="+mn-cs"/>
                        </a:rPr>
                        <a:t>บาลปฏิบัติงานในพื้นที่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จำนวน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ร้อยละ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028836916"/>
                  </a:ext>
                </a:extLst>
              </a:tr>
              <a:tr h="14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 </a:t>
                      </a:r>
                      <a:r>
                        <a:rPr lang="th-TH" sz="2400" b="1">
                          <a:effectLst/>
                          <a:latin typeface="Cordia New" panose="020B0304020202020204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ปรับปรุงบทบาทและสมรรถนะทันตาภิบาลเพื่อการจัดบริการในอนาคต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b="1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b="1" dirty="0"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165639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การ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ลดสมมรรถนะด้านการรักษาทันตกรรมของทันตา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บาล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1,537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35.1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4601142"/>
                  </a:ext>
                </a:extLst>
              </a:tr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ให้มีทักษะการวิเคราะห์ปัญหา กำหนดหรือจัดทำแผนแก้ไขปัญหาระบบสุขภาพของชุมชนได้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4,254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97.1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708396452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สามารถให้บริการผสมผสาน ร่วมเป็นหนึ่งในทีมสุขภาพของพื้นที่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4,292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98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4289557107"/>
                  </a:ext>
                </a:extLst>
              </a:tr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ให้บริการส่งเสริมสุขภาพ/ทันตกรรมป้องกันทั้งภาคเอกชนและเอกชนภายใต้การกำกับทันตแพ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ทยส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ภา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4,060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92.7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1369451260"/>
                  </a:ext>
                </a:extLst>
              </a:tr>
              <a:tr h="150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4 </a:t>
                      </a:r>
                      <a:r>
                        <a:rPr lang="th-TH" sz="2200" b="1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พัฒนาระบบสนับสนุนการปฏิบัติงานของทันตา</a:t>
                      </a:r>
                      <a:r>
                        <a:rPr lang="th-TH" sz="2200" b="1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b="1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2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30083" marR="30083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145872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ควรเพิ่มผลิตทันตา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บาลให้ครบทุกรพ.สต.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4,064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92.8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6594483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สนับสนุนความก้าวหน้าด้านวิชาชีพอย่างต่อเนื่อง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4,365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99.6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714454140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มีผู้ช่วยข้างเก้าอี้สำหรับทันตา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บาลในรพ.สต.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4,257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97.2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576701694"/>
                  </a:ext>
                </a:extLst>
              </a:tr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มียูนิตทันตกรรม เครื่องมือ และวัสดุทันตกรรมเพียงพอเหมาะสมสำหรับทันตาปฏิบัติงาน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4,352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99.3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2454796737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บาลควรได้รับการอบรมพัฒนาศักยภาพในหลักสูตรระยะสั้น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4,287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97.9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631465234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บาลในหลักสูตร </a:t>
                      </a:r>
                      <a:r>
                        <a:rPr lang="en-US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2 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ปีควรได้รับการศึกษาในหลักสูตรปริญญาตรี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4,195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95.8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927803466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มีคำสั่งมอบหมายงานให้ทันตา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บาลปฏิบัติงานภายใต้ทันตแพทย์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4,154</a:t>
                      </a:r>
                      <a:endParaRPr lang="en-US" sz="22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94.8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215600874"/>
                  </a:ext>
                </a:extLst>
              </a:tr>
              <a:tr h="26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ผู้บริหารและผู้เกี่ยวข้องสนับสนุนการปฏิบัติงานของทันตา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4,356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99.4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889074905"/>
                  </a:ext>
                </a:extLst>
              </a:tr>
              <a:tr h="270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ทันตา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ภิ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บาลสามารถให้บริการส่งเสริมป้องกันในคลินิกเอกชนภายใต้การกำกับของทันตแพ</a:t>
                      </a:r>
                      <a:r>
                        <a:rPr lang="th-TH" sz="2200" dirty="0" err="1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ทยส</a:t>
                      </a:r>
                      <a:r>
                        <a:rPr lang="th-TH" sz="2200" dirty="0">
                          <a:effectLst/>
                          <a:latin typeface="DilleniaUPC" panose="02020603050405020304" pitchFamily="18" charset="-34"/>
                          <a:ea typeface="Times New Roman" panose="02020603050405020304" pitchFamily="18" charset="0"/>
                          <a:cs typeface="+mn-cs"/>
                        </a:rPr>
                        <a:t>ภา</a:t>
                      </a:r>
                      <a:endParaRPr lang="en-US" sz="22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3,961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90.4</a:t>
                      </a:r>
                      <a:endParaRPr lang="en-US" sz="2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30083" marR="30083" marT="0" marB="0" anchor="b"/>
                </a:tc>
                <a:extLst>
                  <a:ext uri="{0D108BD9-81ED-4DB2-BD59-A6C34878D82A}">
                    <a16:rowId xmlns:a16="http://schemas.microsoft.com/office/drawing/2014/main" xmlns="" val="4002938383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EC51CE5F-211C-424A-80E8-F852547A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2957" y="6356350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4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1BBAEA75-3554-4D10-B369-9534BBD79F97}"/>
              </a:ext>
            </a:extLst>
          </p:cNvPr>
          <p:cNvSpPr txBox="1"/>
          <p:nvPr/>
        </p:nvSpPr>
        <p:spPr>
          <a:xfrm>
            <a:off x="1653363" y="365760"/>
            <a:ext cx="9367203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สรุปผลการวิจัย</a:t>
            </a:r>
            <a:endParaRPr lang="en-US" sz="4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063A62AB-5B04-4F83-A5B5-BB0D65451091}"/>
              </a:ext>
            </a:extLst>
          </p:cNvPr>
          <p:cNvSpPr txBox="1"/>
          <p:nvPr/>
        </p:nvSpPr>
        <p:spPr>
          <a:xfrm>
            <a:off x="1219199" y="1736030"/>
            <a:ext cx="10676879" cy="51663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บทบาทและสมรรถนะของทันตาภิบาลในอนาคต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ควรเป็นผู้ให้บริการสุขภาพช่องปากเป็นหลัก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การจัดบริการเชิงรุกในชุมชนและการเยี่ยมบ้าน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การแก้ปัญหาสุขภาพช่องปากของพื้นที่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ควรลดบทบาทในส่วนนักสาธารณสุข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เพราะซ้ำซ้อนกับกลุ่มเดิม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หลักสูตรการผลิตทันตาภิบาลในอนาคต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ควร</a:t>
            </a:r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สมรรถนะด้านทันตกรรมพื้นฐาน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=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หลักสูตรประกาศนียบัตรชั้นสูง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ฝึกงานทันตสาธารณสุขเชิงรุกในชุมชนมากขึ้น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เพิ่มสมรรถนะด้านวิจัยและการประเมินผล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เพิ่มวิชาจิตวิทยาในชุมชน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จิตวิทยาคลินิก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เพิ่มทักษะการจัดแผนงานโครงการ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งานข้อมูลข่าวสาร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การบูรณาการบริการในชุมชนร่วมกับสหวิชาชีพ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การวิเคราะห์ชุมชน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การประเมินความเสี่ยงรายบุคคล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ระบาดวิทยา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ในบทบาทที่เป็นนักทันตสาธารณสุข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/นักส่งเสริมสุขภาพช่องปาก</a:t>
            </a:r>
            <a:endParaRPr lang="en-US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xmlns="" id="{072D89DD-2387-44A9-AA5A-8993E8E2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14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2AF6F03A-0F9D-4DAD-945E-022D2BB78828}"/>
              </a:ext>
            </a:extLst>
          </p:cNvPr>
          <p:cNvSpPr txBox="1"/>
          <p:nvPr/>
        </p:nvSpPr>
        <p:spPr>
          <a:xfrm>
            <a:off x="1341203" y="892102"/>
            <a:ext cx="10655423" cy="5845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3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จำนวนความต้องการจำนวนทันตาภิบาลเท่ากับ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10,000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คนใน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10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(พ.ศ.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2572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endParaRPr lang="th-TH" sz="3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ระบบสนับสนุนการปฏิบัติงานของทันตาภิบาล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4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ด้าน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คือ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u="sng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ด้านที่</a:t>
            </a:r>
            <a:r>
              <a:rPr lang="en-US" sz="3000" b="1" u="sng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1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การจัดให้มีจำนวนทันตาภิบาลในพื้นที่อย่างเพียงพอ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ได้แก่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5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เพิ่มผลิต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ทันตาภิบาลให้เพียงพอ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5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เพิ่มกรอบ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อัตรากำลังทันตาภิบาลในทุก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รพ.สต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. </a:t>
            </a:r>
            <a:r>
              <a:rPr lang="en-US" sz="3000" b="1" dirty="0" err="1">
                <a:solidFill>
                  <a:schemeClr val="accent5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ปรับเกณฑ์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FTE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ทันตาภิบาล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1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คนดูแลประชากร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5,000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endParaRPr lang="th-TH" sz="3000" b="1" dirty="0">
              <a:solidFill>
                <a:schemeClr val="accent2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u="sng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ด้านที่</a:t>
            </a:r>
            <a:r>
              <a:rPr lang="en-US" sz="3000" b="1" u="sng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2 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การบรรจุและการจ้างงานทันตาภิบาล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en-US" sz="3000" b="1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มีตำแหน่ง</a:t>
            </a:r>
            <a:r>
              <a:rPr lang="th-TH" sz="3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ที่ชัดเจน 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สามารถก้าวหน้า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ด้านวิชาชีพอย่างต่</a:t>
            </a:r>
            <a:r>
              <a:rPr lang="th-TH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อเนื่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อง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และ สร้าง</a:t>
            </a:r>
            <a:r>
              <a:rPr lang="th-TH" sz="3000" b="1" dirty="0">
                <a:solidFill>
                  <a:schemeClr val="accent5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ความเชี่ยวชาญในงาน  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โดยไม่ต้องเปลี่ยนสายงาน</a:t>
            </a:r>
            <a:r>
              <a:rPr lang="en-US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endParaRPr lang="th-TH" sz="3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u="sng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ด้านที่</a:t>
            </a:r>
            <a:r>
              <a:rPr lang="en-US" sz="3000" b="1" u="sng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3 </a:t>
            </a:r>
            <a:r>
              <a:rPr lang="en-US" sz="3000" b="1" dirty="0" err="1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ปรับปรุงบทบาทและสมรรถนะ</a:t>
            </a:r>
            <a:r>
              <a:rPr lang="en-US" sz="3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ทันตาภิบาลเพื่อการจัดบริการในอนาคต</a:t>
            </a:r>
            <a:r>
              <a:rPr lang="th-TH" sz="3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ตามร่างเอกสาร</a:t>
            </a:r>
            <a:endParaRPr lang="en-US" sz="3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b="1" u="sng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ด้านที่</a:t>
            </a:r>
            <a:r>
              <a:rPr lang="en-US" sz="3000" b="1" u="sng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4</a:t>
            </a:r>
            <a:r>
              <a:rPr lang="en-US" sz="3000" u="sng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พัฒนาระบบสนับสนุนการปฏิบัติงานของทันตาภิบาล</a:t>
            </a:r>
            <a:r>
              <a:rPr lang="en-US" sz="3000" b="1" dirty="0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th-TH" sz="3000" b="1" dirty="0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มีผู้ช่วยข้างเก้าอี้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ระบบห้องให้บริการ 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Unit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ทันตกรรม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เครื่องมือ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ที่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เพียงพอเหมาะสม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การอบรมระยะสั้น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ได้รับการศึกษาต่อเนื่องในหลักสูตรปริญญาตรีทุกคน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3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E11AE9E5-5D41-4597-83E5-E8EA2F81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22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7">
            <a:extLst>
              <a:ext uri="{FF2B5EF4-FFF2-40B4-BE49-F238E27FC236}">
                <a16:creationId xmlns:a16="http://schemas.microsoft.com/office/drawing/2014/main" xmlns="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6D655C16-FBEC-41A9-B0B4-399351D42609}"/>
              </a:ext>
            </a:extLst>
          </p:cNvPr>
          <p:cNvSpPr txBox="1"/>
          <p:nvPr/>
        </p:nvSpPr>
        <p:spPr>
          <a:xfrm>
            <a:off x="665825" y="2072880"/>
            <a:ext cx="5006313" cy="24383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การใช้ผลการวิจัย</a:t>
            </a:r>
            <a:endParaRPr lang="th-TH" sz="6600" b="1" dirty="0">
              <a:solidFill>
                <a:schemeClr val="accent4">
                  <a:lumMod val="60000"/>
                  <a:lumOff val="40000"/>
                </a:schemeClr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h-TH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ในการ</a:t>
            </a:r>
            <a:r>
              <a:rPr lang="en-US" sz="66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ขับเคลื่อน</a:t>
            </a:r>
            <a:r>
              <a:rPr lang="th-TH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งาน</a:t>
            </a:r>
            <a:endParaRPr lang="en-US" sz="6600" b="1" dirty="0">
              <a:solidFill>
                <a:schemeClr val="accent4">
                  <a:lumMod val="60000"/>
                  <a:lumOff val="40000"/>
                </a:schemeClr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495BB71-F577-44EB-B2F6-9F5C88951B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6441" b="3"/>
          <a:stretch/>
        </p:blipFill>
        <p:spPr>
          <a:xfrm>
            <a:off x="5800734" y="1057275"/>
            <a:ext cx="5917401" cy="4743450"/>
          </a:xfrm>
          <a:prstGeom prst="rect">
            <a:avLst/>
          </a:prstGeom>
        </p:spPr>
      </p:pic>
      <p:sp>
        <p:nvSpPr>
          <p:cNvPr id="37" name="Rectangle 29">
            <a:extLst>
              <a:ext uri="{FF2B5EF4-FFF2-40B4-BE49-F238E27FC236}">
                <a16:creationId xmlns:a16="http://schemas.microsoft.com/office/drawing/2014/main" xmlns="" id="{D84C2E9E-0B5D-4B5F-9A1F-70EBDCE390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BB5951E5-F68E-4563-A8E8-BD18BB5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19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C0CF2ACE-E671-48E8-98A3-6411BCE4EDB7}"/>
              </a:ext>
            </a:extLst>
          </p:cNvPr>
          <p:cNvSpPr txBox="1"/>
          <p:nvPr/>
        </p:nvSpPr>
        <p:spPr>
          <a:xfrm>
            <a:off x="483434" y="636188"/>
            <a:ext cx="3200400" cy="558561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 </a:t>
            </a:r>
            <a:r>
              <a:rPr lang="en-US" sz="44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ต้องวิเคราะห์</a:t>
            </a:r>
            <a:r>
              <a:rPr lang="en-US" sz="44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ความต้องการ</a:t>
            </a:r>
            <a:r>
              <a:rPr lang="th-TH" sz="44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</a:t>
            </a:r>
            <a:r>
              <a:rPr lang="en-US" sz="44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บริการ</a:t>
            </a:r>
            <a:r>
              <a:rPr lang="th-TH" sz="44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สุขภาพช่องปากระดับปฐมภูมิ</a:t>
            </a:r>
            <a:endParaRPr lang="en-US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FC8DC9C4-0311-44C3-A197-F2065BC607B9}"/>
              </a:ext>
            </a:extLst>
          </p:cNvPr>
          <p:cNvSpPr txBox="1"/>
          <p:nvPr/>
        </p:nvSpPr>
        <p:spPr>
          <a:xfrm>
            <a:off x="4179774" y="8998"/>
            <a:ext cx="8009178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การให้บริการสุขภาพช่องปากในระดับปฐมภูมิ </a:t>
            </a:r>
            <a:r>
              <a:rPr lang="en-US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            </a:t>
            </a:r>
            <a:r>
              <a:rPr lang="th-TH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ยังเป็นบทบาทหลักของทันตา</a:t>
            </a:r>
            <a:r>
              <a:rPr lang="th-TH" sz="3600" b="1" u="sng" dirty="0" err="1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ภิ</a:t>
            </a:r>
            <a:r>
              <a:rPr lang="th-TH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บาลในอนาคต </a:t>
            </a:r>
            <a:endParaRPr lang="en-US" sz="3600" b="1" u="sng" dirty="0">
              <a:solidFill>
                <a:srgbClr val="FF00FF"/>
              </a:solidFill>
              <a:effectLst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โดยพัฒนาให้เป็นนักทันตสาธารณสุขประจำตำบล</a:t>
            </a:r>
            <a:endParaRPr lang="en-US" sz="3600" b="1" u="sng" dirty="0">
              <a:solidFill>
                <a:srgbClr val="FF00FF"/>
              </a:solidFill>
              <a:effectLst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u="sng" dirty="0">
                <a:solidFill>
                  <a:srgbClr val="FF00FF"/>
                </a:solidFill>
                <a:effectLst/>
                <a:ea typeface="Calibri" panose="020F0502020204030204" pitchFamily="34" charset="0"/>
              </a:rPr>
              <a:t>ที่มีขีดความสามารถให้บริการด้านต่าง ๆ</a:t>
            </a:r>
            <a:endParaRPr lang="en-US" sz="3600" b="1" u="sng" dirty="0">
              <a:solidFill>
                <a:srgbClr val="FF00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dirty="0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รายละเอียดตาม</a:t>
            </a:r>
            <a:r>
              <a:rPr lang="th-TH" sz="3600" b="1" u="sng" dirty="0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ร่างเอกสาร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ข้อสรุป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บทบาทและสมรรถน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ะที่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ชัดเจน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เชื่อมโยงกับระบบการผลิตบุคลากร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พัฒนากำลังคนที่ตอบโจทย์อนาคต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endParaRPr lang="th-TH" sz="3600" b="1" dirty="0">
              <a:solidFill>
                <a:schemeClr val="accent2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" b="1" dirty="0">
              <a:solidFill>
                <a:schemeClr val="accent2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6F665E61-B0CC-4E10-9059-A15874515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6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D8223051-FB9B-46A1-929F-07052C2CC819}"/>
              </a:ext>
            </a:extLst>
          </p:cNvPr>
          <p:cNvSpPr txBox="1"/>
          <p:nvPr/>
        </p:nvSpPr>
        <p:spPr>
          <a:xfrm>
            <a:off x="4816015" y="511445"/>
            <a:ext cx="6993578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ประสานกลุ่มกฎหมาย สป.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ดำเนินการแก้ไขระเบียบกระทรวงสาธารณสุขฯ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ฉบับที่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2)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พ.ศ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2559 </a:t>
            </a:r>
            <a:endParaRPr lang="th-TH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5715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ครอบคลุมทันตาภิบาลที่จบหลักสูตร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สบ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.(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หลักสูตรปริญญาตรีอื่น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ที่จะมีการปรับปรุงให้เหมาะสมในอนาคต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เช่น  วทบ. (ทันต)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endParaRPr lang="th-TH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571500" indent="-5715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ให้ถือเป็นบุคคลตามข้อ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6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แห่งระเบียบกระทรวงสาธารณสุข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ฯ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พ.ศ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2539 (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เท่ากับหลักสูตร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5F28F473-B6C7-45BE-BF27-AC5864E94961}"/>
              </a:ext>
            </a:extLst>
          </p:cNvPr>
          <p:cNvSpPr txBox="1"/>
          <p:nvPr/>
        </p:nvSpPr>
        <p:spPr>
          <a:xfrm>
            <a:off x="144397" y="984577"/>
            <a:ext cx="4582838" cy="40626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en-US" sz="40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กระทรวงสาธารณสุข</a:t>
            </a:r>
            <a:r>
              <a:rPr lang="en-US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40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en-US" sz="40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โดยสำนักงานปลัดกระทรวงฯ</a:t>
            </a:r>
            <a:endParaRPr lang="th-TH" sz="40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40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ดำเนินการ</a:t>
            </a:r>
            <a:r>
              <a:rPr lang="en-US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โดย</a:t>
            </a:r>
          </a:p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40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กองบริหารการสาธารณสุข</a:t>
            </a:r>
            <a:endParaRPr lang="en-US" sz="4000" b="1" dirty="0">
              <a:solidFill>
                <a:srgbClr val="FFFF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en-US" dirty="0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8DFE639F-EFFC-4B72-B254-6CC13471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8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155DB088-9451-4281-89C6-3D1EB4C285B1}"/>
              </a:ext>
            </a:extLst>
          </p:cNvPr>
          <p:cNvSpPr txBox="1"/>
          <p:nvPr/>
        </p:nvSpPr>
        <p:spPr>
          <a:xfrm>
            <a:off x="4447308" y="319088"/>
            <a:ext cx="7309263" cy="5857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</a:t>
            </a:r>
            <a:r>
              <a:rPr lang="th-TH" sz="4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ประสานกลุ่มบริหารบุคคล สป.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การกำหนดตำแหน่งนักทันตสาธารณสุข </a:t>
            </a:r>
            <a:r>
              <a:rPr lang="en-US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th-TH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(วุฒิปริญญาตรี) ขึ้นใหม่</a:t>
            </a:r>
            <a:r>
              <a:rPr lang="en-US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th-TH" sz="4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ซึ่งสามารถพัฒนาความเชี่ยวชาญและความก้าวหน้าในสายงาน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4000" b="1" dirty="0">
                <a:solidFill>
                  <a:schemeClr val="accent2">
                    <a:lumMod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โดยกำหนดอัตราตำแหน่งใน</a:t>
            </a:r>
            <a:r>
              <a:rPr lang="th-TH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กรอบของโรงพยาบาลส่งเสริมสุขภาพ แห่งละ 1 ตำแหน่ง เพื่อแก้ไขปัญหาการสูญเสียทันตา</a:t>
            </a:r>
            <a:r>
              <a:rPr lang="th-TH" sz="4000" b="1" dirty="0" err="1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4000" b="1" dirty="0">
                <a:solidFill>
                  <a:srgbClr val="FF00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</a:t>
            </a:r>
            <a:endParaRPr lang="en-US" sz="4000" dirty="0">
              <a:solidFill>
                <a:srgbClr val="FF00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19DDF2A5-18C6-4F01-989F-C0FF1F6E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1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F60AEEDC-81C9-418C-A018-6D68F1E2430B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วิธีการศึกษา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th-TH" sz="4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 </a:t>
            </a:r>
            <a:r>
              <a:rPr lang="th-TH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กลุ่ม</a:t>
            </a:r>
            <a:endParaRPr lang="en-US" sz="4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46F38B80-DA66-40B6-B09D-E9229D6D21A9}"/>
              </a:ext>
            </a:extLst>
          </p:cNvPr>
          <p:cNvSpPr txBox="1"/>
          <p:nvPr/>
        </p:nvSpPr>
        <p:spPr>
          <a:xfrm>
            <a:off x="3887234" y="81756"/>
            <a:ext cx="8135550" cy="6457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4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กระบวนการเก็บรวบรวมข้อมูล</a:t>
            </a:r>
            <a:endParaRPr lang="th-TH" sz="4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  <a:buFont typeface="Wingdings" panose="05000000000000000000" pitchFamily="2" charset="2"/>
              <a:buChar char="§"/>
            </a:pP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การวิจัยเชิงปริมาณ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 </a:t>
            </a: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กลุ่ม</a:t>
            </a:r>
            <a:endParaRPr lang="th-TH" sz="33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2286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</a:pPr>
            <a:r>
              <a:rPr lang="th-TH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ทีมงานทันตบุคลากร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ทีมสาธารณสุข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: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บทบาทและสมรรถนะ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และการจัดบริการ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</a:pP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 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2)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กลุ่มผู้จบและผู้ใช้ในหลักสูตร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สบ.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ในเรื่องการผลิต</a:t>
            </a:r>
            <a:endParaRPr lang="en-US" sz="1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  <a:buFont typeface="Wingdings" panose="05000000000000000000" pitchFamily="2" charset="2"/>
              <a:buChar char="§"/>
            </a:pP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การวิจัยเชิงคุณภาพด้วยการสัมภาษณ์เชิงลึก</a:t>
            </a:r>
            <a:r>
              <a:rPr lang="th-TH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กลุ่มหลัก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3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2286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</a:pP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1)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กลุ่มผู้บริหารที่เกี่ยวของการผลิตการใช้ทันตาภิบาล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</a:pP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2)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ผู้บริการระดับสาธารณสุขระดับจังหวัด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/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ทันตบุคลากรและสาธารณสุขผู้ปฏิบัติระดับอำเภอและตำบล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2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  <a:buFont typeface="Wingdings" panose="05000000000000000000" pitchFamily="2" charset="2"/>
              <a:buChar char="§"/>
            </a:pP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การศึกษาผลิตภาพการจัดบริการของทันตาภิบาลในปี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2561   </a:t>
            </a:r>
            <a:endParaRPr lang="en-US" sz="14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Clr>
                <a:srgbClr val="FF00FF"/>
              </a:buClr>
              <a:buFont typeface="Wingdings" panose="05000000000000000000" pitchFamily="2" charset="2"/>
              <a:buChar char="§"/>
            </a:pP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การศึกษาการกระจายทันตาภิบาล</a:t>
            </a:r>
            <a:r>
              <a:rPr lang="th-TH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3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ปี</a:t>
            </a:r>
            <a:r>
              <a:rPr lang="en-US" sz="33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2561</a:t>
            </a:r>
            <a:endParaRPr lang="en-US" sz="2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F383DF35-39C7-4CF7-AE04-3769967C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6455" y="6411119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z="1400" smtClean="0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095252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D8223051-FB9B-46A1-929F-07052C2CC819}"/>
              </a:ext>
            </a:extLst>
          </p:cNvPr>
          <p:cNvSpPr txBox="1"/>
          <p:nvPr/>
        </p:nvSpPr>
        <p:spPr>
          <a:xfrm>
            <a:off x="4167268" y="311605"/>
            <a:ext cx="7883188" cy="6219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600" b="1" dirty="0">
              <a:latin typeface="DilleniaUPC" panose="02020603050405020304" pitchFamily="18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จัดทำโครงการทศวรรษการพัฒนาบริการสุขภาพช่องปากใน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รพ.สต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เป็นแผนระยะยาวทั้งในด้านการพัฒนาระบบบริการและพัฒนากำลังคน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เป็นส่วนหนึ่งของทศวรรษพัฒนา รพ.สต.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กำหนดความต้องการจำนวนทันตาภิบาล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ในปี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2572 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จำนวน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10,000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กรอบอัตรากำลังทันตาภิบาล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ทุกรพ.สต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4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รพ.สต.ขนาดใหญ่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(L)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ที่มีประชากร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&gt;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20,000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ให้มีทันตาภิบาล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2 </a:t>
            </a:r>
            <a:r>
              <a:rPr lang="en-US" sz="40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คน</a:t>
            </a: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CA18B67C-814E-496F-8CA3-1E741DAD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665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D8223051-FB9B-46A1-929F-07052C2CC819}"/>
              </a:ext>
            </a:extLst>
          </p:cNvPr>
          <p:cNvSpPr txBox="1"/>
          <p:nvPr/>
        </p:nvSpPr>
        <p:spPr>
          <a:xfrm>
            <a:off x="4167268" y="242886"/>
            <a:ext cx="7613400" cy="6219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5.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พัฒนาโครงสร้างการจัดบริการในรพ.สต.ให้สามารถตอบโจทย์ในอนาคต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ได้แก่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คุณลักษณะห้องให้บริการทันตกรรม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ครุภัณฑ์ทันตกรรมที่จำเป็น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และระบบสนับสนุนอื่น ๆ</a:t>
            </a: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6.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ประสาน สบช.</a:t>
            </a:r>
            <a:r>
              <a:rPr lang="th-TH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เพื่อวางแผนการผลิตให้สอดคล้องกับความต้องการทันตา</a:t>
            </a:r>
            <a:r>
              <a:rPr lang="th-TH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ภิ</a:t>
            </a:r>
            <a:r>
              <a:rPr lang="th-TH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บาลใน 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10 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ปี (ปี 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2563-2572)  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ทั้งเรื่องจำนวนและสมรรถนะที่กำหนด ความต้องการของพื้นที่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  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รวมทั้งจัดระบบการศึกษาต่อเนื่องรองรับให้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   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ทันตา</a:t>
            </a:r>
            <a:r>
              <a:rPr lang="th-TH" sz="3600" b="1" dirty="0" err="1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ภิ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บาลทุกคน</a:t>
            </a:r>
            <a:r>
              <a:rPr lang="th-TH" sz="3600" b="1" dirty="0">
                <a:latin typeface="TH SarabunPSK" panose="020B0500040200020003" pitchFamily="34" charset="-34"/>
                <a:ea typeface="Calibri" panose="020F0502020204030204" pitchFamily="34" charset="0"/>
              </a:rPr>
              <a:t>ให้</a:t>
            </a:r>
            <a:r>
              <a:rPr lang="th-TH" sz="36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</a:rPr>
              <a:t>จบการศึกษาระดับปริญญาตรี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7.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ประสานทันตแพทย์สภา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: </a:t>
            </a:r>
            <a:r>
              <a:rPr lang="th-TH" sz="3600" b="1" dirty="0">
                <a:latin typeface="Cordia New" panose="020B0304020202020204" pitchFamily="34" charset="-34"/>
              </a:rPr>
              <a:t>จำนวน บทบาท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และสมรรถนะของทันตา</a:t>
            </a:r>
            <a:r>
              <a:rPr lang="th-TH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บาลในอนาคตในระบบบริการของกระทรวงสาธารณสุข</a:t>
            </a: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DF66F684-2A16-40E5-AADD-EEEE28BE9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662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155DB088-9451-4281-89C6-3D1EB4C285B1}"/>
              </a:ext>
            </a:extLst>
          </p:cNvPr>
          <p:cNvSpPr txBox="1"/>
          <p:nvPr/>
        </p:nvSpPr>
        <p:spPr>
          <a:xfrm>
            <a:off x="4153912" y="319088"/>
            <a:ext cx="7479924" cy="5537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สถาบันพระบรมราชชนก 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ผลิตด้วยหลักสูตรวิทยาศาสตร์บัณฑิต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ทันตสาธารณสุข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 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ไม่ให้ซ้ำซ้อนกับหลักสูตร สบ.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(ที่มีการผลิตมากมายในหลายสถาบัน)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ให้มีสมรรถนะ</a:t>
            </a:r>
            <a:r>
              <a:rPr lang="th-TH" sz="3600" b="1" dirty="0">
                <a:latin typeface="Cordia New" panose="020B0304020202020204" pitchFamily="34" charset="-34"/>
              </a:rPr>
              <a:t>ด้านทันตสาธารณสุข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เพิ่มขึ้น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ทั้งด้าน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บูรณาการส่งเสริมป้องกันในกลุ่มวัยต่าง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ๆ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ทักษะด้านบำบัดรักษา</a:t>
            </a:r>
            <a:r>
              <a:rPr lang="th-TH" sz="3600" b="1" dirty="0">
                <a:latin typeface="Cordia New" panose="020B0304020202020204" pitchFamily="34" charset="-34"/>
              </a:rPr>
              <a:t>ที่จำเป็น</a:t>
            </a:r>
            <a:r>
              <a:rPr lang="en-US" sz="36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ทั้งในหน่วยบริการและชุมชน</a:t>
            </a: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9E637E71-0E38-4887-BA12-621A6679E9F4}"/>
              </a:ext>
            </a:extLst>
          </p:cNvPr>
          <p:cNvSpPr txBox="1"/>
          <p:nvPr/>
        </p:nvSpPr>
        <p:spPr>
          <a:xfrm>
            <a:off x="175705" y="1240972"/>
            <a:ext cx="3805550" cy="31700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th-TH" sz="40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</a:t>
            </a:r>
            <a:r>
              <a:rPr lang="en-US" sz="40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ผลิต</a:t>
            </a:r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ทันตา</a:t>
            </a:r>
            <a:r>
              <a:rPr lang="th-TH" sz="4000" b="1" dirty="0" err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40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บาลโดย สถาบันพระบรมราชชนก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C5F554C6-7B14-4C2C-B3AA-F488A197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65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B608E288-A0A6-4C15-94C4-3A9B353118C2}"/>
              </a:ext>
            </a:extLst>
          </p:cNvPr>
          <p:cNvSpPr txBox="1"/>
          <p:nvPr/>
        </p:nvSpPr>
        <p:spPr>
          <a:xfrm>
            <a:off x="4380764" y="141289"/>
            <a:ext cx="7597740" cy="621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1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ข้อเสนอต่อสำนักงานหลักประกันสุขภาพแห่งชาติ 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/>
              <a:latin typeface="DilleniaUPC" panose="02020603050405020304" pitchFamily="18" charset="-34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ใน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การทบทวนชุดสิทธิประโยชน์ทางทันตกรรม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ให้สอดคล้องความต้องการของประชาชนที่เพิ่มขึ้น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 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และการแก้ปัญหาสุขภาพช่องปากในภาพรวม รวมทั้งการพัฒนาระบบจัดบริการส่งเสริมป้องกันช่องปากในสถานบริการทันตกรรมภาคเอกชน ภายใต้ระบบหลักประกันสุขภาพถ้วนหน้า  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</a:rPr>
              <a:t>โดยใช้รูปแบบกองทุนทันตกรรม 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/>
              <a:latin typeface="DilleniaUPC" panose="02020603050405020304" pitchFamily="18" charset="-34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b="1" dirty="0">
              <a:solidFill>
                <a:schemeClr val="accent6">
                  <a:lumMod val="50000"/>
                </a:schemeClr>
              </a:solidFill>
              <a:effectLst/>
              <a:latin typeface="DilleniaUPC" panose="02020603050405020304" pitchFamily="18" charset="-34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2 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กรมอนามัย</a:t>
            </a:r>
            <a:r>
              <a:rPr lang="en-US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..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กำหนด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มาตรการ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 และ 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ชุดกิจกรรมบริการ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บูรณาการ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ส่งเสริมสุขภาพ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ช่องปากใน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กลุ่มวัย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ต่าง ๆ </a:t>
            </a:r>
            <a:r>
              <a:rPr lang="en-US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      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ที่เป็น</a:t>
            </a:r>
            <a:r>
              <a:rPr lang="en-US" sz="3600" b="1" dirty="0" err="1">
                <a:solidFill>
                  <a:srgbClr val="0070C0"/>
                </a:solidFill>
                <a:latin typeface="DilleniaUPC" panose="02020603050405020304" pitchFamily="18" charset="-34"/>
              </a:rPr>
              <a:t>รูปธรรม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 และ วัดผลลัพธ์การปฏิบัติงานได้ </a:t>
            </a:r>
            <a:r>
              <a:rPr lang="en-US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     </a:t>
            </a:r>
            <a:r>
              <a:rPr lang="th-TH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(ผ่าน</a:t>
            </a:r>
            <a:r>
              <a:rPr lang="en-US" sz="3600" b="1" dirty="0">
                <a:solidFill>
                  <a:srgbClr val="0070C0"/>
                </a:solidFill>
                <a:latin typeface="DilleniaUPC" panose="02020603050405020304" pitchFamily="18" charset="-34"/>
              </a:rPr>
              <a:t> HDC)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B016B7BC-3E53-4D86-970C-1498AECD1D16}"/>
              </a:ext>
            </a:extLst>
          </p:cNvPr>
          <p:cNvSpPr txBox="1"/>
          <p:nvPr/>
        </p:nvSpPr>
        <p:spPr>
          <a:xfrm>
            <a:off x="558165" y="562653"/>
            <a:ext cx="3050942" cy="37856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4 </a:t>
            </a:r>
            <a:r>
              <a:rPr lang="th-TH" sz="48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การขับเคลื่อน</a:t>
            </a:r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r>
              <a:rPr lang="th-TH" sz="48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โดยหน่วยงาน</a:t>
            </a:r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r>
              <a:rPr lang="th-TH" sz="4800" b="1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อื่น ๆ </a:t>
            </a:r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FF4BD755-2219-436B-92E6-053E7134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55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B608E288-A0A6-4C15-94C4-3A9B353118C2}"/>
              </a:ext>
            </a:extLst>
          </p:cNvPr>
          <p:cNvSpPr txBox="1"/>
          <p:nvPr/>
        </p:nvSpPr>
        <p:spPr>
          <a:xfrm>
            <a:off x="4251360" y="319088"/>
            <a:ext cx="6906491" cy="621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3.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สมาคม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ทันตา</a:t>
            </a:r>
            <a:r>
              <a:rPr kumimoji="0" lang="th-TH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ภิ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บาล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.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ฯ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..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ส่งเสริมการพัฒนา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Model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การทำงาน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และ ขับเคลื่อน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Social movement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ทันตาภิบาลคือใคร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ทำอะไรให้ประชาชน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ขณะนี้มีปัญหาอะไร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ordia New" panose="020B0304020202020204" pitchFamily="34" charset="-34"/>
              <a:ea typeface="+mn-ea"/>
              <a:cs typeface="Cordia New" panose="020B0304020202020204" pitchFamily="34" charset="-34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4.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ทันตแพ</a:t>
            </a:r>
            <a:r>
              <a:rPr kumimoji="0" lang="th-TH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ทย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สภา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กำหนดให้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ทันตาภิบาล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เป็นสมาชิกประเภทหนึ่ง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 เหมือน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rdia New" panose="020B0304020202020204" pitchFamily="34" charset="-34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กลุ่ม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Dental Hygienist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+mn-cs"/>
              </a:rPr>
              <a:t> 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rdia New" panose="020B0304020202020204" pitchFamily="34" charset="-34"/>
                <a:ea typeface="+mn-ea"/>
                <a:cs typeface="Cordia New" panose="020B0304020202020204" pitchFamily="34" charset="-34"/>
              </a:rPr>
              <a:t>ในต่างประเทศ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dia New" panose="020B0304020202020204" pitchFamily="34" charset="-3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B016B7BC-3E53-4D86-970C-1498AECD1D16}"/>
              </a:ext>
            </a:extLst>
          </p:cNvPr>
          <p:cNvSpPr txBox="1"/>
          <p:nvPr/>
        </p:nvSpPr>
        <p:spPr>
          <a:xfrm>
            <a:off x="558165" y="562653"/>
            <a:ext cx="3050942" cy="37856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4 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การขับเคลื่อน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โดยหน่วยงาน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อื่น ๆ 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FF4BD755-2219-436B-92E6-053E7134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D7F778-F8A0-474C-8B7E-67940B7AB1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5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6276AAA8-8195-4BAF-BEAE-7F7DEA2F37A6}"/>
              </a:ext>
            </a:extLst>
          </p:cNvPr>
          <p:cNvSpPr txBox="1"/>
          <p:nvPr/>
        </p:nvSpPr>
        <p:spPr>
          <a:xfrm>
            <a:off x="87081" y="32468"/>
            <a:ext cx="5040635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>
                <a:solidFill>
                  <a:schemeClr val="bg1"/>
                </a:solidFill>
              </a:rPr>
              <a:t> กลุ่มตัวอย่าง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xmlns="" id="{0A1397CB-FA83-46F7-B841-3EDB76193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396127"/>
              </p:ext>
            </p:extLst>
          </p:nvPr>
        </p:nvGraphicFramePr>
        <p:xfrm>
          <a:off x="144576" y="1292344"/>
          <a:ext cx="4983139" cy="448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3360">
                  <a:extLst>
                    <a:ext uri="{9D8B030D-6E8A-4147-A177-3AD203B41FA5}">
                      <a16:colId xmlns:a16="http://schemas.microsoft.com/office/drawing/2014/main" xmlns="" val="3516111411"/>
                    </a:ext>
                  </a:extLst>
                </a:gridCol>
                <a:gridCol w="952121">
                  <a:extLst>
                    <a:ext uri="{9D8B030D-6E8A-4147-A177-3AD203B41FA5}">
                      <a16:colId xmlns:a16="http://schemas.microsoft.com/office/drawing/2014/main" xmlns="" val="3124983304"/>
                    </a:ext>
                  </a:extLst>
                </a:gridCol>
                <a:gridCol w="921509">
                  <a:extLst>
                    <a:ext uri="{9D8B030D-6E8A-4147-A177-3AD203B41FA5}">
                      <a16:colId xmlns:a16="http://schemas.microsoft.com/office/drawing/2014/main" xmlns="" val="2769916131"/>
                    </a:ext>
                  </a:extLst>
                </a:gridCol>
                <a:gridCol w="806149">
                  <a:extLst>
                    <a:ext uri="{9D8B030D-6E8A-4147-A177-3AD203B41FA5}">
                      <a16:colId xmlns:a16="http://schemas.microsoft.com/office/drawing/2014/main" xmlns="" val="259762728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กลุ่มตัวอย่าง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7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จำนวนเป้าหมาย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ตอบกลับ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743362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1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ทพ.สสจ.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76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51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67.1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03963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ทพ. รพศ./รพท./รพช.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850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503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59.2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907732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3 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สส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อ.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380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212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55.8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0196880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4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ea typeface="Calibri" panose="020F0502020204030204" pitchFamily="34" charset="0"/>
                          <a:cs typeface="+mn-cs"/>
                        </a:rPr>
                        <a:t>ผอ.รพ.สต.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2,000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779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39.0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0595454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บาลจบสบ.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500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446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89.2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446337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บาลของ รพ.</a:t>
                      </a: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/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สสจ.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850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480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56.5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549657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 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บาลรพ.สต.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2,000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1,910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95.5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691334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6,656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4,381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65.8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940190372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587D5DCA-C17C-481B-844D-26CFA93F5F69}"/>
              </a:ext>
            </a:extLst>
          </p:cNvPr>
          <p:cNvSpPr txBox="1"/>
          <p:nvPr/>
        </p:nvSpPr>
        <p:spPr>
          <a:xfrm>
            <a:off x="-28333" y="769124"/>
            <a:ext cx="56932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1.1 </a:t>
            </a:r>
            <a:r>
              <a:rPr lang="th-TH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การศึกษาเชิงปริมาณกลุ่มที่</a:t>
            </a:r>
            <a:r>
              <a:rPr lang="en-US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altLang="en-US" sz="28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N = </a:t>
            </a:r>
            <a:r>
              <a:rPr lang="en-US" sz="2800" b="1" dirty="0">
                <a:solidFill>
                  <a:srgbClr val="FFC000"/>
                </a:solidFill>
                <a:effectLst/>
                <a:latin typeface="DilleniaUPC" panose="02020603050405020304" pitchFamily="18" charset="-34"/>
                <a:cs typeface="+mn-cs"/>
              </a:rPr>
              <a:t>4,381 </a:t>
            </a:r>
            <a:r>
              <a:rPr lang="th-TH" sz="2800" b="1" dirty="0">
                <a:solidFill>
                  <a:srgbClr val="FFC000"/>
                </a:solidFill>
                <a:effectLst/>
                <a:latin typeface="DilleniaUPC" panose="02020603050405020304" pitchFamily="18" charset="-34"/>
                <a:cs typeface="+mn-cs"/>
              </a:rPr>
              <a:t>ราย</a:t>
            </a:r>
            <a:endParaRPr lang="en-US" sz="2800" b="1" dirty="0">
              <a:solidFill>
                <a:srgbClr val="FFC000"/>
              </a:solidFill>
              <a:effectLst/>
              <a:latin typeface="DilleniaUPC" panose="02020603050405020304" pitchFamily="18" charset="-34"/>
              <a:ea typeface="Calibri" panose="020F0502020204030204" pitchFamily="34" charset="0"/>
              <a:cs typeface="+mn-cs"/>
            </a:endParaRPr>
          </a:p>
          <a:p>
            <a:r>
              <a:rPr lang="th-TH" altLang="en-US" sz="30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3000" dirty="0">
              <a:solidFill>
                <a:srgbClr val="FFC000"/>
              </a:solidFill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xmlns="" id="{FDC6298A-37B3-4F02-90F5-6E600D7BE10C}"/>
              </a:ext>
            </a:extLst>
          </p:cNvPr>
          <p:cNvSpPr txBox="1"/>
          <p:nvPr/>
        </p:nvSpPr>
        <p:spPr>
          <a:xfrm>
            <a:off x="5413831" y="152467"/>
            <a:ext cx="6662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C000"/>
                </a:solidFill>
                <a:latin typeface="DilleniaUPC" panose="02020603050405020304" pitchFamily="18" charset="-34"/>
              </a:rPr>
              <a:t>1.2 </a:t>
            </a:r>
            <a:r>
              <a:rPr lang="th-TH" sz="3000" b="1" dirty="0">
                <a:solidFill>
                  <a:srgbClr val="FFC000"/>
                </a:solidFill>
                <a:latin typeface="DilleniaUPC" panose="02020603050405020304" pitchFamily="18" charset="-34"/>
              </a:rPr>
              <a:t>การศึกษาเชิงปริมาณกลุ่มที่ </a:t>
            </a:r>
            <a:r>
              <a:rPr lang="en-US" sz="3000" b="1" dirty="0">
                <a:solidFill>
                  <a:srgbClr val="FFC000"/>
                </a:solidFill>
                <a:latin typeface="DilleniaUPC" panose="02020603050405020304" pitchFamily="18" charset="-34"/>
              </a:rPr>
              <a:t>2 </a:t>
            </a:r>
            <a:r>
              <a:rPr lang="th-TH" sz="3000" b="1" dirty="0">
                <a:solidFill>
                  <a:srgbClr val="FFC000"/>
                </a:solidFill>
                <a:latin typeface="DilleniaUPC" panose="02020603050405020304" pitchFamily="18" charset="-34"/>
              </a:rPr>
              <a:t>  </a:t>
            </a:r>
            <a:r>
              <a:rPr lang="en-US" altLang="en-US" sz="3200" b="1" dirty="0">
                <a:solidFill>
                  <a:srgbClr val="FFC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N = </a:t>
            </a:r>
            <a:r>
              <a:rPr lang="en-US" altLang="en-US" sz="3200" b="1" dirty="0">
                <a:solidFill>
                  <a:srgbClr val="FFC000"/>
                </a:solidFill>
                <a:latin typeface="DilleniaUPC" panose="02020603050405020304" pitchFamily="18" charset="-34"/>
                <a:ea typeface="Calibri" panose="020F0502020204030204" pitchFamily="34" charset="0"/>
              </a:rPr>
              <a:t>218</a:t>
            </a:r>
            <a:r>
              <a:rPr lang="en-US" sz="3200" b="1" dirty="0">
                <a:solidFill>
                  <a:srgbClr val="FFC000"/>
                </a:solidFill>
                <a:effectLst/>
                <a:latin typeface="DilleniaUPC" panose="02020603050405020304" pitchFamily="18" charset="-34"/>
                <a:cs typeface="+mn-cs"/>
              </a:rPr>
              <a:t> </a:t>
            </a:r>
            <a:r>
              <a:rPr lang="th-TH" sz="3200" b="1" dirty="0">
                <a:solidFill>
                  <a:srgbClr val="FFC000"/>
                </a:solidFill>
                <a:effectLst/>
                <a:latin typeface="DilleniaUPC" panose="02020603050405020304" pitchFamily="18" charset="-34"/>
                <a:cs typeface="+mn-cs"/>
              </a:rPr>
              <a:t>ราย</a:t>
            </a:r>
            <a:endParaRPr lang="en-US" sz="3000" b="1" dirty="0">
              <a:solidFill>
                <a:srgbClr val="FFC000"/>
              </a:solidFill>
              <a:latin typeface="DilleniaUPC" panose="02020603050405020304" pitchFamily="18" charset="-34"/>
            </a:endParaRPr>
          </a:p>
        </p:txBody>
      </p:sp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xmlns="" id="{25003E5E-F607-44A5-BD13-EB1334D7A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75242"/>
              </p:ext>
            </p:extLst>
          </p:nvPr>
        </p:nvGraphicFramePr>
        <p:xfrm>
          <a:off x="5447849" y="710605"/>
          <a:ext cx="6665948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1351">
                  <a:extLst>
                    <a:ext uri="{9D8B030D-6E8A-4147-A177-3AD203B41FA5}">
                      <a16:colId xmlns:a16="http://schemas.microsoft.com/office/drawing/2014/main" xmlns="" val="3181153570"/>
                    </a:ext>
                  </a:extLst>
                </a:gridCol>
                <a:gridCol w="994299">
                  <a:extLst>
                    <a:ext uri="{9D8B030D-6E8A-4147-A177-3AD203B41FA5}">
                      <a16:colId xmlns:a16="http://schemas.microsoft.com/office/drawing/2014/main" xmlns="" val="358642250"/>
                    </a:ext>
                  </a:extLst>
                </a:gridCol>
                <a:gridCol w="870012">
                  <a:extLst>
                    <a:ext uri="{9D8B030D-6E8A-4147-A177-3AD203B41FA5}">
                      <a16:colId xmlns:a16="http://schemas.microsoft.com/office/drawing/2014/main" xmlns="" val="325017014"/>
                    </a:ext>
                  </a:extLst>
                </a:gridCol>
                <a:gridCol w="810286">
                  <a:extLst>
                    <a:ext uri="{9D8B030D-6E8A-4147-A177-3AD203B41FA5}">
                      <a16:colId xmlns:a16="http://schemas.microsoft.com/office/drawing/2014/main" xmlns="" val="929248881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กลุ่มตัวอย่าง 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จำนวนที่ส่ง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จำนวนตอบกลับ</a:t>
                      </a:r>
                      <a:endParaRPr lang="en-US" sz="20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ร้อยละ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172217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ทันตา</a:t>
                      </a:r>
                      <a:r>
                        <a:rPr lang="th-TH" sz="2400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บาลที่จบ สบ.(ทันต)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350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143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40.9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05552084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กลุ่มผู้ใช้บัทันตาภิบาลที่จบหลักสูตร สบ. </a:t>
                      </a:r>
                      <a:endParaRPr lang="en-US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350</a:t>
                      </a:r>
                      <a:endParaRPr lang="en-US" sz="2400" b="1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75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21.4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4657595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รวม</a:t>
                      </a:r>
                      <a:endParaRPr lang="en-US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700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218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31.1</a:t>
                      </a:r>
                      <a:endParaRPr lang="en-US" sz="2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57182130"/>
                  </a:ext>
                </a:extLst>
              </a:tr>
            </a:tbl>
          </a:graphicData>
        </a:graphic>
      </p:graphicFrame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xmlns="" id="{7EE4E749-58B5-45C2-9DD6-11474A8523C5}"/>
              </a:ext>
            </a:extLst>
          </p:cNvPr>
          <p:cNvSpPr txBox="1"/>
          <p:nvPr/>
        </p:nvSpPr>
        <p:spPr>
          <a:xfrm>
            <a:off x="5204902" y="2757083"/>
            <a:ext cx="7064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2.1 </a:t>
            </a:r>
            <a:r>
              <a:rPr lang="th-TH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การศึกษาเชิงคุณภาพ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ผู้บริหารที่เกี่ยวข้องการผลิตและใช้ทันตา</a:t>
            </a:r>
            <a:r>
              <a:rPr lang="th-TH" sz="24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ภิ</a:t>
            </a:r>
            <a:r>
              <a:rPr lang="th-TH" sz="2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บาล</a:t>
            </a:r>
            <a:endParaRPr lang="en-US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9" name="ตาราง 8">
            <a:extLst>
              <a:ext uri="{FF2B5EF4-FFF2-40B4-BE49-F238E27FC236}">
                <a16:creationId xmlns:a16="http://schemas.microsoft.com/office/drawing/2014/main" xmlns="" id="{1A7B0C7E-9FD7-456A-9E8D-48D755B65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332181"/>
              </p:ext>
            </p:extLst>
          </p:nvPr>
        </p:nvGraphicFramePr>
        <p:xfrm>
          <a:off x="5360291" y="3234465"/>
          <a:ext cx="6753506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611">
                  <a:extLst>
                    <a:ext uri="{9D8B030D-6E8A-4147-A177-3AD203B41FA5}">
                      <a16:colId xmlns:a16="http://schemas.microsoft.com/office/drawing/2014/main" xmlns="" val="2276039675"/>
                    </a:ext>
                  </a:extLst>
                </a:gridCol>
                <a:gridCol w="829541">
                  <a:extLst>
                    <a:ext uri="{9D8B030D-6E8A-4147-A177-3AD203B41FA5}">
                      <a16:colId xmlns:a16="http://schemas.microsoft.com/office/drawing/2014/main" xmlns="" val="2292206951"/>
                    </a:ext>
                  </a:extLst>
                </a:gridCol>
                <a:gridCol w="4515354">
                  <a:extLst>
                    <a:ext uri="{9D8B030D-6E8A-4147-A177-3AD203B41FA5}">
                      <a16:colId xmlns:a16="http://schemas.microsoft.com/office/drawing/2014/main" xmlns="" val="1284230026"/>
                    </a:ext>
                  </a:extLst>
                </a:gridCol>
              </a:tblGrid>
              <a:tr h="304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กลุ่ม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จำนวนเป้าหมาย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กลุ่มเป้าหมายที่ได้ </a:t>
                      </a:r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N=14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602338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ผู้บริหารกระทรวงสาธารณสุข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รองปลัดกระทรวงที่ดูแลระบบบริการ</a:t>
                      </a: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ตัวแทนสาธารณสุขนิเทศ รองอธิบดีกรมอนามัย</a:t>
                      </a: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ผู้อำนวยการสำนักทันตสาธารณสุข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3092709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หน่วยผลิต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อธิการบดี สถาบันพระบรมราชชนก </a:t>
                      </a: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1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ราย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คณบดีคณะทันตแพทย์หรือผู้แทน </a:t>
                      </a:r>
                      <a:r>
                        <a:rPr lang="en-US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   3 </a:t>
                      </a: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ราย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1616046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กลุ่มวิชาชีพ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นายกทันตแพทย์สภาหรือผู้แทน  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นายกทันตแพทย์สมาคม  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1726031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เครือข่ายสุขภาพ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ผู้แทนสำนักหลักประกันสุขภาพแห่งชาติ  ผู้แทนสำนักงานคณะสุขภาพแห่งชาติ สมาพันธ์ทันตแพทย์ ฯ</a:t>
                      </a:r>
                      <a:endParaRPr lang="en-US" sz="12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5714589"/>
                  </a:ext>
                </a:extLst>
              </a:tr>
            </a:tbl>
          </a:graphicData>
        </a:graphic>
      </p:graphicFrame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C778650B-E309-4F02-A11A-644631A0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3E65-F243-4ADC-B112-FC5423E22C0A}" type="slidenum">
              <a:rPr lang="en-US" sz="1400" smtClean="0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901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60D7B386-9ADC-47B9-9DD1-C0A82268BD6E}"/>
              </a:ext>
            </a:extLst>
          </p:cNvPr>
          <p:cNvSpPr txBox="1"/>
          <p:nvPr/>
        </p:nvSpPr>
        <p:spPr>
          <a:xfrm>
            <a:off x="437013" y="460330"/>
            <a:ext cx="5528359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2.2 </a:t>
            </a:r>
            <a:r>
              <a:rPr lang="th-TH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การศึกษาเชิงคุณภาพ</a:t>
            </a:r>
            <a:r>
              <a:rPr lang="th-TH" sz="3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กลุ่มเป้าหมายระดับจังหวัด </a:t>
            </a:r>
            <a:r>
              <a:rPr lang="en-US" sz="3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6 </a:t>
            </a:r>
            <a:r>
              <a:rPr lang="th-TH" sz="3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จังหวัด </a:t>
            </a:r>
            <a:r>
              <a:rPr lang="en-US" sz="36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N = 262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28B16051-F688-44EC-AA59-297A584CCE36}"/>
              </a:ext>
            </a:extLst>
          </p:cNvPr>
          <p:cNvSpPr txBox="1"/>
          <p:nvPr/>
        </p:nvSpPr>
        <p:spPr>
          <a:xfrm>
            <a:off x="6193124" y="486975"/>
            <a:ext cx="5631931" cy="304698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</a:rPr>
              <a:t>3 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</a:rPr>
              <a:t>การศึกษา</a:t>
            </a:r>
            <a:r>
              <a:rPr lang="th-TH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ผลงานการจัดบริการสุขภาพช่องปากของทันตา</a:t>
            </a:r>
            <a:r>
              <a:rPr lang="th-TH" sz="32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ภิ</a:t>
            </a:r>
            <a:r>
              <a:rPr lang="th-TH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บาล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ทุกคนในหน่วยบริการส่วนภูมิภาค  สังกัดสำนักงานปลัดกระทรวงสาธารณสุข</a:t>
            </a:r>
            <a:r>
              <a:rPr lang="th-TH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</a:rPr>
              <a:t>ปี 2561 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</a:rPr>
              <a:t>จากระบบข้อมูล </a:t>
            </a:r>
            <a:r>
              <a:rPr lang="en-US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Health Data Center 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</a:rPr>
              <a:t>ของกระทรวงสาธารณสุข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จำนวน </a:t>
            </a:r>
            <a:r>
              <a:rPr lang="th-TH" sz="3200" b="1" dirty="0">
                <a:solidFill>
                  <a:srgbClr val="FFFF00"/>
                </a:solidFill>
              </a:rPr>
              <a:t>6,607 ราย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97F22DC8-C88C-458F-80D2-D74DA186BAC8}"/>
              </a:ext>
            </a:extLst>
          </p:cNvPr>
          <p:cNvSpPr txBox="1"/>
          <p:nvPr/>
        </p:nvSpPr>
        <p:spPr>
          <a:xfrm>
            <a:off x="6214896" y="3655600"/>
            <a:ext cx="5631931" cy="283154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การศึกษา</a:t>
            </a:r>
            <a:r>
              <a:rPr lang="th-TH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การกระจายทันตา</a:t>
            </a:r>
            <a:r>
              <a:rPr lang="th-TH" sz="32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บาลกระทรวงสาธารณสุขปี 2561   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ข้อมูลที่ใช้วิเคราะห์ คือ จำนวนทันตา</a:t>
            </a:r>
            <a:r>
              <a:rPr lang="th-TH" sz="32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ภิ</a:t>
            </a:r>
            <a:r>
              <a:rPr lang="th-TH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บาลในหน่วยบริการส่วนภูมิภาคที่สังกัดสำนักงานปลัดกระทรวงสาธารณสุขทุกระดับ  จำนวน </a:t>
            </a:r>
            <a:r>
              <a:rPr lang="en-US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6,779 </a:t>
            </a:r>
            <a:r>
              <a:rPr lang="th-TH" sz="3200" b="1" dirty="0">
                <a:solidFill>
                  <a:srgbClr val="FFFF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ราย</a:t>
            </a:r>
            <a:endParaRPr lang="en-US" sz="3200" b="1" dirty="0">
              <a:solidFill>
                <a:srgbClr val="FFFF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en-US" dirty="0"/>
          </a:p>
        </p:txBody>
      </p:sp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xmlns="" id="{F2269960-5313-4085-9FEF-FBF921BB9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0360"/>
              </p:ext>
            </p:extLst>
          </p:nvPr>
        </p:nvGraphicFramePr>
        <p:xfrm>
          <a:off x="437013" y="1722805"/>
          <a:ext cx="5528358" cy="4925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1800">
                  <a:extLst>
                    <a:ext uri="{9D8B030D-6E8A-4147-A177-3AD203B41FA5}">
                      <a16:colId xmlns:a16="http://schemas.microsoft.com/office/drawing/2014/main" xmlns="" val="1633214223"/>
                    </a:ext>
                  </a:extLst>
                </a:gridCol>
                <a:gridCol w="886558">
                  <a:extLst>
                    <a:ext uri="{9D8B030D-6E8A-4147-A177-3AD203B41FA5}">
                      <a16:colId xmlns:a16="http://schemas.microsoft.com/office/drawing/2014/main" xmlns="" val="2892929388"/>
                    </a:ext>
                  </a:extLst>
                </a:gridCol>
              </a:tblGrid>
              <a:tr h="75837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800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กลุ่มเป้าหมาย</a:t>
                      </a:r>
                      <a:endParaRPr lang="th-TH" sz="28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จำนวน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3587047260"/>
                  </a:ext>
                </a:extLst>
              </a:tr>
              <a:tr h="381695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การสัมภาษณ์เจาะลึก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9197947"/>
                  </a:ext>
                </a:extLst>
              </a:tr>
              <a:tr h="35363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นายแพทย์สสจ.หรือ ผู้แทน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1137902185"/>
                  </a:ext>
                </a:extLst>
              </a:tr>
              <a:tr h="41805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หัวหน้ากลุ่มงานทันตสาธารณสุข สสจ. หรือผู้แทน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1530608723"/>
                  </a:ext>
                </a:extLst>
              </a:tr>
              <a:tr h="381695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สาธารณสุขอำเภอ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510226060"/>
                  </a:ext>
                </a:extLst>
              </a:tr>
              <a:tr h="35314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การสนทนากลุ่ม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243125"/>
                  </a:ext>
                </a:extLst>
              </a:tr>
              <a:tr h="35314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กลุ่มผอ.รพ.สต.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59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527688865"/>
                  </a:ext>
                </a:extLst>
              </a:tr>
              <a:tr h="411105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กลุ่มทันตแพทย์โรงพยาบาล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50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3884066466"/>
                  </a:ext>
                </a:extLst>
              </a:tr>
              <a:tr h="411105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กลุ่มทันตา</a:t>
                      </a:r>
                      <a:r>
                        <a:rPr lang="th-TH" sz="2400" b="1" u="none" strike="noStrike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บาลหลักสูตร 4 ปี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2287274669"/>
                  </a:ext>
                </a:extLst>
              </a:tr>
              <a:tr h="75837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กลุ่มทันตา</a:t>
                      </a:r>
                      <a:r>
                        <a:rPr lang="th-TH" sz="2400" b="1" u="none" strike="noStrike" dirty="0" err="1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ภิ</a:t>
                      </a:r>
                      <a:r>
                        <a:rPr lang="th-TH" sz="2400" b="1" u="none" strike="noStrike" dirty="0">
                          <a:effectLst/>
                          <a:latin typeface="DilleniaUPC" panose="02020603050405020304" pitchFamily="18" charset="-34"/>
                          <a:cs typeface="+mn-cs"/>
                        </a:rPr>
                        <a:t>บาลหลักสูตร 2 ปี</a:t>
                      </a:r>
                      <a:endParaRPr lang="th-TH" sz="2400" b="1" i="0" u="none" strike="noStrike" dirty="0">
                        <a:solidFill>
                          <a:srgbClr val="FFFFFF"/>
                        </a:solidFill>
                        <a:effectLst/>
                        <a:latin typeface="DilleniaUPC" panose="02020603050405020304" pitchFamily="18" charset="-34"/>
                        <a:cs typeface="+mn-cs"/>
                      </a:endParaRPr>
                    </a:p>
                  </a:txBody>
                  <a:tcPr marL="5681" marR="5681" marT="5681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63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5681" marR="5681" marT="5681" marB="0"/>
                </a:tc>
                <a:extLst>
                  <a:ext uri="{0D108BD9-81ED-4DB2-BD59-A6C34878D82A}">
                    <a16:rowId xmlns:a16="http://schemas.microsoft.com/office/drawing/2014/main" xmlns="" val="2800926577"/>
                  </a:ext>
                </a:extLst>
              </a:tr>
            </a:tbl>
          </a:graphicData>
        </a:graphic>
      </p:graphicFrame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2748C176-3FCB-44B5-997D-8449B683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9089" y="6500433"/>
            <a:ext cx="2743200" cy="365125"/>
          </a:xfrm>
        </p:spPr>
        <p:txBody>
          <a:bodyPr/>
          <a:lstStyle/>
          <a:p>
            <a:fld id="{1FD7F778-F8A0-474C-8B7E-67940B7AB176}" type="slidenum">
              <a:rPr lang="en-US" sz="1400" smtClean="0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771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42AB39AA-B553-4937-9880-688F7F4354F9}"/>
              </a:ext>
            </a:extLst>
          </p:cNvPr>
          <p:cNvSpPr txBox="1"/>
          <p:nvPr/>
        </p:nvSpPr>
        <p:spPr>
          <a:xfrm>
            <a:off x="3204642" y="1979957"/>
            <a:ext cx="5782716" cy="2662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วัตถุประสงค์ข้อที่</a:t>
            </a:r>
            <a:r>
              <a:rPr lang="en-US" sz="3600" b="1" kern="1200" dirty="0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 1.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ประเมินผลการปฏิบัติงาน</a:t>
            </a:r>
            <a:endParaRPr lang="en-US" sz="3600" b="1" kern="1200" dirty="0">
              <a:solidFill>
                <a:schemeClr val="tx2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ของทันตาภิบาล</a:t>
            </a:r>
            <a:endParaRPr lang="en-US" sz="3600" b="1" kern="1200" dirty="0">
              <a:solidFill>
                <a:schemeClr val="tx2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dirty="0" err="1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ในการจัดบริการสุขภาพช่องปาก</a:t>
            </a:r>
            <a:r>
              <a:rPr lang="en-US" sz="3600" b="1" kern="1200" dirty="0">
                <a:solidFill>
                  <a:schemeClr val="tx2"/>
                </a:solidFill>
                <a:latin typeface="CordiaUPC" panose="020B0304020202020204" pitchFamily="34" charset="-34"/>
                <a:ea typeface="+mj-ea"/>
                <a:cs typeface="CordiaUPC" panose="020B0304020202020204" pitchFamily="34" charset="-34"/>
              </a:rPr>
              <a:t>  </a:t>
            </a:r>
            <a:endParaRPr lang="en-US" sz="3600" kern="1200" dirty="0">
              <a:solidFill>
                <a:schemeClr val="tx2"/>
              </a:solidFill>
              <a:latin typeface="CordiaUPC" panose="020B0304020202020204" pitchFamily="34" charset="-34"/>
              <a:ea typeface="+mj-ea"/>
              <a:cs typeface="CordiaUPC" panose="020B0304020202020204" pitchFamily="34" charset="-34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9450138C-6242-4FAF-BA62-F8DBD1A2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40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33832835-3A93-4EEC-8B89-D4B4BBC9CCC0}"/>
              </a:ext>
            </a:extLst>
          </p:cNvPr>
          <p:cNvSpPr txBox="1"/>
          <p:nvPr/>
        </p:nvSpPr>
        <p:spPr>
          <a:xfrm>
            <a:off x="254000" y="24739"/>
            <a:ext cx="1177619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นโยบายในการพัฒนาบริการสุขภาพช่องปากของกระทรวงสาธารณสุข</a:t>
            </a:r>
            <a:endParaRPr lang="en-US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xmlns="" id="{1C2ACBBC-E3A2-420D-B8CC-6515BAB3B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21208"/>
              </p:ext>
            </p:extLst>
          </p:nvPr>
        </p:nvGraphicFramePr>
        <p:xfrm>
          <a:off x="266874" y="724277"/>
          <a:ext cx="11763201" cy="6108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3975">
                  <a:extLst>
                    <a:ext uri="{9D8B030D-6E8A-4147-A177-3AD203B41FA5}">
                      <a16:colId xmlns:a16="http://schemas.microsoft.com/office/drawing/2014/main" xmlns="" val="1641085551"/>
                    </a:ext>
                  </a:extLst>
                </a:gridCol>
                <a:gridCol w="8409226">
                  <a:extLst>
                    <a:ext uri="{9D8B030D-6E8A-4147-A177-3AD203B41FA5}">
                      <a16:colId xmlns:a16="http://schemas.microsoft.com/office/drawing/2014/main" xmlns="" val="575886283"/>
                    </a:ext>
                  </a:extLst>
                </a:gridCol>
              </a:tblGrid>
              <a:tr h="221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600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</a:t>
                      </a:r>
                      <a:endParaRPr lang="th-TH" sz="2600" b="1" i="0" u="none" strike="noStrike" dirty="0">
                        <a:solidFill>
                          <a:srgbClr val="FFFF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225458" marR="3758" marT="37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600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ผลของการขับเคลื่อนนโยบาบ</a:t>
                      </a:r>
                      <a:endParaRPr lang="th-TH" sz="2600" b="1" i="0" u="none" strike="noStrike" dirty="0">
                        <a:solidFill>
                          <a:srgbClr val="FFFF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225458" marR="3758" marT="3758" marB="0" anchor="ctr"/>
                </a:tc>
                <a:extLst>
                  <a:ext uri="{0D108BD9-81ED-4DB2-BD59-A6C34878D82A}">
                    <a16:rowId xmlns:a16="http://schemas.microsoft.com/office/drawing/2014/main" xmlns="" val="1286927881"/>
                  </a:ext>
                </a:extLst>
              </a:tr>
              <a:tr h="1315171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 dirty="0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ทศวรรษการพัฒนาสถานีอนามัย (พ.ศ.2535-2544)</a:t>
                      </a:r>
                      <a:endParaRPr lang="th-TH" sz="2600" b="1" i="0" u="none" strike="noStrike" dirty="0">
                        <a:solidFill>
                          <a:srgbClr val="92D05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ทำให้มีทันตา</a:t>
                      </a:r>
                      <a:r>
                        <a:rPr lang="th-TH" sz="2600" b="1" i="0" u="none" strike="noStrike" dirty="0" err="1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บาลลงไปปฏิบัติงานในสถานีอนามัย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เพื่อดูแลสุขภาพช่องปากประชาชน  ในสถานีอนามัยขนาดใหญ่พร้อมกับจัดครุภัณฑ์ทันตกรรมให้สถานีอนามัย 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ส่งผลให้งานสุขภาพช่องปากให้ครอบคลุมประชากรในพื้นที่หมู่บ้าน/ตำบลมากขึ้นอย่างชัดเจน    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4169237663"/>
                  </a:ext>
                </a:extLst>
              </a:tr>
              <a:tr h="409582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การถ่ายโอนสถานีอนามัยให้อบต.กำกับดูแล พ.ศ.2542  </a:t>
                      </a:r>
                      <a:endParaRPr lang="th-TH" sz="2600" b="1" i="0" u="none" strike="noStrike">
                        <a:solidFill>
                          <a:srgbClr val="FFFF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นโยบายด้านทันตไม่ชัดเจน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367193787"/>
                  </a:ext>
                </a:extLst>
              </a:tr>
              <a:tr h="601221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นโยบายสร้างหลักประกันสุขภาพถ้วนหน้า พ.ศ.2545</a:t>
                      </a:r>
                      <a:endParaRPr lang="th-TH" sz="2600" b="1" i="0" u="none" strike="noStrike">
                        <a:solidFill>
                          <a:srgbClr val="92D05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มีการ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กำหนดชุดสิทธิประโยชน์ทางทันตกรรมสำหรับประชาชนไทย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ในระบบหลักประกันสุขภาพถ้วนหน้าอย่างชัดเจน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221119240"/>
                  </a:ext>
                </a:extLst>
              </a:tr>
              <a:tr h="402067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กองทุนทันตกรรม พ.ศ.2554-2556</a:t>
                      </a:r>
                      <a:endParaRPr lang="th-TH" sz="2600" b="1" i="0" u="none" strike="noStrike">
                        <a:solidFill>
                          <a:srgbClr val="FFFF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การสนับสนุนงบประมาณในการจัดบริการสุขภาพช่องปากในระดับจังหวัด 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 อำเภอมากขึ้นอย่างชัดเจน  </a:t>
                      </a:r>
                      <a:endParaRPr lang="th-TH" sz="2600" b="1" i="0" u="none" strike="noStrike" dirty="0">
                        <a:solidFill>
                          <a:srgbClr val="FF00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996619002"/>
                  </a:ext>
                </a:extLst>
              </a:tr>
              <a:tr h="999530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นโยบายการพัฒนาระบบบริการสุขภาพช่องปากของกระทรวงสาธารณสุข (พ.ศ.2556-2561)</a:t>
                      </a:r>
                      <a:endParaRPr lang="th-TH" sz="2600" b="1" i="0" u="none" strike="noStrike">
                        <a:solidFill>
                          <a:srgbClr val="92D050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มีการขยายการจัดบริการสุขภาพช่องปากในระดับรพ.สต./</a:t>
                      </a:r>
                      <a:r>
                        <a:rPr lang="th-TH" sz="2600" b="1" i="0" u="none" strike="noStrike" dirty="0" err="1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ศส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ม. 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มีกระจายทันตา</a:t>
                      </a:r>
                      <a:r>
                        <a:rPr lang="th-TH" sz="2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บาลให้บริการประจำในรพ.สต./</a:t>
                      </a:r>
                      <a:r>
                        <a:rPr lang="th-TH" sz="2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ศส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ม. ส่งผล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ทำให้มีทันตา</a:t>
                      </a:r>
                      <a:r>
                        <a:rPr lang="th-TH" sz="2600" b="1" i="0" u="none" strike="noStrike" dirty="0" err="1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บาลประจำรพ.สต.มากขึ้น ภายใต้ตัวชีวัดที่กำหนดชัดเจนกำหนดให้บริการ 6 กลุ่มเป้าหมาย 14 กิจกรรม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4090302646"/>
                  </a:ext>
                </a:extLst>
              </a:tr>
              <a:tr h="402067"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u="none" strike="noStrike"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นโยบายพัฒนาคลินิกหมอครอบครัว</a:t>
                      </a:r>
                      <a:endParaRPr lang="th-TH" sz="2600" b="1" i="0" u="none" strike="noStrike">
                        <a:solidFill>
                          <a:srgbClr val="FFFFFF"/>
                        </a:solidFill>
                        <a:effectLst/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3758" marR="3758" marT="3758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นโยบายด้านทันตไม่ชัดเจนในภาพรวม  </a:t>
                      </a:r>
                      <a:r>
                        <a:rPr lang="th-TH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แต่ทำให้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เกิดทีมสหวิชาชีพที่ทันตา</a:t>
                      </a:r>
                      <a:r>
                        <a:rPr lang="th-TH" sz="2600" b="1" i="0" u="none" strike="noStrike" dirty="0" err="1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ภิ</a:t>
                      </a:r>
                      <a:r>
                        <a:rPr lang="th-TH" sz="2600" b="1" i="0" u="none" strike="noStrike" dirty="0">
                          <a:solidFill>
                            <a:srgbClr val="FF00FF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บาลมีส่วนร่วม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027372663"/>
                  </a:ext>
                </a:extLst>
              </a:tr>
            </a:tbl>
          </a:graphicData>
        </a:graphic>
      </p:graphicFrame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xmlns="" id="{728F9C32-D041-4B68-9E99-7C2691C8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xmlns="" id="{2E2E3A28-D562-4376-8F19-95B0992B05F2}"/>
              </a:ext>
            </a:extLst>
          </p:cNvPr>
          <p:cNvSpPr txBox="1"/>
          <p:nvPr/>
        </p:nvSpPr>
        <p:spPr>
          <a:xfrm>
            <a:off x="221941" y="816899"/>
            <a:ext cx="11816179" cy="240065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การวิเคราะห์ผลการจัดบริการของทันตา</a:t>
            </a:r>
            <a:r>
              <a:rPr lang="th-TH" sz="3000" b="1" dirty="0" err="1">
                <a:solidFill>
                  <a:schemeClr val="bg1"/>
                </a:solidFill>
                <a:latin typeface="TH SarabunPSK" panose="020B0500040200020003" pitchFamily="34" charset="-34"/>
              </a:rPr>
              <a:t>ภิ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บาลในหน่วยบริการส่วนภูมิภาคจำนวน 6,607 ราย    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</a:endParaRPr>
          </a:p>
          <a:p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จำแนกการวิเคราะห์แบ่งเป็น </a:t>
            </a:r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กลุ่ม</a:t>
            </a:r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 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คือ</a:t>
            </a:r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   1) 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ตามประเภทกิจกรรมบริการ</a:t>
            </a:r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 </a:t>
            </a:r>
          </a:p>
          <a:p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2)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 ตามรุ่นของทันตา</a:t>
            </a:r>
            <a:r>
              <a:rPr lang="th-TH" sz="3000" b="1" dirty="0" err="1">
                <a:solidFill>
                  <a:schemeClr val="bg1"/>
                </a:solidFill>
                <a:latin typeface="TH SarabunPSK" panose="020B0500040200020003" pitchFamily="34" charset="-34"/>
              </a:rPr>
              <a:t>ภิ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บาล </a:t>
            </a:r>
            <a:r>
              <a:rPr lang="en-US" sz="3000" b="1" dirty="0">
                <a:solidFill>
                  <a:schemeClr val="bg1"/>
                </a:solidFill>
                <a:latin typeface="TH SarabunPSK" panose="020B0500040200020003" pitchFamily="34" charset="-34"/>
              </a:rPr>
              <a:t>1)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รุ่นที่ 1-25 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=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 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ก่อนใช้ระเบียบปี 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2539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เน้นกลุ่มเด็ก 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(จำนวน 561 คน = ร้อยละ 8.5) 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TH SarabunPSK" panose="020B0500040200020003" pitchFamily="34" charset="-34"/>
              </a:rPr>
              <a:t>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2) รุ่นที่ 26-40 ตามระเบียบกสธ.ปี 25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3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9 บริการทุกกลุ่มวัย 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(จำนวน 1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,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934 คน = ร้อยละ 29.3)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และ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  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3) รุ่น 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&gt;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40- ปัจจุบัน  </a:t>
            </a:r>
            <a:r>
              <a:rPr lang="en-US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=</a:t>
            </a:r>
            <a:r>
              <a:rPr lang="th-TH" sz="3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</a:rPr>
              <a:t> กลุ่มลดสมรรถนะในเรื่องถอนฟันแท้ 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(จำนวน 4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,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112 คน = ร้อยละ 62.2)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TH SarabunPSK" panose="020B0500040200020003" pitchFamily="34" charset="-34"/>
              </a:rPr>
              <a:t>  </a:t>
            </a: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xmlns="" id="{8AE3C48A-1011-48CE-A217-DFB43023A414}"/>
              </a:ext>
            </a:extLst>
          </p:cNvPr>
          <p:cNvSpPr txBox="1"/>
          <p:nvPr/>
        </p:nvSpPr>
        <p:spPr>
          <a:xfrm>
            <a:off x="66086" y="79902"/>
            <a:ext cx="12077581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ผลการจัดบริการของทันตา</a:t>
            </a:r>
            <a:r>
              <a:rPr lang="th-TH" sz="3200" b="1" dirty="0" err="1">
                <a:solidFill>
                  <a:schemeClr val="bg1"/>
                </a:solidFill>
                <a:latin typeface="DilleniaUPC" panose="02020603050405020304" pitchFamily="18" charset="-34"/>
              </a:rPr>
              <a:t>ภิ</a:t>
            </a:r>
            <a:r>
              <a:rPr lang="th-TH" sz="3200" b="1" dirty="0">
                <a:solidFill>
                  <a:schemeClr val="bg1"/>
                </a:solidFill>
                <a:latin typeface="DilleniaUPC" panose="02020603050405020304" pitchFamily="18" charset="-34"/>
              </a:rPr>
              <a:t>บาลในหน่วยบริการส่วนภูมิภาค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xmlns="" id="{6D511363-2499-4B29-A23F-89E931EC9290}"/>
              </a:ext>
            </a:extLst>
          </p:cNvPr>
          <p:cNvSpPr txBox="1"/>
          <p:nvPr/>
        </p:nvSpPr>
        <p:spPr>
          <a:xfrm>
            <a:off x="219966" y="3398642"/>
            <a:ext cx="11816179" cy="3323987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พบว่าค่าเฉลี่ยผลงานบริการทั้งหมด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=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4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,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5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36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รายการ/คน/ปี   </a:t>
            </a:r>
            <a:endParaRPr lang="en-US" sz="3000" b="1" dirty="0">
              <a:solidFill>
                <a:schemeClr val="accent4">
                  <a:lumMod val="40000"/>
                  <a:lumOff val="60000"/>
                </a:schemeClr>
              </a:solidFill>
              <a:latin typeface="TH SarabunPSK" panose="020B0500040200020003" pitchFamily="34" charset="-34"/>
            </a:endParaRPr>
          </a:p>
          <a:p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บริการรักษาทันตกรรม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=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1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,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975 รายการ/คน/ปี  (ร้อยละ 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43.6)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</a:t>
            </a:r>
            <a:endParaRPr lang="en-US" sz="3000" b="1" dirty="0">
              <a:solidFill>
                <a:schemeClr val="accent4">
                  <a:lumMod val="40000"/>
                  <a:lumOff val="60000"/>
                </a:schemeClr>
              </a:solidFill>
              <a:latin typeface="TH SarabunPSK" panose="020B0500040200020003" pitchFamily="34" charset="-34"/>
            </a:endParaRPr>
          </a:p>
          <a:p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บริการส่งเสริมป้องกัน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=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1,017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รายการ/คน/ปี (ร้อยละ 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22.4)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 </a:t>
            </a:r>
          </a:p>
          <a:p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บริการตรวจ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=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1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,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544 รายการ/คน/ปี (ร้อยละ 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30.4)</a:t>
            </a:r>
            <a:r>
              <a:rPr lang="th-TH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</a:t>
            </a:r>
            <a:r>
              <a:rPr lang="en-US" sz="3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H SarabunPSK" panose="020B0500040200020003" pitchFamily="34" charset="-34"/>
              </a:rPr>
              <a:t> </a:t>
            </a:r>
            <a:endParaRPr lang="th-TH" sz="3000" b="1" dirty="0">
              <a:solidFill>
                <a:schemeClr val="accent4">
                  <a:lumMod val="40000"/>
                  <a:lumOff val="60000"/>
                </a:schemeClr>
              </a:solidFill>
              <a:latin typeface="TH SarabunPSK" panose="020B0500040200020003" pitchFamily="34" charset="-34"/>
            </a:endParaRPr>
          </a:p>
          <a:p>
            <a:r>
              <a:rPr lang="th-TH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ทันตา</a:t>
            </a:r>
            <a:r>
              <a:rPr lang="th-TH" sz="3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ภิ</a:t>
            </a:r>
            <a:r>
              <a:rPr lang="th-TH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บาลส่วนใหญ่</a:t>
            </a: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 &gt; </a:t>
            </a:r>
            <a:r>
              <a:rPr lang="th-TH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ร้อยละ </a:t>
            </a: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80 </a:t>
            </a:r>
            <a:r>
              <a:rPr lang="th-TH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ดำเนินการในทุกชนิดบริการ </a:t>
            </a: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</a:rPr>
              <a:t> </a:t>
            </a:r>
          </a:p>
          <a:p>
            <a:r>
              <a:rPr lang="th-TH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ยกเว้นการทาฟลูออไรด์ในกลุ่ม </a:t>
            </a:r>
            <a:r>
              <a:rPr lang="en-US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60 </a:t>
            </a:r>
            <a:r>
              <a:rPr lang="th-TH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ปี และ  การจัดบริการบูรณะฟันด้วยเรซินเพื่อการป้องกัน (</a:t>
            </a:r>
            <a:r>
              <a:rPr lang="en-US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PRR)</a:t>
            </a:r>
          </a:p>
          <a:p>
            <a:r>
              <a:rPr lang="th-TH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ที่บริการต่ำมากเพียงร้อยละ </a:t>
            </a:r>
            <a:r>
              <a:rPr lang="en-US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16.1</a:t>
            </a:r>
            <a:r>
              <a:rPr lang="th-TH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 และ ร้อยละ </a:t>
            </a:r>
            <a:r>
              <a:rPr lang="en-US" sz="3000" b="1" dirty="0">
                <a:solidFill>
                  <a:srgbClr val="FFC000"/>
                </a:solidFill>
                <a:latin typeface="TH SarabunPSK" panose="020B0500040200020003" pitchFamily="34" charset="-34"/>
              </a:rPr>
              <a:t>38.5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xmlns="" id="{57226FD4-34AD-42F9-AB20-A3313866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778-F8A0-474C-8B7E-67940B7AB1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477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6333</Words>
  <Application>Microsoft Office PowerPoint</Application>
  <PresentationFormat>Custom</PresentationFormat>
  <Paragraphs>1213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sunee wongkongkathep</dc:creator>
  <cp:lastModifiedBy>user</cp:lastModifiedBy>
  <cp:revision>88</cp:revision>
  <cp:lastPrinted>2020-08-06T02:35:40Z</cp:lastPrinted>
  <dcterms:created xsi:type="dcterms:W3CDTF">2020-07-07T06:05:22Z</dcterms:created>
  <dcterms:modified xsi:type="dcterms:W3CDTF">2020-08-06T02:42:16Z</dcterms:modified>
</cp:coreProperties>
</file>