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8" r:id="rId3"/>
  </p:sldMasterIdLst>
  <p:notesMasterIdLst>
    <p:notesMasterId r:id="rId21"/>
  </p:notesMasterIdLst>
  <p:sldIdLst>
    <p:sldId id="256" r:id="rId4"/>
    <p:sldId id="273" r:id="rId5"/>
    <p:sldId id="274" r:id="rId6"/>
    <p:sldId id="275" r:id="rId7"/>
    <p:sldId id="276" r:id="rId8"/>
    <p:sldId id="261" r:id="rId9"/>
    <p:sldId id="263" r:id="rId10"/>
    <p:sldId id="265" r:id="rId11"/>
    <p:sldId id="262" r:id="rId12"/>
    <p:sldId id="264" r:id="rId13"/>
    <p:sldId id="257" r:id="rId14"/>
    <p:sldId id="266" r:id="rId15"/>
    <p:sldId id="270" r:id="rId16"/>
    <p:sldId id="269" r:id="rId17"/>
    <p:sldId id="268" r:id="rId18"/>
    <p:sldId id="271" r:id="rId19"/>
    <p:sldId id="272" r:id="rId20"/>
  </p:sldIdLst>
  <p:sldSz cx="9144000" cy="5143500" type="screen16x9"/>
  <p:notesSz cx="6858000" cy="9144000"/>
  <p:defaultTextStyle>
    <a:defPPr>
      <a:defRPr lang="ko-KR"/>
    </a:defPPr>
    <a:lvl1pPr marL="0" algn="l" defTabSz="914296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8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Dent\Desktop\22&#3617;&#3636;&#3618;%2066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Dent\Desktop\22&#3617;&#3636;&#3618;%2066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ent\Desktop\22&#3617;&#3636;&#3618;%2065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Dent\Downloads\exportData_HDC%20(13)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Users\Dent\Desktop\22&#3617;&#3636;&#3618;%2066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C:\Users\Dent\Desktop\22&#3617;&#3636;&#3618;%2065.xls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v>จำนวนเด็ก 0-2 ปี</c:v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'0-2 exam'!$A$2:$A$26</c:f>
              <c:strCache>
                <c:ptCount val="25"/>
                <c:pt idx="0">
                  <c:v>01357:โรงพยาบาลส่งเสริมสุขภาพตำบลบ้านแห</c:v>
                </c:pt>
                <c:pt idx="1">
                  <c:v>01364:โรงพยาบาลส่งเสริมสุขภาพตำบลโพสะ</c:v>
                </c:pt>
                <c:pt idx="2">
                  <c:v>01368:โรงพยาบาลส่งเสริมสุขภาพตำบลจรเข้ร้อง</c:v>
                </c:pt>
                <c:pt idx="3">
                  <c:v>01369:โรงพยาบาลส่งเสริมสุขภาพตำบลไชยภูมิ</c:v>
                </c:pt>
                <c:pt idx="4">
                  <c:v>01382:โรงพยาบาลส่งเสริมสุขภาพตำบลนรสิงห์</c:v>
                </c:pt>
                <c:pt idx="5">
                  <c:v>01385:โรงพยาบาลส่งเสริมสุขภาพตำบลโผงเผง</c:v>
                </c:pt>
                <c:pt idx="6">
                  <c:v>01387:โรงพยาบาลส่งเสริมสุขภาพตำบลบางพลับ</c:v>
                </c:pt>
                <c:pt idx="7">
                  <c:v>01394:โรงพยาบาลส่งเสริมสุขภาพตำบลโคกพุทรา</c:v>
                </c:pt>
                <c:pt idx="8">
                  <c:v>01395:สถานีอนามัยเฉลิมพระเกียรติ 60 พรรษา นวมินทราชินี</c:v>
                </c:pt>
                <c:pt idx="9">
                  <c:v>01398:โรงพยาบาลส่งเสริมสุขภาพตำบลทางพระ</c:v>
                </c:pt>
                <c:pt idx="10">
                  <c:v>01409:โรงพยาบาลส่งเสริมสุขภาพตำบลจำลอง</c:v>
                </c:pt>
                <c:pt idx="11">
                  <c:v>01411:โรงพยาบาลส่งเสริมสุขภาพตำบลไผ่ดำพัฒนา</c:v>
                </c:pt>
                <c:pt idx="12">
                  <c:v>01412:โรงพยาบาลส่งเสริมสุขภาพตำบลสาวร้องไห้</c:v>
                </c:pt>
                <c:pt idx="13">
                  <c:v>01417:โรงพยาบาลส่งเสริมสุขภาพตำบลห้วยคันแหลน</c:v>
                </c:pt>
                <c:pt idx="14">
                  <c:v>01420:โรงพยาบาลส่งเสริมสุขภาพตำบลสี่ร้อย</c:v>
                </c:pt>
                <c:pt idx="15">
                  <c:v>01421:โรงพยาบาลส่งเสริมสุขภาพตำบลม่วงเตี้ย</c:v>
                </c:pt>
                <c:pt idx="16">
                  <c:v>01429:โรงพยาบาลส่งเสริมสุขภาพตำบลมงคลธรรมนิมิต</c:v>
                </c:pt>
                <c:pt idx="17">
                  <c:v>10689:โรงพยาบาลอ่างทอง</c:v>
                </c:pt>
                <c:pt idx="18">
                  <c:v>10782:โรงพยาบาลไชโย</c:v>
                </c:pt>
                <c:pt idx="19">
                  <c:v>10784:โรงพยาบาลป่าโมก</c:v>
                </c:pt>
                <c:pt idx="20">
                  <c:v>10785:โรงพยาบาลโพธิ์ทอง</c:v>
                </c:pt>
                <c:pt idx="21">
                  <c:v>10786:โรงพยาบาลแสวงหา</c:v>
                </c:pt>
                <c:pt idx="22">
                  <c:v>10787:โรงพยาบาลวิเศษชัยชาญ</c:v>
                </c:pt>
                <c:pt idx="23">
                  <c:v>10788:โรงพยาบาลสามโก้</c:v>
                </c:pt>
                <c:pt idx="24">
                  <c:v>14205:โรงพยาบาลส่งเสริมสุขภาพตำบลบางเสด็จ</c:v>
                </c:pt>
              </c:strCache>
            </c:strRef>
          </c:cat>
          <c:val>
            <c:numRef>
              <c:f>'0-2 exam'!$B$2:$B$26</c:f>
              <c:numCache>
                <c:formatCode>General</c:formatCode>
                <c:ptCount val="25"/>
                <c:pt idx="0">
                  <c:v>51</c:v>
                </c:pt>
                <c:pt idx="1">
                  <c:v>43</c:v>
                </c:pt>
                <c:pt idx="2">
                  <c:v>34</c:v>
                </c:pt>
                <c:pt idx="3">
                  <c:v>49</c:v>
                </c:pt>
                <c:pt idx="4">
                  <c:v>42</c:v>
                </c:pt>
                <c:pt idx="5">
                  <c:v>35</c:v>
                </c:pt>
                <c:pt idx="6">
                  <c:v>45</c:v>
                </c:pt>
                <c:pt idx="7">
                  <c:v>39</c:v>
                </c:pt>
                <c:pt idx="8">
                  <c:v>57</c:v>
                </c:pt>
                <c:pt idx="9">
                  <c:v>47</c:v>
                </c:pt>
                <c:pt idx="10">
                  <c:v>28</c:v>
                </c:pt>
                <c:pt idx="11">
                  <c:v>33</c:v>
                </c:pt>
                <c:pt idx="12">
                  <c:v>83</c:v>
                </c:pt>
                <c:pt idx="13">
                  <c:v>52</c:v>
                </c:pt>
                <c:pt idx="14">
                  <c:v>30</c:v>
                </c:pt>
                <c:pt idx="15">
                  <c:v>79</c:v>
                </c:pt>
                <c:pt idx="16">
                  <c:v>55</c:v>
                </c:pt>
                <c:pt idx="17">
                  <c:v>16</c:v>
                </c:pt>
                <c:pt idx="18">
                  <c:v>17</c:v>
                </c:pt>
                <c:pt idx="19">
                  <c:v>63</c:v>
                </c:pt>
                <c:pt idx="20">
                  <c:v>41</c:v>
                </c:pt>
                <c:pt idx="21">
                  <c:v>155</c:v>
                </c:pt>
                <c:pt idx="22">
                  <c:v>32</c:v>
                </c:pt>
                <c:pt idx="23">
                  <c:v>15</c:v>
                </c:pt>
                <c:pt idx="24">
                  <c:v>29</c:v>
                </c:pt>
              </c:numCache>
            </c:numRef>
          </c:val>
        </c:ser>
        <c:ser>
          <c:idx val="1"/>
          <c:order val="1"/>
          <c:tx>
            <c:v>ได้รับการตรวจ</c:v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'0-2 exam'!$A$2:$A$26</c:f>
              <c:strCache>
                <c:ptCount val="25"/>
                <c:pt idx="0">
                  <c:v>01357:โรงพยาบาลส่งเสริมสุขภาพตำบลบ้านแห</c:v>
                </c:pt>
                <c:pt idx="1">
                  <c:v>01364:โรงพยาบาลส่งเสริมสุขภาพตำบลโพสะ</c:v>
                </c:pt>
                <c:pt idx="2">
                  <c:v>01368:โรงพยาบาลส่งเสริมสุขภาพตำบลจรเข้ร้อง</c:v>
                </c:pt>
                <c:pt idx="3">
                  <c:v>01369:โรงพยาบาลส่งเสริมสุขภาพตำบลไชยภูมิ</c:v>
                </c:pt>
                <c:pt idx="4">
                  <c:v>01382:โรงพยาบาลส่งเสริมสุขภาพตำบลนรสิงห์</c:v>
                </c:pt>
                <c:pt idx="5">
                  <c:v>01385:โรงพยาบาลส่งเสริมสุขภาพตำบลโผงเผง</c:v>
                </c:pt>
                <c:pt idx="6">
                  <c:v>01387:โรงพยาบาลส่งเสริมสุขภาพตำบลบางพลับ</c:v>
                </c:pt>
                <c:pt idx="7">
                  <c:v>01394:โรงพยาบาลส่งเสริมสุขภาพตำบลโคกพุทรา</c:v>
                </c:pt>
                <c:pt idx="8">
                  <c:v>01395:สถานีอนามัยเฉลิมพระเกียรติ 60 พรรษา นวมินทราชินี</c:v>
                </c:pt>
                <c:pt idx="9">
                  <c:v>01398:โรงพยาบาลส่งเสริมสุขภาพตำบลทางพระ</c:v>
                </c:pt>
                <c:pt idx="10">
                  <c:v>01409:โรงพยาบาลส่งเสริมสุขภาพตำบลจำลอง</c:v>
                </c:pt>
                <c:pt idx="11">
                  <c:v>01411:โรงพยาบาลส่งเสริมสุขภาพตำบลไผ่ดำพัฒนา</c:v>
                </c:pt>
                <c:pt idx="12">
                  <c:v>01412:โรงพยาบาลส่งเสริมสุขภาพตำบลสาวร้องไห้</c:v>
                </c:pt>
                <c:pt idx="13">
                  <c:v>01417:โรงพยาบาลส่งเสริมสุขภาพตำบลห้วยคันแหลน</c:v>
                </c:pt>
                <c:pt idx="14">
                  <c:v>01420:โรงพยาบาลส่งเสริมสุขภาพตำบลสี่ร้อย</c:v>
                </c:pt>
                <c:pt idx="15">
                  <c:v>01421:โรงพยาบาลส่งเสริมสุขภาพตำบลม่วงเตี้ย</c:v>
                </c:pt>
                <c:pt idx="16">
                  <c:v>01429:โรงพยาบาลส่งเสริมสุขภาพตำบลมงคลธรรมนิมิต</c:v>
                </c:pt>
                <c:pt idx="17">
                  <c:v>10689:โรงพยาบาลอ่างทอง</c:v>
                </c:pt>
                <c:pt idx="18">
                  <c:v>10782:โรงพยาบาลไชโย</c:v>
                </c:pt>
                <c:pt idx="19">
                  <c:v>10784:โรงพยาบาลป่าโมก</c:v>
                </c:pt>
                <c:pt idx="20">
                  <c:v>10785:โรงพยาบาลโพธิ์ทอง</c:v>
                </c:pt>
                <c:pt idx="21">
                  <c:v>10786:โรงพยาบาลแสวงหา</c:v>
                </c:pt>
                <c:pt idx="22">
                  <c:v>10787:โรงพยาบาลวิเศษชัยชาญ</c:v>
                </c:pt>
                <c:pt idx="23">
                  <c:v>10788:โรงพยาบาลสามโก้</c:v>
                </c:pt>
                <c:pt idx="24">
                  <c:v>14205:โรงพยาบาลส่งเสริมสุขภาพตำบลบางเสด็จ</c:v>
                </c:pt>
              </c:strCache>
            </c:strRef>
          </c:cat>
          <c:val>
            <c:numRef>
              <c:f>'0-2 exam'!$C$2:$C$26</c:f>
              <c:numCache>
                <c:formatCode>General</c:formatCode>
                <c:ptCount val="25"/>
                <c:pt idx="0">
                  <c:v>29</c:v>
                </c:pt>
                <c:pt idx="1">
                  <c:v>31</c:v>
                </c:pt>
                <c:pt idx="2">
                  <c:v>29</c:v>
                </c:pt>
                <c:pt idx="3">
                  <c:v>21</c:v>
                </c:pt>
                <c:pt idx="4">
                  <c:v>25</c:v>
                </c:pt>
                <c:pt idx="5">
                  <c:v>21</c:v>
                </c:pt>
                <c:pt idx="6">
                  <c:v>23</c:v>
                </c:pt>
                <c:pt idx="7">
                  <c:v>23</c:v>
                </c:pt>
                <c:pt idx="8">
                  <c:v>36</c:v>
                </c:pt>
                <c:pt idx="9">
                  <c:v>36</c:v>
                </c:pt>
                <c:pt idx="10">
                  <c:v>18</c:v>
                </c:pt>
                <c:pt idx="11">
                  <c:v>25</c:v>
                </c:pt>
                <c:pt idx="12">
                  <c:v>49</c:v>
                </c:pt>
                <c:pt idx="13">
                  <c:v>28</c:v>
                </c:pt>
                <c:pt idx="14">
                  <c:v>21</c:v>
                </c:pt>
                <c:pt idx="15">
                  <c:v>49</c:v>
                </c:pt>
                <c:pt idx="16">
                  <c:v>37</c:v>
                </c:pt>
                <c:pt idx="17">
                  <c:v>1</c:v>
                </c:pt>
                <c:pt idx="18">
                  <c:v>0</c:v>
                </c:pt>
                <c:pt idx="19">
                  <c:v>29</c:v>
                </c:pt>
                <c:pt idx="20">
                  <c:v>23</c:v>
                </c:pt>
                <c:pt idx="21">
                  <c:v>32</c:v>
                </c:pt>
                <c:pt idx="22">
                  <c:v>14</c:v>
                </c:pt>
                <c:pt idx="23">
                  <c:v>2</c:v>
                </c:pt>
                <c:pt idx="24">
                  <c:v>15</c:v>
                </c:pt>
              </c:numCache>
            </c:numRef>
          </c:val>
        </c:ser>
        <c:ser>
          <c:idx val="2"/>
          <c:order val="2"/>
          <c:tx>
            <c:v>ร้อยละ</c:v>
          </c:tx>
          <c:invertIfNegative val="0"/>
          <c:dLbls>
            <c:dLbl>
              <c:idx val="17"/>
              <c:layout>
                <c:manualLayout>
                  <c:x val="2.019495713368573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'0-2 exam'!$A$2:$A$26</c:f>
              <c:strCache>
                <c:ptCount val="25"/>
                <c:pt idx="0">
                  <c:v>01357:โรงพยาบาลส่งเสริมสุขภาพตำบลบ้านแห</c:v>
                </c:pt>
                <c:pt idx="1">
                  <c:v>01364:โรงพยาบาลส่งเสริมสุขภาพตำบลโพสะ</c:v>
                </c:pt>
                <c:pt idx="2">
                  <c:v>01368:โรงพยาบาลส่งเสริมสุขภาพตำบลจรเข้ร้อง</c:v>
                </c:pt>
                <c:pt idx="3">
                  <c:v>01369:โรงพยาบาลส่งเสริมสุขภาพตำบลไชยภูมิ</c:v>
                </c:pt>
                <c:pt idx="4">
                  <c:v>01382:โรงพยาบาลส่งเสริมสุขภาพตำบลนรสิงห์</c:v>
                </c:pt>
                <c:pt idx="5">
                  <c:v>01385:โรงพยาบาลส่งเสริมสุขภาพตำบลโผงเผง</c:v>
                </c:pt>
                <c:pt idx="6">
                  <c:v>01387:โรงพยาบาลส่งเสริมสุขภาพตำบลบางพลับ</c:v>
                </c:pt>
                <c:pt idx="7">
                  <c:v>01394:โรงพยาบาลส่งเสริมสุขภาพตำบลโคกพุทรา</c:v>
                </c:pt>
                <c:pt idx="8">
                  <c:v>01395:สถานีอนามัยเฉลิมพระเกียรติ 60 พรรษา นวมินทราชินี</c:v>
                </c:pt>
                <c:pt idx="9">
                  <c:v>01398:โรงพยาบาลส่งเสริมสุขภาพตำบลทางพระ</c:v>
                </c:pt>
                <c:pt idx="10">
                  <c:v>01409:โรงพยาบาลส่งเสริมสุขภาพตำบลจำลอง</c:v>
                </c:pt>
                <c:pt idx="11">
                  <c:v>01411:โรงพยาบาลส่งเสริมสุขภาพตำบลไผ่ดำพัฒนา</c:v>
                </c:pt>
                <c:pt idx="12">
                  <c:v>01412:โรงพยาบาลส่งเสริมสุขภาพตำบลสาวร้องไห้</c:v>
                </c:pt>
                <c:pt idx="13">
                  <c:v>01417:โรงพยาบาลส่งเสริมสุขภาพตำบลห้วยคันแหลน</c:v>
                </c:pt>
                <c:pt idx="14">
                  <c:v>01420:โรงพยาบาลส่งเสริมสุขภาพตำบลสี่ร้อย</c:v>
                </c:pt>
                <c:pt idx="15">
                  <c:v>01421:โรงพยาบาลส่งเสริมสุขภาพตำบลม่วงเตี้ย</c:v>
                </c:pt>
                <c:pt idx="16">
                  <c:v>01429:โรงพยาบาลส่งเสริมสุขภาพตำบลมงคลธรรมนิมิต</c:v>
                </c:pt>
                <c:pt idx="17">
                  <c:v>10689:โรงพยาบาลอ่างทอง</c:v>
                </c:pt>
                <c:pt idx="18">
                  <c:v>10782:โรงพยาบาลไชโย</c:v>
                </c:pt>
                <c:pt idx="19">
                  <c:v>10784:โรงพยาบาลป่าโมก</c:v>
                </c:pt>
                <c:pt idx="20">
                  <c:v>10785:โรงพยาบาลโพธิ์ทอง</c:v>
                </c:pt>
                <c:pt idx="21">
                  <c:v>10786:โรงพยาบาลแสวงหา</c:v>
                </c:pt>
                <c:pt idx="22">
                  <c:v>10787:โรงพยาบาลวิเศษชัยชาญ</c:v>
                </c:pt>
                <c:pt idx="23">
                  <c:v>10788:โรงพยาบาลสามโก้</c:v>
                </c:pt>
                <c:pt idx="24">
                  <c:v>14205:โรงพยาบาลส่งเสริมสุขภาพตำบลบางเสด็จ</c:v>
                </c:pt>
              </c:strCache>
            </c:strRef>
          </c:cat>
          <c:val>
            <c:numRef>
              <c:f>'0-2 exam'!$D$2:$D$26</c:f>
              <c:numCache>
                <c:formatCode>General</c:formatCode>
                <c:ptCount val="25"/>
                <c:pt idx="0">
                  <c:v>56.86</c:v>
                </c:pt>
                <c:pt idx="1">
                  <c:v>72.09</c:v>
                </c:pt>
                <c:pt idx="2">
                  <c:v>85.29</c:v>
                </c:pt>
                <c:pt idx="3">
                  <c:v>42.86</c:v>
                </c:pt>
                <c:pt idx="4">
                  <c:v>59.52</c:v>
                </c:pt>
                <c:pt idx="5">
                  <c:v>60</c:v>
                </c:pt>
                <c:pt idx="6">
                  <c:v>51.11</c:v>
                </c:pt>
                <c:pt idx="7">
                  <c:v>58.97</c:v>
                </c:pt>
                <c:pt idx="8">
                  <c:v>63.16</c:v>
                </c:pt>
                <c:pt idx="9">
                  <c:v>76.599999999999994</c:v>
                </c:pt>
                <c:pt idx="10">
                  <c:v>64.290000000000006</c:v>
                </c:pt>
                <c:pt idx="11">
                  <c:v>75.760000000000005</c:v>
                </c:pt>
                <c:pt idx="12">
                  <c:v>59.04</c:v>
                </c:pt>
                <c:pt idx="13">
                  <c:v>53.85</c:v>
                </c:pt>
                <c:pt idx="14">
                  <c:v>70</c:v>
                </c:pt>
                <c:pt idx="15">
                  <c:v>62.03</c:v>
                </c:pt>
                <c:pt idx="16">
                  <c:v>67.27</c:v>
                </c:pt>
                <c:pt idx="17">
                  <c:v>6.25</c:v>
                </c:pt>
                <c:pt idx="18">
                  <c:v>0</c:v>
                </c:pt>
                <c:pt idx="19">
                  <c:v>46.03</c:v>
                </c:pt>
                <c:pt idx="20">
                  <c:v>56.1</c:v>
                </c:pt>
                <c:pt idx="21">
                  <c:v>20.65</c:v>
                </c:pt>
                <c:pt idx="22">
                  <c:v>43.75</c:v>
                </c:pt>
                <c:pt idx="23">
                  <c:v>13.33</c:v>
                </c:pt>
                <c:pt idx="24">
                  <c:v>51.72</c:v>
                </c:pt>
              </c:numCache>
            </c:numRef>
          </c:val>
        </c:ser>
        <c:ser>
          <c:idx val="3"/>
          <c:order val="3"/>
          <c:tx>
            <c:v>ผู้ปกครองhand- on</c:v>
          </c:tx>
          <c:invertIfNegative val="0"/>
          <c:dLbls>
            <c:dLbl>
              <c:idx val="17"/>
              <c:layout>
                <c:manualLayout>
                  <c:x val="2.42339485604228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'0-2 exam'!$A$2:$A$26</c:f>
              <c:strCache>
                <c:ptCount val="25"/>
                <c:pt idx="0">
                  <c:v>01357:โรงพยาบาลส่งเสริมสุขภาพตำบลบ้านแห</c:v>
                </c:pt>
                <c:pt idx="1">
                  <c:v>01364:โรงพยาบาลส่งเสริมสุขภาพตำบลโพสะ</c:v>
                </c:pt>
                <c:pt idx="2">
                  <c:v>01368:โรงพยาบาลส่งเสริมสุขภาพตำบลจรเข้ร้อง</c:v>
                </c:pt>
                <c:pt idx="3">
                  <c:v>01369:โรงพยาบาลส่งเสริมสุขภาพตำบลไชยภูมิ</c:v>
                </c:pt>
                <c:pt idx="4">
                  <c:v>01382:โรงพยาบาลส่งเสริมสุขภาพตำบลนรสิงห์</c:v>
                </c:pt>
                <c:pt idx="5">
                  <c:v>01385:โรงพยาบาลส่งเสริมสุขภาพตำบลโผงเผง</c:v>
                </c:pt>
                <c:pt idx="6">
                  <c:v>01387:โรงพยาบาลส่งเสริมสุขภาพตำบลบางพลับ</c:v>
                </c:pt>
                <c:pt idx="7">
                  <c:v>01394:โรงพยาบาลส่งเสริมสุขภาพตำบลโคกพุทรา</c:v>
                </c:pt>
                <c:pt idx="8">
                  <c:v>01395:สถานีอนามัยเฉลิมพระเกียรติ 60 พรรษา นวมินทราชินี</c:v>
                </c:pt>
                <c:pt idx="9">
                  <c:v>01398:โรงพยาบาลส่งเสริมสุขภาพตำบลทางพระ</c:v>
                </c:pt>
                <c:pt idx="10">
                  <c:v>01409:โรงพยาบาลส่งเสริมสุขภาพตำบลจำลอง</c:v>
                </c:pt>
                <c:pt idx="11">
                  <c:v>01411:โรงพยาบาลส่งเสริมสุขภาพตำบลไผ่ดำพัฒนา</c:v>
                </c:pt>
                <c:pt idx="12">
                  <c:v>01412:โรงพยาบาลส่งเสริมสุขภาพตำบลสาวร้องไห้</c:v>
                </c:pt>
                <c:pt idx="13">
                  <c:v>01417:โรงพยาบาลส่งเสริมสุขภาพตำบลห้วยคันแหลน</c:v>
                </c:pt>
                <c:pt idx="14">
                  <c:v>01420:โรงพยาบาลส่งเสริมสุขภาพตำบลสี่ร้อย</c:v>
                </c:pt>
                <c:pt idx="15">
                  <c:v>01421:โรงพยาบาลส่งเสริมสุขภาพตำบลม่วงเตี้ย</c:v>
                </c:pt>
                <c:pt idx="16">
                  <c:v>01429:โรงพยาบาลส่งเสริมสุขภาพตำบลมงคลธรรมนิมิต</c:v>
                </c:pt>
                <c:pt idx="17">
                  <c:v>10689:โรงพยาบาลอ่างทอง</c:v>
                </c:pt>
                <c:pt idx="18">
                  <c:v>10782:โรงพยาบาลไชโย</c:v>
                </c:pt>
                <c:pt idx="19">
                  <c:v>10784:โรงพยาบาลป่าโมก</c:v>
                </c:pt>
                <c:pt idx="20">
                  <c:v>10785:โรงพยาบาลโพธิ์ทอง</c:v>
                </c:pt>
                <c:pt idx="21">
                  <c:v>10786:โรงพยาบาลแสวงหา</c:v>
                </c:pt>
                <c:pt idx="22">
                  <c:v>10787:โรงพยาบาลวิเศษชัยชาญ</c:v>
                </c:pt>
                <c:pt idx="23">
                  <c:v>10788:โรงพยาบาลสามโก้</c:v>
                </c:pt>
                <c:pt idx="24">
                  <c:v>14205:โรงพยาบาลส่งเสริมสุขภาพตำบลบางเสด็จ</c:v>
                </c:pt>
              </c:strCache>
            </c:strRef>
          </c:cat>
          <c:val>
            <c:numRef>
              <c:f>'0-2 exam'!$E$2:$E$26</c:f>
              <c:numCache>
                <c:formatCode>General</c:formatCode>
                <c:ptCount val="25"/>
                <c:pt idx="0">
                  <c:v>43</c:v>
                </c:pt>
                <c:pt idx="1">
                  <c:v>37</c:v>
                </c:pt>
                <c:pt idx="2">
                  <c:v>33</c:v>
                </c:pt>
                <c:pt idx="3">
                  <c:v>26</c:v>
                </c:pt>
                <c:pt idx="4">
                  <c:v>24</c:v>
                </c:pt>
                <c:pt idx="5">
                  <c:v>8</c:v>
                </c:pt>
                <c:pt idx="6">
                  <c:v>24</c:v>
                </c:pt>
                <c:pt idx="7">
                  <c:v>21</c:v>
                </c:pt>
                <c:pt idx="8">
                  <c:v>45</c:v>
                </c:pt>
                <c:pt idx="9">
                  <c:v>40</c:v>
                </c:pt>
                <c:pt idx="10">
                  <c:v>17</c:v>
                </c:pt>
                <c:pt idx="11">
                  <c:v>27</c:v>
                </c:pt>
                <c:pt idx="12">
                  <c:v>63</c:v>
                </c:pt>
                <c:pt idx="13">
                  <c:v>39</c:v>
                </c:pt>
                <c:pt idx="14">
                  <c:v>25</c:v>
                </c:pt>
                <c:pt idx="15">
                  <c:v>59</c:v>
                </c:pt>
                <c:pt idx="16">
                  <c:v>43</c:v>
                </c:pt>
                <c:pt idx="17">
                  <c:v>5</c:v>
                </c:pt>
                <c:pt idx="18">
                  <c:v>0</c:v>
                </c:pt>
                <c:pt idx="19">
                  <c:v>33</c:v>
                </c:pt>
                <c:pt idx="20">
                  <c:v>25</c:v>
                </c:pt>
                <c:pt idx="21">
                  <c:v>49</c:v>
                </c:pt>
                <c:pt idx="22">
                  <c:v>19</c:v>
                </c:pt>
                <c:pt idx="23">
                  <c:v>0</c:v>
                </c:pt>
                <c:pt idx="24">
                  <c:v>17</c:v>
                </c:pt>
              </c:numCache>
            </c:numRef>
          </c:val>
        </c:ser>
        <c:ser>
          <c:idx val="4"/>
          <c:order val="4"/>
          <c:tx>
            <c:v>ร้อยละ</c:v>
          </c:tx>
          <c:invertIfNegative val="0"/>
          <c:dLbls>
            <c:dLbl>
              <c:idx val="17"/>
              <c:layout>
                <c:manualLayout>
                  <c:x val="2.15412876092647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'0-2 exam'!$A$2:$A$26</c:f>
              <c:strCache>
                <c:ptCount val="25"/>
                <c:pt idx="0">
                  <c:v>01357:โรงพยาบาลส่งเสริมสุขภาพตำบลบ้านแห</c:v>
                </c:pt>
                <c:pt idx="1">
                  <c:v>01364:โรงพยาบาลส่งเสริมสุขภาพตำบลโพสะ</c:v>
                </c:pt>
                <c:pt idx="2">
                  <c:v>01368:โรงพยาบาลส่งเสริมสุขภาพตำบลจรเข้ร้อง</c:v>
                </c:pt>
                <c:pt idx="3">
                  <c:v>01369:โรงพยาบาลส่งเสริมสุขภาพตำบลไชยภูมิ</c:v>
                </c:pt>
                <c:pt idx="4">
                  <c:v>01382:โรงพยาบาลส่งเสริมสุขภาพตำบลนรสิงห์</c:v>
                </c:pt>
                <c:pt idx="5">
                  <c:v>01385:โรงพยาบาลส่งเสริมสุขภาพตำบลโผงเผง</c:v>
                </c:pt>
                <c:pt idx="6">
                  <c:v>01387:โรงพยาบาลส่งเสริมสุขภาพตำบลบางพลับ</c:v>
                </c:pt>
                <c:pt idx="7">
                  <c:v>01394:โรงพยาบาลส่งเสริมสุขภาพตำบลโคกพุทรา</c:v>
                </c:pt>
                <c:pt idx="8">
                  <c:v>01395:สถานีอนามัยเฉลิมพระเกียรติ 60 พรรษา นวมินทราชินี</c:v>
                </c:pt>
                <c:pt idx="9">
                  <c:v>01398:โรงพยาบาลส่งเสริมสุขภาพตำบลทางพระ</c:v>
                </c:pt>
                <c:pt idx="10">
                  <c:v>01409:โรงพยาบาลส่งเสริมสุขภาพตำบลจำลอง</c:v>
                </c:pt>
                <c:pt idx="11">
                  <c:v>01411:โรงพยาบาลส่งเสริมสุขภาพตำบลไผ่ดำพัฒนา</c:v>
                </c:pt>
                <c:pt idx="12">
                  <c:v>01412:โรงพยาบาลส่งเสริมสุขภาพตำบลสาวร้องไห้</c:v>
                </c:pt>
                <c:pt idx="13">
                  <c:v>01417:โรงพยาบาลส่งเสริมสุขภาพตำบลห้วยคันแหลน</c:v>
                </c:pt>
                <c:pt idx="14">
                  <c:v>01420:โรงพยาบาลส่งเสริมสุขภาพตำบลสี่ร้อย</c:v>
                </c:pt>
                <c:pt idx="15">
                  <c:v>01421:โรงพยาบาลส่งเสริมสุขภาพตำบลม่วงเตี้ย</c:v>
                </c:pt>
                <c:pt idx="16">
                  <c:v>01429:โรงพยาบาลส่งเสริมสุขภาพตำบลมงคลธรรมนิมิต</c:v>
                </c:pt>
                <c:pt idx="17">
                  <c:v>10689:โรงพยาบาลอ่างทอง</c:v>
                </c:pt>
                <c:pt idx="18">
                  <c:v>10782:โรงพยาบาลไชโย</c:v>
                </c:pt>
                <c:pt idx="19">
                  <c:v>10784:โรงพยาบาลป่าโมก</c:v>
                </c:pt>
                <c:pt idx="20">
                  <c:v>10785:โรงพยาบาลโพธิ์ทอง</c:v>
                </c:pt>
                <c:pt idx="21">
                  <c:v>10786:โรงพยาบาลแสวงหา</c:v>
                </c:pt>
                <c:pt idx="22">
                  <c:v>10787:โรงพยาบาลวิเศษชัยชาญ</c:v>
                </c:pt>
                <c:pt idx="23">
                  <c:v>10788:โรงพยาบาลสามโก้</c:v>
                </c:pt>
                <c:pt idx="24">
                  <c:v>14205:โรงพยาบาลส่งเสริมสุขภาพตำบลบางเสด็จ</c:v>
                </c:pt>
              </c:strCache>
            </c:strRef>
          </c:cat>
          <c:val>
            <c:numRef>
              <c:f>'0-2 exam'!$F$2:$F$26</c:f>
              <c:numCache>
                <c:formatCode>General</c:formatCode>
                <c:ptCount val="25"/>
                <c:pt idx="0">
                  <c:v>84.31</c:v>
                </c:pt>
                <c:pt idx="1">
                  <c:v>86.05</c:v>
                </c:pt>
                <c:pt idx="2">
                  <c:v>97.06</c:v>
                </c:pt>
                <c:pt idx="3">
                  <c:v>53.06</c:v>
                </c:pt>
                <c:pt idx="4">
                  <c:v>57.14</c:v>
                </c:pt>
                <c:pt idx="5">
                  <c:v>22.86</c:v>
                </c:pt>
                <c:pt idx="6">
                  <c:v>53.33</c:v>
                </c:pt>
                <c:pt idx="7">
                  <c:v>53.85</c:v>
                </c:pt>
                <c:pt idx="8">
                  <c:v>78.95</c:v>
                </c:pt>
                <c:pt idx="9">
                  <c:v>85.11</c:v>
                </c:pt>
                <c:pt idx="10">
                  <c:v>60.71</c:v>
                </c:pt>
                <c:pt idx="11">
                  <c:v>81.819999999999993</c:v>
                </c:pt>
                <c:pt idx="12">
                  <c:v>75.900000000000006</c:v>
                </c:pt>
                <c:pt idx="13">
                  <c:v>75</c:v>
                </c:pt>
                <c:pt idx="14">
                  <c:v>83.33</c:v>
                </c:pt>
                <c:pt idx="15">
                  <c:v>74.680000000000007</c:v>
                </c:pt>
                <c:pt idx="16">
                  <c:v>78.180000000000007</c:v>
                </c:pt>
                <c:pt idx="17">
                  <c:v>31.25</c:v>
                </c:pt>
                <c:pt idx="18">
                  <c:v>0</c:v>
                </c:pt>
                <c:pt idx="19">
                  <c:v>52.38</c:v>
                </c:pt>
                <c:pt idx="20">
                  <c:v>60.98</c:v>
                </c:pt>
                <c:pt idx="21">
                  <c:v>31.61</c:v>
                </c:pt>
                <c:pt idx="22">
                  <c:v>59.38</c:v>
                </c:pt>
                <c:pt idx="23">
                  <c:v>0</c:v>
                </c:pt>
                <c:pt idx="24">
                  <c:v>58.62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06312192"/>
        <c:axId val="206313728"/>
      </c:barChart>
      <c:catAx>
        <c:axId val="20631219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06313728"/>
        <c:crosses val="autoZero"/>
        <c:auto val="1"/>
        <c:lblAlgn val="ctr"/>
        <c:lblOffset val="100"/>
        <c:noMultiLvlLbl val="0"/>
      </c:catAx>
      <c:valAx>
        <c:axId val="206313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63121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1139665567269457E-2"/>
          <c:y val="1.7985622736138199E-2"/>
          <c:w val="0.48154222435291444"/>
          <c:h val="4.2749212179447924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164977534150412"/>
          <c:y val="0.10566442299551265"/>
          <c:w val="0.66868464450793208"/>
          <c:h val="0.8761212005757345"/>
        </c:manualLayout>
      </c:layout>
      <c:barChart>
        <c:barDir val="bar"/>
        <c:grouping val="stacked"/>
        <c:varyColors val="0"/>
        <c:ser>
          <c:idx val="0"/>
          <c:order val="0"/>
          <c:tx>
            <c:v>จำนวนเด็ก 3 ปี </c:v>
          </c:tx>
          <c:invertIfNegative val="0"/>
          <c:cat>
            <c:strRef>
              <c:f>'3ปี '!$A$3:$A$35</c:f>
              <c:strCache>
                <c:ptCount val="33"/>
                <c:pt idx="0">
                  <c:v>01357:โรงพยาบาลส่งเสริมสุขภาพตำบลบ้านแห</c:v>
                </c:pt>
                <c:pt idx="1">
                  <c:v>01363:โรงพยาบาลส่งเสริมสุขภาพตำบลจำปาหล่อ</c:v>
                </c:pt>
                <c:pt idx="2">
                  <c:v>01366:โรงพยาบาลส่งเสริมสุขภาพตำบลคลองวัว</c:v>
                </c:pt>
                <c:pt idx="3">
                  <c:v>01368:โรงพยาบาลส่งเสริมสุขภาพตำบลจรเข้ร้อง</c:v>
                </c:pt>
                <c:pt idx="4">
                  <c:v>01369:โรงพยาบาลส่งเสริมสุขภาพตำบลไชยภูมิ</c:v>
                </c:pt>
                <c:pt idx="5">
                  <c:v>01370:โรงพยาบาลส่งเสริมสุขภาพตำบลชัยฤทธิ์</c:v>
                </c:pt>
                <c:pt idx="6">
                  <c:v>01382:โรงพยาบาลส่งเสริมสุขภาพตำบลนรสิงห์</c:v>
                </c:pt>
                <c:pt idx="7">
                  <c:v>01385:โรงพยาบาลส่งเสริมสุขภาพตำบลโผงเผง</c:v>
                </c:pt>
                <c:pt idx="8">
                  <c:v>01394:โรงพยาบาลส่งเสริมสุขภาพตำบลโคกพุทรา</c:v>
                </c:pt>
                <c:pt idx="9">
                  <c:v>01395:สถานีอนามัยเฉลิมพระเกียรติ 60 พรรษา นวมินทราชินี</c:v>
                </c:pt>
                <c:pt idx="10">
                  <c:v>01396:โรงพยาบาลส่งเสริมสุขภาพตำบลยางช้าย</c:v>
                </c:pt>
                <c:pt idx="11">
                  <c:v>01397:โรงพยาบาลส่งเสริมสุขภาพตำบลบ่อแร่</c:v>
                </c:pt>
                <c:pt idx="12">
                  <c:v>01399:โรงพยาบาลส่งเสริมสุขภาพตำบลสามง่าม</c:v>
                </c:pt>
                <c:pt idx="13">
                  <c:v>01401:โรงพยาบาลส่งเสริมสุขภาพตำบลบ้านหัวงิ้ว ตำบลคำหยาด</c:v>
                </c:pt>
                <c:pt idx="14">
                  <c:v>01405:โรงพยาบาลส่งเสริมสุขภาพตำบลวังน้ำเย็น</c:v>
                </c:pt>
                <c:pt idx="15">
                  <c:v>01408:โรงพยาบาลส่งเสริมสุขภาพตำบลห้วยไผ่</c:v>
                </c:pt>
                <c:pt idx="16">
                  <c:v>01409:โรงพยาบาลส่งเสริมสุขภาพตำบลจำลอง</c:v>
                </c:pt>
                <c:pt idx="17">
                  <c:v>01411:โรงพยาบาลส่งเสริมสุขภาพตำบลไผ่ดำพัฒนา</c:v>
                </c:pt>
                <c:pt idx="18">
                  <c:v>01412:โรงพยาบาลส่งเสริมสุขภาพตำบลสาวร้องไห้</c:v>
                </c:pt>
                <c:pt idx="19">
                  <c:v>01413:โรงพยาบาลส่งเสริมสุขภาพตำบลท่าช้าง</c:v>
                </c:pt>
                <c:pt idx="20">
                  <c:v>01417:โรงพยาบาลส่งเสริมสุขภาพตำบลห้วยคันแหลน</c:v>
                </c:pt>
                <c:pt idx="21">
                  <c:v>01420:โรงพยาบาลส่งเสริมสุขภาพตำบลสี่ร้อย</c:v>
                </c:pt>
                <c:pt idx="22">
                  <c:v>01421:โรงพยาบาลส่งเสริมสุขภาพตำบลม่วงเตี้ย</c:v>
                </c:pt>
                <c:pt idx="23">
                  <c:v>01428:โรงพยาบาลส่งเสริมสุขภาพตำบลโพธิ์ม่วงพันธ์</c:v>
                </c:pt>
                <c:pt idx="24">
                  <c:v>01429:โรงพยาบาลส่งเสริมสุขภาพตำบลมงคลธรรมนิมิต</c:v>
                </c:pt>
                <c:pt idx="25">
                  <c:v>10689:โรงพยาบาลอ่างทอง</c:v>
                </c:pt>
                <c:pt idx="26">
                  <c:v>10782:โรงพยาบาลไชโย</c:v>
                </c:pt>
                <c:pt idx="27">
                  <c:v>10784:โรงพยาบาลป่าโมก</c:v>
                </c:pt>
                <c:pt idx="28">
                  <c:v>10785:โรงพยาบาลโพธิ์ทอง</c:v>
                </c:pt>
                <c:pt idx="29">
                  <c:v>10786:โรงพยาบาลแสวงหา</c:v>
                </c:pt>
                <c:pt idx="30">
                  <c:v>10787:โรงพยาบาลวิเศษชัยชาญ</c:v>
                </c:pt>
                <c:pt idx="31">
                  <c:v>10788:โรงพยาบาลสามโก้</c:v>
                </c:pt>
                <c:pt idx="32">
                  <c:v>14205:โรงพยาบาลส่งเสริมสุขภาพตำบลบางเสด็จ</c:v>
                </c:pt>
              </c:strCache>
            </c:strRef>
          </c:cat>
          <c:val>
            <c:numRef>
              <c:f>'3ปี '!$B$3:$B$35</c:f>
              <c:numCache>
                <c:formatCode>General</c:formatCode>
                <c:ptCount val="33"/>
                <c:pt idx="0">
                  <c:v>16</c:v>
                </c:pt>
                <c:pt idx="1">
                  <c:v>21</c:v>
                </c:pt>
                <c:pt idx="2">
                  <c:v>7</c:v>
                </c:pt>
                <c:pt idx="3">
                  <c:v>12</c:v>
                </c:pt>
                <c:pt idx="4">
                  <c:v>7</c:v>
                </c:pt>
                <c:pt idx="5">
                  <c:v>10</c:v>
                </c:pt>
                <c:pt idx="6">
                  <c:v>17</c:v>
                </c:pt>
                <c:pt idx="7">
                  <c:v>8</c:v>
                </c:pt>
                <c:pt idx="8">
                  <c:v>15</c:v>
                </c:pt>
                <c:pt idx="9">
                  <c:v>7</c:v>
                </c:pt>
                <c:pt idx="10">
                  <c:v>15</c:v>
                </c:pt>
                <c:pt idx="11">
                  <c:v>9</c:v>
                </c:pt>
                <c:pt idx="12">
                  <c:v>9</c:v>
                </c:pt>
                <c:pt idx="13">
                  <c:v>17</c:v>
                </c:pt>
                <c:pt idx="14">
                  <c:v>25</c:v>
                </c:pt>
                <c:pt idx="15">
                  <c:v>11</c:v>
                </c:pt>
                <c:pt idx="16">
                  <c:v>4</c:v>
                </c:pt>
                <c:pt idx="17">
                  <c:v>22</c:v>
                </c:pt>
                <c:pt idx="18">
                  <c:v>30</c:v>
                </c:pt>
                <c:pt idx="19">
                  <c:v>21</c:v>
                </c:pt>
                <c:pt idx="20">
                  <c:v>13</c:v>
                </c:pt>
                <c:pt idx="21">
                  <c:v>16</c:v>
                </c:pt>
                <c:pt idx="22">
                  <c:v>32</c:v>
                </c:pt>
                <c:pt idx="23">
                  <c:v>26</c:v>
                </c:pt>
                <c:pt idx="24">
                  <c:v>17</c:v>
                </c:pt>
                <c:pt idx="25">
                  <c:v>8</c:v>
                </c:pt>
                <c:pt idx="26">
                  <c:v>10</c:v>
                </c:pt>
                <c:pt idx="27">
                  <c:v>26</c:v>
                </c:pt>
                <c:pt idx="28">
                  <c:v>20</c:v>
                </c:pt>
                <c:pt idx="29">
                  <c:v>59</c:v>
                </c:pt>
                <c:pt idx="30">
                  <c:v>8</c:v>
                </c:pt>
                <c:pt idx="31">
                  <c:v>12</c:v>
                </c:pt>
                <c:pt idx="32">
                  <c:v>12</c:v>
                </c:pt>
              </c:numCache>
            </c:numRef>
          </c:val>
        </c:ser>
        <c:ser>
          <c:idx val="1"/>
          <c:order val="1"/>
          <c:tx>
            <c:v>ได้รับการตรวจ</c:v>
          </c:tx>
          <c:invertIfNegative val="0"/>
          <c:cat>
            <c:strRef>
              <c:f>'3ปี '!$A$3:$A$35</c:f>
              <c:strCache>
                <c:ptCount val="33"/>
                <c:pt idx="0">
                  <c:v>01357:โรงพยาบาลส่งเสริมสุขภาพตำบลบ้านแห</c:v>
                </c:pt>
                <c:pt idx="1">
                  <c:v>01363:โรงพยาบาลส่งเสริมสุขภาพตำบลจำปาหล่อ</c:v>
                </c:pt>
                <c:pt idx="2">
                  <c:v>01366:โรงพยาบาลส่งเสริมสุขภาพตำบลคลองวัว</c:v>
                </c:pt>
                <c:pt idx="3">
                  <c:v>01368:โรงพยาบาลส่งเสริมสุขภาพตำบลจรเข้ร้อง</c:v>
                </c:pt>
                <c:pt idx="4">
                  <c:v>01369:โรงพยาบาลส่งเสริมสุขภาพตำบลไชยภูมิ</c:v>
                </c:pt>
                <c:pt idx="5">
                  <c:v>01370:โรงพยาบาลส่งเสริมสุขภาพตำบลชัยฤทธิ์</c:v>
                </c:pt>
                <c:pt idx="6">
                  <c:v>01382:โรงพยาบาลส่งเสริมสุขภาพตำบลนรสิงห์</c:v>
                </c:pt>
                <c:pt idx="7">
                  <c:v>01385:โรงพยาบาลส่งเสริมสุขภาพตำบลโผงเผง</c:v>
                </c:pt>
                <c:pt idx="8">
                  <c:v>01394:โรงพยาบาลส่งเสริมสุขภาพตำบลโคกพุทรา</c:v>
                </c:pt>
                <c:pt idx="9">
                  <c:v>01395:สถานีอนามัยเฉลิมพระเกียรติ 60 พรรษา นวมินทราชินี</c:v>
                </c:pt>
                <c:pt idx="10">
                  <c:v>01396:โรงพยาบาลส่งเสริมสุขภาพตำบลยางช้าย</c:v>
                </c:pt>
                <c:pt idx="11">
                  <c:v>01397:โรงพยาบาลส่งเสริมสุขภาพตำบลบ่อแร่</c:v>
                </c:pt>
                <c:pt idx="12">
                  <c:v>01399:โรงพยาบาลส่งเสริมสุขภาพตำบลสามง่าม</c:v>
                </c:pt>
                <c:pt idx="13">
                  <c:v>01401:โรงพยาบาลส่งเสริมสุขภาพตำบลบ้านหัวงิ้ว ตำบลคำหยาด</c:v>
                </c:pt>
                <c:pt idx="14">
                  <c:v>01405:โรงพยาบาลส่งเสริมสุขภาพตำบลวังน้ำเย็น</c:v>
                </c:pt>
                <c:pt idx="15">
                  <c:v>01408:โรงพยาบาลส่งเสริมสุขภาพตำบลห้วยไผ่</c:v>
                </c:pt>
                <c:pt idx="16">
                  <c:v>01409:โรงพยาบาลส่งเสริมสุขภาพตำบลจำลอง</c:v>
                </c:pt>
                <c:pt idx="17">
                  <c:v>01411:โรงพยาบาลส่งเสริมสุขภาพตำบลไผ่ดำพัฒนา</c:v>
                </c:pt>
                <c:pt idx="18">
                  <c:v>01412:โรงพยาบาลส่งเสริมสุขภาพตำบลสาวร้องไห้</c:v>
                </c:pt>
                <c:pt idx="19">
                  <c:v>01413:โรงพยาบาลส่งเสริมสุขภาพตำบลท่าช้าง</c:v>
                </c:pt>
                <c:pt idx="20">
                  <c:v>01417:โรงพยาบาลส่งเสริมสุขภาพตำบลห้วยคันแหลน</c:v>
                </c:pt>
                <c:pt idx="21">
                  <c:v>01420:โรงพยาบาลส่งเสริมสุขภาพตำบลสี่ร้อย</c:v>
                </c:pt>
                <c:pt idx="22">
                  <c:v>01421:โรงพยาบาลส่งเสริมสุขภาพตำบลม่วงเตี้ย</c:v>
                </c:pt>
                <c:pt idx="23">
                  <c:v>01428:โรงพยาบาลส่งเสริมสุขภาพตำบลโพธิ์ม่วงพันธ์</c:v>
                </c:pt>
                <c:pt idx="24">
                  <c:v>01429:โรงพยาบาลส่งเสริมสุขภาพตำบลมงคลธรรมนิมิต</c:v>
                </c:pt>
                <c:pt idx="25">
                  <c:v>10689:โรงพยาบาลอ่างทอง</c:v>
                </c:pt>
                <c:pt idx="26">
                  <c:v>10782:โรงพยาบาลไชโย</c:v>
                </c:pt>
                <c:pt idx="27">
                  <c:v>10784:โรงพยาบาลป่าโมก</c:v>
                </c:pt>
                <c:pt idx="28">
                  <c:v>10785:โรงพยาบาลโพธิ์ทอง</c:v>
                </c:pt>
                <c:pt idx="29">
                  <c:v>10786:โรงพยาบาลแสวงหา</c:v>
                </c:pt>
                <c:pt idx="30">
                  <c:v>10787:โรงพยาบาลวิเศษชัยชาญ</c:v>
                </c:pt>
                <c:pt idx="31">
                  <c:v>10788:โรงพยาบาลสามโก้</c:v>
                </c:pt>
                <c:pt idx="32">
                  <c:v>14205:โรงพยาบาลส่งเสริมสุขภาพตำบลบางเสด็จ</c:v>
                </c:pt>
              </c:strCache>
            </c:strRef>
          </c:cat>
          <c:val>
            <c:numRef>
              <c:f>'3ปี '!$C$3:$C$35</c:f>
              <c:numCache>
                <c:formatCode>General</c:formatCode>
                <c:ptCount val="33"/>
                <c:pt idx="0">
                  <c:v>15</c:v>
                </c:pt>
                <c:pt idx="1">
                  <c:v>14</c:v>
                </c:pt>
                <c:pt idx="2">
                  <c:v>4</c:v>
                </c:pt>
                <c:pt idx="3">
                  <c:v>10</c:v>
                </c:pt>
                <c:pt idx="4">
                  <c:v>4</c:v>
                </c:pt>
                <c:pt idx="5">
                  <c:v>6</c:v>
                </c:pt>
                <c:pt idx="6">
                  <c:v>11</c:v>
                </c:pt>
                <c:pt idx="7">
                  <c:v>8</c:v>
                </c:pt>
                <c:pt idx="8">
                  <c:v>14</c:v>
                </c:pt>
                <c:pt idx="9">
                  <c:v>7</c:v>
                </c:pt>
                <c:pt idx="10">
                  <c:v>10</c:v>
                </c:pt>
                <c:pt idx="11">
                  <c:v>7</c:v>
                </c:pt>
                <c:pt idx="12">
                  <c:v>5</c:v>
                </c:pt>
                <c:pt idx="13">
                  <c:v>10</c:v>
                </c:pt>
                <c:pt idx="14">
                  <c:v>18</c:v>
                </c:pt>
                <c:pt idx="15">
                  <c:v>9</c:v>
                </c:pt>
                <c:pt idx="16">
                  <c:v>4</c:v>
                </c:pt>
                <c:pt idx="17">
                  <c:v>13</c:v>
                </c:pt>
                <c:pt idx="18">
                  <c:v>27</c:v>
                </c:pt>
                <c:pt idx="19">
                  <c:v>11</c:v>
                </c:pt>
                <c:pt idx="20">
                  <c:v>8</c:v>
                </c:pt>
                <c:pt idx="21">
                  <c:v>10</c:v>
                </c:pt>
                <c:pt idx="22">
                  <c:v>17</c:v>
                </c:pt>
                <c:pt idx="23">
                  <c:v>18</c:v>
                </c:pt>
                <c:pt idx="24">
                  <c:v>15</c:v>
                </c:pt>
                <c:pt idx="25">
                  <c:v>1</c:v>
                </c:pt>
                <c:pt idx="26">
                  <c:v>1</c:v>
                </c:pt>
                <c:pt idx="27">
                  <c:v>2</c:v>
                </c:pt>
                <c:pt idx="28">
                  <c:v>13</c:v>
                </c:pt>
                <c:pt idx="29">
                  <c:v>6</c:v>
                </c:pt>
                <c:pt idx="30">
                  <c:v>4</c:v>
                </c:pt>
                <c:pt idx="31">
                  <c:v>0</c:v>
                </c:pt>
                <c:pt idx="32">
                  <c:v>7</c:v>
                </c:pt>
              </c:numCache>
            </c:numRef>
          </c:val>
        </c:ser>
        <c:ser>
          <c:idx val="2"/>
          <c:order val="2"/>
          <c:tx>
            <c:v>ร้อยละ</c:v>
          </c:tx>
          <c:invertIfNegative val="0"/>
          <c:cat>
            <c:strRef>
              <c:f>'3ปี '!$A$3:$A$35</c:f>
              <c:strCache>
                <c:ptCount val="33"/>
                <c:pt idx="0">
                  <c:v>01357:โรงพยาบาลส่งเสริมสุขภาพตำบลบ้านแห</c:v>
                </c:pt>
                <c:pt idx="1">
                  <c:v>01363:โรงพยาบาลส่งเสริมสุขภาพตำบลจำปาหล่อ</c:v>
                </c:pt>
                <c:pt idx="2">
                  <c:v>01366:โรงพยาบาลส่งเสริมสุขภาพตำบลคลองวัว</c:v>
                </c:pt>
                <c:pt idx="3">
                  <c:v>01368:โรงพยาบาลส่งเสริมสุขภาพตำบลจรเข้ร้อง</c:v>
                </c:pt>
                <c:pt idx="4">
                  <c:v>01369:โรงพยาบาลส่งเสริมสุขภาพตำบลไชยภูมิ</c:v>
                </c:pt>
                <c:pt idx="5">
                  <c:v>01370:โรงพยาบาลส่งเสริมสุขภาพตำบลชัยฤทธิ์</c:v>
                </c:pt>
                <c:pt idx="6">
                  <c:v>01382:โรงพยาบาลส่งเสริมสุขภาพตำบลนรสิงห์</c:v>
                </c:pt>
                <c:pt idx="7">
                  <c:v>01385:โรงพยาบาลส่งเสริมสุขภาพตำบลโผงเผง</c:v>
                </c:pt>
                <c:pt idx="8">
                  <c:v>01394:โรงพยาบาลส่งเสริมสุขภาพตำบลโคกพุทรา</c:v>
                </c:pt>
                <c:pt idx="9">
                  <c:v>01395:สถานีอนามัยเฉลิมพระเกียรติ 60 พรรษา นวมินทราชินี</c:v>
                </c:pt>
                <c:pt idx="10">
                  <c:v>01396:โรงพยาบาลส่งเสริมสุขภาพตำบลยางช้าย</c:v>
                </c:pt>
                <c:pt idx="11">
                  <c:v>01397:โรงพยาบาลส่งเสริมสุขภาพตำบลบ่อแร่</c:v>
                </c:pt>
                <c:pt idx="12">
                  <c:v>01399:โรงพยาบาลส่งเสริมสุขภาพตำบลสามง่าม</c:v>
                </c:pt>
                <c:pt idx="13">
                  <c:v>01401:โรงพยาบาลส่งเสริมสุขภาพตำบลบ้านหัวงิ้ว ตำบลคำหยาด</c:v>
                </c:pt>
                <c:pt idx="14">
                  <c:v>01405:โรงพยาบาลส่งเสริมสุขภาพตำบลวังน้ำเย็น</c:v>
                </c:pt>
                <c:pt idx="15">
                  <c:v>01408:โรงพยาบาลส่งเสริมสุขภาพตำบลห้วยไผ่</c:v>
                </c:pt>
                <c:pt idx="16">
                  <c:v>01409:โรงพยาบาลส่งเสริมสุขภาพตำบลจำลอง</c:v>
                </c:pt>
                <c:pt idx="17">
                  <c:v>01411:โรงพยาบาลส่งเสริมสุขภาพตำบลไผ่ดำพัฒนา</c:v>
                </c:pt>
                <c:pt idx="18">
                  <c:v>01412:โรงพยาบาลส่งเสริมสุขภาพตำบลสาวร้องไห้</c:v>
                </c:pt>
                <c:pt idx="19">
                  <c:v>01413:โรงพยาบาลส่งเสริมสุขภาพตำบลท่าช้าง</c:v>
                </c:pt>
                <c:pt idx="20">
                  <c:v>01417:โรงพยาบาลส่งเสริมสุขภาพตำบลห้วยคันแหลน</c:v>
                </c:pt>
                <c:pt idx="21">
                  <c:v>01420:โรงพยาบาลส่งเสริมสุขภาพตำบลสี่ร้อย</c:v>
                </c:pt>
                <c:pt idx="22">
                  <c:v>01421:โรงพยาบาลส่งเสริมสุขภาพตำบลม่วงเตี้ย</c:v>
                </c:pt>
                <c:pt idx="23">
                  <c:v>01428:โรงพยาบาลส่งเสริมสุขภาพตำบลโพธิ์ม่วงพันธ์</c:v>
                </c:pt>
                <c:pt idx="24">
                  <c:v>01429:โรงพยาบาลส่งเสริมสุขภาพตำบลมงคลธรรมนิมิต</c:v>
                </c:pt>
                <c:pt idx="25">
                  <c:v>10689:โรงพยาบาลอ่างทอง</c:v>
                </c:pt>
                <c:pt idx="26">
                  <c:v>10782:โรงพยาบาลไชโย</c:v>
                </c:pt>
                <c:pt idx="27">
                  <c:v>10784:โรงพยาบาลป่าโมก</c:v>
                </c:pt>
                <c:pt idx="28">
                  <c:v>10785:โรงพยาบาลโพธิ์ทอง</c:v>
                </c:pt>
                <c:pt idx="29">
                  <c:v>10786:โรงพยาบาลแสวงหา</c:v>
                </c:pt>
                <c:pt idx="30">
                  <c:v>10787:โรงพยาบาลวิเศษชัยชาญ</c:v>
                </c:pt>
                <c:pt idx="31">
                  <c:v>10788:โรงพยาบาลสามโก้</c:v>
                </c:pt>
                <c:pt idx="32">
                  <c:v>14205:โรงพยาบาลส่งเสริมสุขภาพตำบลบางเสด็จ</c:v>
                </c:pt>
              </c:strCache>
            </c:strRef>
          </c:cat>
          <c:val>
            <c:numRef>
              <c:f>'3ปี '!$D$3:$D$35</c:f>
              <c:numCache>
                <c:formatCode>General</c:formatCode>
                <c:ptCount val="33"/>
                <c:pt idx="0">
                  <c:v>93.75</c:v>
                </c:pt>
                <c:pt idx="1">
                  <c:v>66.67</c:v>
                </c:pt>
                <c:pt idx="2">
                  <c:v>57.14</c:v>
                </c:pt>
                <c:pt idx="3">
                  <c:v>83.33</c:v>
                </c:pt>
                <c:pt idx="4">
                  <c:v>57.14</c:v>
                </c:pt>
                <c:pt idx="5">
                  <c:v>60</c:v>
                </c:pt>
                <c:pt idx="6">
                  <c:v>64.709999999999994</c:v>
                </c:pt>
                <c:pt idx="7">
                  <c:v>100</c:v>
                </c:pt>
                <c:pt idx="8">
                  <c:v>93.33</c:v>
                </c:pt>
                <c:pt idx="9">
                  <c:v>100</c:v>
                </c:pt>
                <c:pt idx="10">
                  <c:v>66.67</c:v>
                </c:pt>
                <c:pt idx="11">
                  <c:v>77.78</c:v>
                </c:pt>
                <c:pt idx="12">
                  <c:v>55.56</c:v>
                </c:pt>
                <c:pt idx="13">
                  <c:v>58.82</c:v>
                </c:pt>
                <c:pt idx="14">
                  <c:v>72</c:v>
                </c:pt>
                <c:pt idx="15">
                  <c:v>81.819999999999993</c:v>
                </c:pt>
                <c:pt idx="16">
                  <c:v>100</c:v>
                </c:pt>
                <c:pt idx="17">
                  <c:v>59.09</c:v>
                </c:pt>
                <c:pt idx="18">
                  <c:v>90</c:v>
                </c:pt>
                <c:pt idx="19">
                  <c:v>52.38</c:v>
                </c:pt>
                <c:pt idx="20">
                  <c:v>61.54</c:v>
                </c:pt>
                <c:pt idx="21">
                  <c:v>62.5</c:v>
                </c:pt>
                <c:pt idx="22">
                  <c:v>53.13</c:v>
                </c:pt>
                <c:pt idx="23">
                  <c:v>69.23</c:v>
                </c:pt>
                <c:pt idx="24">
                  <c:v>88.24</c:v>
                </c:pt>
                <c:pt idx="25">
                  <c:v>12.5</c:v>
                </c:pt>
                <c:pt idx="26">
                  <c:v>10</c:v>
                </c:pt>
                <c:pt idx="27">
                  <c:v>7.69</c:v>
                </c:pt>
                <c:pt idx="28">
                  <c:v>65</c:v>
                </c:pt>
                <c:pt idx="29">
                  <c:v>10.17</c:v>
                </c:pt>
                <c:pt idx="30">
                  <c:v>50</c:v>
                </c:pt>
                <c:pt idx="31">
                  <c:v>0</c:v>
                </c:pt>
                <c:pt idx="32">
                  <c:v>58.33</c:v>
                </c:pt>
              </c:numCache>
            </c:numRef>
          </c:val>
        </c:ser>
        <c:ser>
          <c:idx val="3"/>
          <c:order val="3"/>
          <c:tx>
            <c:v>caries  free</c:v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'3ปี '!$A$3:$A$35</c:f>
              <c:strCache>
                <c:ptCount val="33"/>
                <c:pt idx="0">
                  <c:v>01357:โรงพยาบาลส่งเสริมสุขภาพตำบลบ้านแห</c:v>
                </c:pt>
                <c:pt idx="1">
                  <c:v>01363:โรงพยาบาลส่งเสริมสุขภาพตำบลจำปาหล่อ</c:v>
                </c:pt>
                <c:pt idx="2">
                  <c:v>01366:โรงพยาบาลส่งเสริมสุขภาพตำบลคลองวัว</c:v>
                </c:pt>
                <c:pt idx="3">
                  <c:v>01368:โรงพยาบาลส่งเสริมสุขภาพตำบลจรเข้ร้อง</c:v>
                </c:pt>
                <c:pt idx="4">
                  <c:v>01369:โรงพยาบาลส่งเสริมสุขภาพตำบลไชยภูมิ</c:v>
                </c:pt>
                <c:pt idx="5">
                  <c:v>01370:โรงพยาบาลส่งเสริมสุขภาพตำบลชัยฤทธิ์</c:v>
                </c:pt>
                <c:pt idx="6">
                  <c:v>01382:โรงพยาบาลส่งเสริมสุขภาพตำบลนรสิงห์</c:v>
                </c:pt>
                <c:pt idx="7">
                  <c:v>01385:โรงพยาบาลส่งเสริมสุขภาพตำบลโผงเผง</c:v>
                </c:pt>
                <c:pt idx="8">
                  <c:v>01394:โรงพยาบาลส่งเสริมสุขภาพตำบลโคกพุทรา</c:v>
                </c:pt>
                <c:pt idx="9">
                  <c:v>01395:สถานีอนามัยเฉลิมพระเกียรติ 60 พรรษา นวมินทราชินี</c:v>
                </c:pt>
                <c:pt idx="10">
                  <c:v>01396:โรงพยาบาลส่งเสริมสุขภาพตำบลยางช้าย</c:v>
                </c:pt>
                <c:pt idx="11">
                  <c:v>01397:โรงพยาบาลส่งเสริมสุขภาพตำบลบ่อแร่</c:v>
                </c:pt>
                <c:pt idx="12">
                  <c:v>01399:โรงพยาบาลส่งเสริมสุขภาพตำบลสามง่าม</c:v>
                </c:pt>
                <c:pt idx="13">
                  <c:v>01401:โรงพยาบาลส่งเสริมสุขภาพตำบลบ้านหัวงิ้ว ตำบลคำหยาด</c:v>
                </c:pt>
                <c:pt idx="14">
                  <c:v>01405:โรงพยาบาลส่งเสริมสุขภาพตำบลวังน้ำเย็น</c:v>
                </c:pt>
                <c:pt idx="15">
                  <c:v>01408:โรงพยาบาลส่งเสริมสุขภาพตำบลห้วยไผ่</c:v>
                </c:pt>
                <c:pt idx="16">
                  <c:v>01409:โรงพยาบาลส่งเสริมสุขภาพตำบลจำลอง</c:v>
                </c:pt>
                <c:pt idx="17">
                  <c:v>01411:โรงพยาบาลส่งเสริมสุขภาพตำบลไผ่ดำพัฒนา</c:v>
                </c:pt>
                <c:pt idx="18">
                  <c:v>01412:โรงพยาบาลส่งเสริมสุขภาพตำบลสาวร้องไห้</c:v>
                </c:pt>
                <c:pt idx="19">
                  <c:v>01413:โรงพยาบาลส่งเสริมสุขภาพตำบลท่าช้าง</c:v>
                </c:pt>
                <c:pt idx="20">
                  <c:v>01417:โรงพยาบาลส่งเสริมสุขภาพตำบลห้วยคันแหลน</c:v>
                </c:pt>
                <c:pt idx="21">
                  <c:v>01420:โรงพยาบาลส่งเสริมสุขภาพตำบลสี่ร้อย</c:v>
                </c:pt>
                <c:pt idx="22">
                  <c:v>01421:โรงพยาบาลส่งเสริมสุขภาพตำบลม่วงเตี้ย</c:v>
                </c:pt>
                <c:pt idx="23">
                  <c:v>01428:โรงพยาบาลส่งเสริมสุขภาพตำบลโพธิ์ม่วงพันธ์</c:v>
                </c:pt>
                <c:pt idx="24">
                  <c:v>01429:โรงพยาบาลส่งเสริมสุขภาพตำบลมงคลธรรมนิมิต</c:v>
                </c:pt>
                <c:pt idx="25">
                  <c:v>10689:โรงพยาบาลอ่างทอง</c:v>
                </c:pt>
                <c:pt idx="26">
                  <c:v>10782:โรงพยาบาลไชโย</c:v>
                </c:pt>
                <c:pt idx="27">
                  <c:v>10784:โรงพยาบาลป่าโมก</c:v>
                </c:pt>
                <c:pt idx="28">
                  <c:v>10785:โรงพยาบาลโพธิ์ทอง</c:v>
                </c:pt>
                <c:pt idx="29">
                  <c:v>10786:โรงพยาบาลแสวงหา</c:v>
                </c:pt>
                <c:pt idx="30">
                  <c:v>10787:โรงพยาบาลวิเศษชัยชาญ</c:v>
                </c:pt>
                <c:pt idx="31">
                  <c:v>10788:โรงพยาบาลสามโก้</c:v>
                </c:pt>
                <c:pt idx="32">
                  <c:v>14205:โรงพยาบาลส่งเสริมสุขภาพตำบลบางเสด็จ</c:v>
                </c:pt>
              </c:strCache>
            </c:strRef>
          </c:cat>
          <c:val>
            <c:numRef>
              <c:f>'3ปี '!$E$3:$E$35</c:f>
              <c:numCache>
                <c:formatCode>General</c:formatCode>
                <c:ptCount val="33"/>
                <c:pt idx="0">
                  <c:v>60</c:v>
                </c:pt>
                <c:pt idx="1">
                  <c:v>64.289999999999992</c:v>
                </c:pt>
                <c:pt idx="2">
                  <c:v>75</c:v>
                </c:pt>
                <c:pt idx="3">
                  <c:v>30</c:v>
                </c:pt>
                <c:pt idx="4">
                  <c:v>25</c:v>
                </c:pt>
                <c:pt idx="5">
                  <c:v>66.67</c:v>
                </c:pt>
                <c:pt idx="6">
                  <c:v>63.64</c:v>
                </c:pt>
                <c:pt idx="7">
                  <c:v>50</c:v>
                </c:pt>
                <c:pt idx="8">
                  <c:v>85.710000000000008</c:v>
                </c:pt>
                <c:pt idx="9">
                  <c:v>57.14</c:v>
                </c:pt>
                <c:pt idx="10">
                  <c:v>80</c:v>
                </c:pt>
                <c:pt idx="11">
                  <c:v>100</c:v>
                </c:pt>
                <c:pt idx="12">
                  <c:v>80</c:v>
                </c:pt>
                <c:pt idx="13">
                  <c:v>30</c:v>
                </c:pt>
                <c:pt idx="14">
                  <c:v>88.89</c:v>
                </c:pt>
                <c:pt idx="15">
                  <c:v>77.78</c:v>
                </c:pt>
                <c:pt idx="16">
                  <c:v>50</c:v>
                </c:pt>
                <c:pt idx="17">
                  <c:v>46.15</c:v>
                </c:pt>
                <c:pt idx="18">
                  <c:v>88.89</c:v>
                </c:pt>
                <c:pt idx="19">
                  <c:v>45.45</c:v>
                </c:pt>
                <c:pt idx="20">
                  <c:v>75</c:v>
                </c:pt>
                <c:pt idx="21">
                  <c:v>60</c:v>
                </c:pt>
                <c:pt idx="22">
                  <c:v>35.290000000000006</c:v>
                </c:pt>
                <c:pt idx="23">
                  <c:v>66.67</c:v>
                </c:pt>
                <c:pt idx="24">
                  <c:v>80</c:v>
                </c:pt>
                <c:pt idx="25">
                  <c:v>0</c:v>
                </c:pt>
                <c:pt idx="26">
                  <c:v>0</c:v>
                </c:pt>
                <c:pt idx="27">
                  <c:v>50</c:v>
                </c:pt>
                <c:pt idx="28">
                  <c:v>46.15</c:v>
                </c:pt>
                <c:pt idx="29">
                  <c:v>0</c:v>
                </c:pt>
                <c:pt idx="30">
                  <c:v>50</c:v>
                </c:pt>
                <c:pt idx="31">
                  <c:v>100</c:v>
                </c:pt>
                <c:pt idx="32">
                  <c:v>28.569999999999993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06069760"/>
        <c:axId val="206076160"/>
      </c:barChart>
      <c:catAx>
        <c:axId val="206069760"/>
        <c:scaling>
          <c:orientation val="minMax"/>
        </c:scaling>
        <c:delete val="0"/>
        <c:axPos val="l"/>
        <c:majorTickMark val="none"/>
        <c:minorTickMark val="none"/>
        <c:tickLblPos val="nextTo"/>
        <c:crossAx val="206076160"/>
        <c:crosses val="autoZero"/>
        <c:auto val="1"/>
        <c:lblAlgn val="ctr"/>
        <c:lblOffset val="100"/>
        <c:noMultiLvlLbl val="0"/>
      </c:catAx>
      <c:valAx>
        <c:axId val="206076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60697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0"/>
          <c:w val="0.39867584398557848"/>
          <c:h val="4.860998221996443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57181091804494"/>
          <c:y val="0.11685064107348883"/>
          <c:w val="0.5642818908195506"/>
          <c:h val="0.87037152294572862"/>
        </c:manualLayout>
      </c:layout>
      <c:barChart>
        <c:barDir val="bar"/>
        <c:grouping val="stacked"/>
        <c:varyColors val="0"/>
        <c:ser>
          <c:idx val="0"/>
          <c:order val="0"/>
          <c:tx>
            <c:v>จำนวนเด็ก 12ปี </c:v>
          </c:tx>
          <c:invertIfNegative val="0"/>
          <c:cat>
            <c:strRef>
              <c:f>'12'!$A$3:$A$27</c:f>
              <c:strCache>
                <c:ptCount val="25"/>
                <c:pt idx="0">
                  <c:v>01357:โรงพยาบาลส่งเสริมสุขภาพตำบลบ้านแห</c:v>
                </c:pt>
                <c:pt idx="1">
                  <c:v>01368:โรงพยาบาลส่งเสริมสุขภาพตำบลจรเข้ร้อง</c:v>
                </c:pt>
                <c:pt idx="2">
                  <c:v>01373:โรงพยาบาลส่งเสริมสุขภาพตำบลหลักฟ้า</c:v>
                </c:pt>
                <c:pt idx="3">
                  <c:v>01374:โรงพยาบาลส่งเสริมสุขภาพตำบลชะไว</c:v>
                </c:pt>
                <c:pt idx="4">
                  <c:v>01376:โรงพยาบาลส่งเสริมสุขภาพตำบลตรีณรงค์</c:v>
                </c:pt>
                <c:pt idx="5">
                  <c:v>01393:โรงพยาบาลส่งเสริมสุขภาพตำบลองครักษ์</c:v>
                </c:pt>
                <c:pt idx="6">
                  <c:v>01394:โรงพยาบาลส่งเสริมสุขภาพตำบลโคกพุทรา</c:v>
                </c:pt>
                <c:pt idx="7">
                  <c:v>01395:สถานีอนามัยเฉลิมพระเกียรติ 60 พรรษา นวมินทราชินี</c:v>
                </c:pt>
                <c:pt idx="8">
                  <c:v>01396:โรงพยาบาลส่งเสริมสุขภาพตำบลยางช้าย</c:v>
                </c:pt>
                <c:pt idx="9">
                  <c:v>01397:โรงพยาบาลส่งเสริมสุขภาพตำบลบ่อแร่</c:v>
                </c:pt>
                <c:pt idx="10">
                  <c:v>01401:โรงพยาบาลส่งเสริมสุขภาพตำบลบ้านหัวงิ้ว ตำบลคำหยาด</c:v>
                </c:pt>
                <c:pt idx="11">
                  <c:v>01402:โรงพยาบาลส่งเสริมสุขภาพตำบลคำหยาด</c:v>
                </c:pt>
                <c:pt idx="12">
                  <c:v>01405:โรงพยาบาลส่งเสริมสุขภาพตำบลวังน้ำเย็น</c:v>
                </c:pt>
                <c:pt idx="13">
                  <c:v>01412:โรงพยาบาลส่งเสริมสุขภาพตำบลสาวร้องไห้</c:v>
                </c:pt>
                <c:pt idx="14">
                  <c:v>01417:โรงพยาบาลส่งเสริมสุขภาพตำบลห้วยคันแหลน</c:v>
                </c:pt>
                <c:pt idx="15">
                  <c:v>01420:โรงพยาบาลส่งเสริมสุขภาพตำบลสี่ร้อย</c:v>
                </c:pt>
                <c:pt idx="16">
                  <c:v>01429:โรงพยาบาลส่งเสริมสุขภาพตำบลมงคลธรรมนิมิต</c:v>
                </c:pt>
                <c:pt idx="17">
                  <c:v>10689:โรงพยาบาลอ่างทอง</c:v>
                </c:pt>
                <c:pt idx="18">
                  <c:v>10782:โรงพยาบาลไชโย</c:v>
                </c:pt>
                <c:pt idx="19">
                  <c:v>10784:โรงพยาบาลป่าโมก</c:v>
                </c:pt>
                <c:pt idx="20">
                  <c:v>10785:โรงพยาบาลโพธิ์ทอง</c:v>
                </c:pt>
                <c:pt idx="21">
                  <c:v>10786:โรงพยาบาลแสวงหา</c:v>
                </c:pt>
                <c:pt idx="22">
                  <c:v>10787:โรงพยาบาลวิเศษชัยชาญ</c:v>
                </c:pt>
                <c:pt idx="23">
                  <c:v>10788:โรงพยาบาลสามโก้</c:v>
                </c:pt>
                <c:pt idx="24">
                  <c:v>14416:โรงพยาบาลอ่างทอง 2</c:v>
                </c:pt>
              </c:strCache>
            </c:strRef>
          </c:cat>
          <c:val>
            <c:numRef>
              <c:f>'12'!$B$3:$B$27</c:f>
              <c:numCache>
                <c:formatCode>General</c:formatCode>
                <c:ptCount val="25"/>
                <c:pt idx="0">
                  <c:v>29</c:v>
                </c:pt>
                <c:pt idx="1">
                  <c:v>38</c:v>
                </c:pt>
                <c:pt idx="2">
                  <c:v>14</c:v>
                </c:pt>
                <c:pt idx="3">
                  <c:v>44</c:v>
                </c:pt>
                <c:pt idx="4">
                  <c:v>12</c:v>
                </c:pt>
                <c:pt idx="5">
                  <c:v>47</c:v>
                </c:pt>
                <c:pt idx="6">
                  <c:v>24</c:v>
                </c:pt>
                <c:pt idx="7">
                  <c:v>19</c:v>
                </c:pt>
                <c:pt idx="8">
                  <c:v>25</c:v>
                </c:pt>
                <c:pt idx="9">
                  <c:v>12</c:v>
                </c:pt>
                <c:pt idx="10">
                  <c:v>21</c:v>
                </c:pt>
                <c:pt idx="11">
                  <c:v>17</c:v>
                </c:pt>
                <c:pt idx="12">
                  <c:v>73</c:v>
                </c:pt>
                <c:pt idx="13">
                  <c:v>44</c:v>
                </c:pt>
                <c:pt idx="14">
                  <c:v>34</c:v>
                </c:pt>
                <c:pt idx="15">
                  <c:v>30</c:v>
                </c:pt>
                <c:pt idx="16">
                  <c:v>38</c:v>
                </c:pt>
                <c:pt idx="17">
                  <c:v>30</c:v>
                </c:pt>
                <c:pt idx="18">
                  <c:v>26</c:v>
                </c:pt>
                <c:pt idx="19">
                  <c:v>42</c:v>
                </c:pt>
                <c:pt idx="20">
                  <c:v>40</c:v>
                </c:pt>
                <c:pt idx="21">
                  <c:v>91</c:v>
                </c:pt>
                <c:pt idx="22">
                  <c:v>52</c:v>
                </c:pt>
                <c:pt idx="23">
                  <c:v>30</c:v>
                </c:pt>
                <c:pt idx="24">
                  <c:v>83</c:v>
                </c:pt>
              </c:numCache>
            </c:numRef>
          </c:val>
        </c:ser>
        <c:ser>
          <c:idx val="1"/>
          <c:order val="1"/>
          <c:tx>
            <c:v>ได้รับการตรวจ</c:v>
          </c:tx>
          <c:invertIfNegative val="0"/>
          <c:cat>
            <c:strRef>
              <c:f>'12'!$A$3:$A$27</c:f>
              <c:strCache>
                <c:ptCount val="25"/>
                <c:pt idx="0">
                  <c:v>01357:โรงพยาบาลส่งเสริมสุขภาพตำบลบ้านแห</c:v>
                </c:pt>
                <c:pt idx="1">
                  <c:v>01368:โรงพยาบาลส่งเสริมสุขภาพตำบลจรเข้ร้อง</c:v>
                </c:pt>
                <c:pt idx="2">
                  <c:v>01373:โรงพยาบาลส่งเสริมสุขภาพตำบลหลักฟ้า</c:v>
                </c:pt>
                <c:pt idx="3">
                  <c:v>01374:โรงพยาบาลส่งเสริมสุขภาพตำบลชะไว</c:v>
                </c:pt>
                <c:pt idx="4">
                  <c:v>01376:โรงพยาบาลส่งเสริมสุขภาพตำบลตรีณรงค์</c:v>
                </c:pt>
                <c:pt idx="5">
                  <c:v>01393:โรงพยาบาลส่งเสริมสุขภาพตำบลองครักษ์</c:v>
                </c:pt>
                <c:pt idx="6">
                  <c:v>01394:โรงพยาบาลส่งเสริมสุขภาพตำบลโคกพุทรา</c:v>
                </c:pt>
                <c:pt idx="7">
                  <c:v>01395:สถานีอนามัยเฉลิมพระเกียรติ 60 พรรษา นวมินทราชินี</c:v>
                </c:pt>
                <c:pt idx="8">
                  <c:v>01396:โรงพยาบาลส่งเสริมสุขภาพตำบลยางช้าย</c:v>
                </c:pt>
                <c:pt idx="9">
                  <c:v>01397:โรงพยาบาลส่งเสริมสุขภาพตำบลบ่อแร่</c:v>
                </c:pt>
                <c:pt idx="10">
                  <c:v>01401:โรงพยาบาลส่งเสริมสุขภาพตำบลบ้านหัวงิ้ว ตำบลคำหยาด</c:v>
                </c:pt>
                <c:pt idx="11">
                  <c:v>01402:โรงพยาบาลส่งเสริมสุขภาพตำบลคำหยาด</c:v>
                </c:pt>
                <c:pt idx="12">
                  <c:v>01405:โรงพยาบาลส่งเสริมสุขภาพตำบลวังน้ำเย็น</c:v>
                </c:pt>
                <c:pt idx="13">
                  <c:v>01412:โรงพยาบาลส่งเสริมสุขภาพตำบลสาวร้องไห้</c:v>
                </c:pt>
                <c:pt idx="14">
                  <c:v>01417:โรงพยาบาลส่งเสริมสุขภาพตำบลห้วยคันแหลน</c:v>
                </c:pt>
                <c:pt idx="15">
                  <c:v>01420:โรงพยาบาลส่งเสริมสุขภาพตำบลสี่ร้อย</c:v>
                </c:pt>
                <c:pt idx="16">
                  <c:v>01429:โรงพยาบาลส่งเสริมสุขภาพตำบลมงคลธรรมนิมิต</c:v>
                </c:pt>
                <c:pt idx="17">
                  <c:v>10689:โรงพยาบาลอ่างทอง</c:v>
                </c:pt>
                <c:pt idx="18">
                  <c:v>10782:โรงพยาบาลไชโย</c:v>
                </c:pt>
                <c:pt idx="19">
                  <c:v>10784:โรงพยาบาลป่าโมก</c:v>
                </c:pt>
                <c:pt idx="20">
                  <c:v>10785:โรงพยาบาลโพธิ์ทอง</c:v>
                </c:pt>
                <c:pt idx="21">
                  <c:v>10786:โรงพยาบาลแสวงหา</c:v>
                </c:pt>
                <c:pt idx="22">
                  <c:v>10787:โรงพยาบาลวิเศษชัยชาญ</c:v>
                </c:pt>
                <c:pt idx="23">
                  <c:v>10788:โรงพยาบาลสามโก้</c:v>
                </c:pt>
                <c:pt idx="24">
                  <c:v>14416:โรงพยาบาลอ่างทอง 2</c:v>
                </c:pt>
              </c:strCache>
            </c:strRef>
          </c:cat>
          <c:val>
            <c:numRef>
              <c:f>'12'!$C$3:$C$27</c:f>
              <c:numCache>
                <c:formatCode>General</c:formatCode>
                <c:ptCount val="25"/>
                <c:pt idx="0">
                  <c:v>19</c:v>
                </c:pt>
                <c:pt idx="1">
                  <c:v>20</c:v>
                </c:pt>
                <c:pt idx="2">
                  <c:v>7</c:v>
                </c:pt>
                <c:pt idx="3">
                  <c:v>29</c:v>
                </c:pt>
                <c:pt idx="4">
                  <c:v>5</c:v>
                </c:pt>
                <c:pt idx="5">
                  <c:v>22</c:v>
                </c:pt>
                <c:pt idx="6">
                  <c:v>11</c:v>
                </c:pt>
                <c:pt idx="7">
                  <c:v>12</c:v>
                </c:pt>
                <c:pt idx="8">
                  <c:v>12</c:v>
                </c:pt>
                <c:pt idx="9">
                  <c:v>5</c:v>
                </c:pt>
                <c:pt idx="10">
                  <c:v>12</c:v>
                </c:pt>
                <c:pt idx="11">
                  <c:v>8</c:v>
                </c:pt>
                <c:pt idx="12">
                  <c:v>25</c:v>
                </c:pt>
                <c:pt idx="13">
                  <c:v>10</c:v>
                </c:pt>
                <c:pt idx="14">
                  <c:v>17</c:v>
                </c:pt>
                <c:pt idx="15">
                  <c:v>8</c:v>
                </c:pt>
                <c:pt idx="16">
                  <c:v>12</c:v>
                </c:pt>
                <c:pt idx="17">
                  <c:v>2</c:v>
                </c:pt>
                <c:pt idx="18">
                  <c:v>12</c:v>
                </c:pt>
                <c:pt idx="19">
                  <c:v>0</c:v>
                </c:pt>
                <c:pt idx="20">
                  <c:v>12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11</c:v>
                </c:pt>
              </c:numCache>
            </c:numRef>
          </c:val>
        </c:ser>
        <c:ser>
          <c:idx val="2"/>
          <c:order val="2"/>
          <c:tx>
            <c:v>ร้อยละ</c:v>
          </c:tx>
          <c:invertIfNegative val="0"/>
          <c:cat>
            <c:strRef>
              <c:f>'12'!$A$3:$A$27</c:f>
              <c:strCache>
                <c:ptCount val="25"/>
                <c:pt idx="0">
                  <c:v>01357:โรงพยาบาลส่งเสริมสุขภาพตำบลบ้านแห</c:v>
                </c:pt>
                <c:pt idx="1">
                  <c:v>01368:โรงพยาบาลส่งเสริมสุขภาพตำบลจรเข้ร้อง</c:v>
                </c:pt>
                <c:pt idx="2">
                  <c:v>01373:โรงพยาบาลส่งเสริมสุขภาพตำบลหลักฟ้า</c:v>
                </c:pt>
                <c:pt idx="3">
                  <c:v>01374:โรงพยาบาลส่งเสริมสุขภาพตำบลชะไว</c:v>
                </c:pt>
                <c:pt idx="4">
                  <c:v>01376:โรงพยาบาลส่งเสริมสุขภาพตำบลตรีณรงค์</c:v>
                </c:pt>
                <c:pt idx="5">
                  <c:v>01393:โรงพยาบาลส่งเสริมสุขภาพตำบลองครักษ์</c:v>
                </c:pt>
                <c:pt idx="6">
                  <c:v>01394:โรงพยาบาลส่งเสริมสุขภาพตำบลโคกพุทรา</c:v>
                </c:pt>
                <c:pt idx="7">
                  <c:v>01395:สถานีอนามัยเฉลิมพระเกียรติ 60 พรรษา นวมินทราชินี</c:v>
                </c:pt>
                <c:pt idx="8">
                  <c:v>01396:โรงพยาบาลส่งเสริมสุขภาพตำบลยางช้าย</c:v>
                </c:pt>
                <c:pt idx="9">
                  <c:v>01397:โรงพยาบาลส่งเสริมสุขภาพตำบลบ่อแร่</c:v>
                </c:pt>
                <c:pt idx="10">
                  <c:v>01401:โรงพยาบาลส่งเสริมสุขภาพตำบลบ้านหัวงิ้ว ตำบลคำหยาด</c:v>
                </c:pt>
                <c:pt idx="11">
                  <c:v>01402:โรงพยาบาลส่งเสริมสุขภาพตำบลคำหยาด</c:v>
                </c:pt>
                <c:pt idx="12">
                  <c:v>01405:โรงพยาบาลส่งเสริมสุขภาพตำบลวังน้ำเย็น</c:v>
                </c:pt>
                <c:pt idx="13">
                  <c:v>01412:โรงพยาบาลส่งเสริมสุขภาพตำบลสาวร้องไห้</c:v>
                </c:pt>
                <c:pt idx="14">
                  <c:v>01417:โรงพยาบาลส่งเสริมสุขภาพตำบลห้วยคันแหลน</c:v>
                </c:pt>
                <c:pt idx="15">
                  <c:v>01420:โรงพยาบาลส่งเสริมสุขภาพตำบลสี่ร้อย</c:v>
                </c:pt>
                <c:pt idx="16">
                  <c:v>01429:โรงพยาบาลส่งเสริมสุขภาพตำบลมงคลธรรมนิมิต</c:v>
                </c:pt>
                <c:pt idx="17">
                  <c:v>10689:โรงพยาบาลอ่างทอง</c:v>
                </c:pt>
                <c:pt idx="18">
                  <c:v>10782:โรงพยาบาลไชโย</c:v>
                </c:pt>
                <c:pt idx="19">
                  <c:v>10784:โรงพยาบาลป่าโมก</c:v>
                </c:pt>
                <c:pt idx="20">
                  <c:v>10785:โรงพยาบาลโพธิ์ทอง</c:v>
                </c:pt>
                <c:pt idx="21">
                  <c:v>10786:โรงพยาบาลแสวงหา</c:v>
                </c:pt>
                <c:pt idx="22">
                  <c:v>10787:โรงพยาบาลวิเศษชัยชาญ</c:v>
                </c:pt>
                <c:pt idx="23">
                  <c:v>10788:โรงพยาบาลสามโก้</c:v>
                </c:pt>
                <c:pt idx="24">
                  <c:v>14416:โรงพยาบาลอ่างทอง 2</c:v>
                </c:pt>
              </c:strCache>
            </c:strRef>
          </c:cat>
          <c:val>
            <c:numRef>
              <c:f>'12'!$D$3:$D$27</c:f>
              <c:numCache>
                <c:formatCode>General</c:formatCode>
                <c:ptCount val="25"/>
                <c:pt idx="0">
                  <c:v>65.52</c:v>
                </c:pt>
                <c:pt idx="1">
                  <c:v>52.63</c:v>
                </c:pt>
                <c:pt idx="2">
                  <c:v>50</c:v>
                </c:pt>
                <c:pt idx="3">
                  <c:v>65.91</c:v>
                </c:pt>
                <c:pt idx="4">
                  <c:v>41.67</c:v>
                </c:pt>
                <c:pt idx="5">
                  <c:v>46.81</c:v>
                </c:pt>
                <c:pt idx="6">
                  <c:v>45.83</c:v>
                </c:pt>
                <c:pt idx="7">
                  <c:v>63.16</c:v>
                </c:pt>
                <c:pt idx="8">
                  <c:v>48</c:v>
                </c:pt>
                <c:pt idx="9">
                  <c:v>41.67</c:v>
                </c:pt>
                <c:pt idx="10">
                  <c:v>57.14</c:v>
                </c:pt>
                <c:pt idx="11">
                  <c:v>47.06</c:v>
                </c:pt>
                <c:pt idx="12">
                  <c:v>34.25</c:v>
                </c:pt>
                <c:pt idx="13">
                  <c:v>22.73</c:v>
                </c:pt>
                <c:pt idx="14">
                  <c:v>50</c:v>
                </c:pt>
                <c:pt idx="15">
                  <c:v>26.67</c:v>
                </c:pt>
                <c:pt idx="16">
                  <c:v>31.58</c:v>
                </c:pt>
                <c:pt idx="17">
                  <c:v>6.67</c:v>
                </c:pt>
                <c:pt idx="18">
                  <c:v>46.15</c:v>
                </c:pt>
                <c:pt idx="19">
                  <c:v>0</c:v>
                </c:pt>
                <c:pt idx="20">
                  <c:v>30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13.25</c:v>
                </c:pt>
              </c:numCache>
            </c:numRef>
          </c:val>
        </c:ser>
        <c:ser>
          <c:idx val="3"/>
          <c:order val="3"/>
          <c:tx>
            <c:v>caries  free</c:v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'12'!$A$3:$A$27</c:f>
              <c:strCache>
                <c:ptCount val="25"/>
                <c:pt idx="0">
                  <c:v>01357:โรงพยาบาลส่งเสริมสุขภาพตำบลบ้านแห</c:v>
                </c:pt>
                <c:pt idx="1">
                  <c:v>01368:โรงพยาบาลส่งเสริมสุขภาพตำบลจรเข้ร้อง</c:v>
                </c:pt>
                <c:pt idx="2">
                  <c:v>01373:โรงพยาบาลส่งเสริมสุขภาพตำบลหลักฟ้า</c:v>
                </c:pt>
                <c:pt idx="3">
                  <c:v>01374:โรงพยาบาลส่งเสริมสุขภาพตำบลชะไว</c:v>
                </c:pt>
                <c:pt idx="4">
                  <c:v>01376:โรงพยาบาลส่งเสริมสุขภาพตำบลตรีณรงค์</c:v>
                </c:pt>
                <c:pt idx="5">
                  <c:v>01393:โรงพยาบาลส่งเสริมสุขภาพตำบลองครักษ์</c:v>
                </c:pt>
                <c:pt idx="6">
                  <c:v>01394:โรงพยาบาลส่งเสริมสุขภาพตำบลโคกพุทรา</c:v>
                </c:pt>
                <c:pt idx="7">
                  <c:v>01395:สถานีอนามัยเฉลิมพระเกียรติ 60 พรรษา นวมินทราชินี</c:v>
                </c:pt>
                <c:pt idx="8">
                  <c:v>01396:โรงพยาบาลส่งเสริมสุขภาพตำบลยางช้าย</c:v>
                </c:pt>
                <c:pt idx="9">
                  <c:v>01397:โรงพยาบาลส่งเสริมสุขภาพตำบลบ่อแร่</c:v>
                </c:pt>
                <c:pt idx="10">
                  <c:v>01401:โรงพยาบาลส่งเสริมสุขภาพตำบลบ้านหัวงิ้ว ตำบลคำหยาด</c:v>
                </c:pt>
                <c:pt idx="11">
                  <c:v>01402:โรงพยาบาลส่งเสริมสุขภาพตำบลคำหยาด</c:v>
                </c:pt>
                <c:pt idx="12">
                  <c:v>01405:โรงพยาบาลส่งเสริมสุขภาพตำบลวังน้ำเย็น</c:v>
                </c:pt>
                <c:pt idx="13">
                  <c:v>01412:โรงพยาบาลส่งเสริมสุขภาพตำบลสาวร้องไห้</c:v>
                </c:pt>
                <c:pt idx="14">
                  <c:v>01417:โรงพยาบาลส่งเสริมสุขภาพตำบลห้วยคันแหลน</c:v>
                </c:pt>
                <c:pt idx="15">
                  <c:v>01420:โรงพยาบาลส่งเสริมสุขภาพตำบลสี่ร้อย</c:v>
                </c:pt>
                <c:pt idx="16">
                  <c:v>01429:โรงพยาบาลส่งเสริมสุขภาพตำบลมงคลธรรมนิมิต</c:v>
                </c:pt>
                <c:pt idx="17">
                  <c:v>10689:โรงพยาบาลอ่างทอง</c:v>
                </c:pt>
                <c:pt idx="18">
                  <c:v>10782:โรงพยาบาลไชโย</c:v>
                </c:pt>
                <c:pt idx="19">
                  <c:v>10784:โรงพยาบาลป่าโมก</c:v>
                </c:pt>
                <c:pt idx="20">
                  <c:v>10785:โรงพยาบาลโพธิ์ทอง</c:v>
                </c:pt>
                <c:pt idx="21">
                  <c:v>10786:โรงพยาบาลแสวงหา</c:v>
                </c:pt>
                <c:pt idx="22">
                  <c:v>10787:โรงพยาบาลวิเศษชัยชาญ</c:v>
                </c:pt>
                <c:pt idx="23">
                  <c:v>10788:โรงพยาบาลสามโก้</c:v>
                </c:pt>
                <c:pt idx="24">
                  <c:v>14416:โรงพยาบาลอ่างทอง 2</c:v>
                </c:pt>
              </c:strCache>
            </c:strRef>
          </c:cat>
          <c:val>
            <c:numRef>
              <c:f>'12'!$E$3:$E$27</c:f>
              <c:numCache>
                <c:formatCode>General</c:formatCode>
                <c:ptCount val="25"/>
                <c:pt idx="0">
                  <c:v>57.89</c:v>
                </c:pt>
                <c:pt idx="1">
                  <c:v>85</c:v>
                </c:pt>
                <c:pt idx="2">
                  <c:v>42.86</c:v>
                </c:pt>
                <c:pt idx="3">
                  <c:v>55.17</c:v>
                </c:pt>
                <c:pt idx="4">
                  <c:v>40</c:v>
                </c:pt>
                <c:pt idx="5">
                  <c:v>45.45</c:v>
                </c:pt>
                <c:pt idx="6">
                  <c:v>18.180000000000007</c:v>
                </c:pt>
                <c:pt idx="7">
                  <c:v>33.33</c:v>
                </c:pt>
                <c:pt idx="8">
                  <c:v>58.33</c:v>
                </c:pt>
                <c:pt idx="9">
                  <c:v>60</c:v>
                </c:pt>
                <c:pt idx="10">
                  <c:v>33.33</c:v>
                </c:pt>
                <c:pt idx="11">
                  <c:v>25</c:v>
                </c:pt>
                <c:pt idx="12">
                  <c:v>88</c:v>
                </c:pt>
                <c:pt idx="13">
                  <c:v>80</c:v>
                </c:pt>
                <c:pt idx="14">
                  <c:v>70.59</c:v>
                </c:pt>
                <c:pt idx="15">
                  <c:v>62.5</c:v>
                </c:pt>
                <c:pt idx="16">
                  <c:v>66.67</c:v>
                </c:pt>
                <c:pt idx="17">
                  <c:v>0</c:v>
                </c:pt>
                <c:pt idx="18">
                  <c:v>50</c:v>
                </c:pt>
                <c:pt idx="19">
                  <c:v>100</c:v>
                </c:pt>
                <c:pt idx="20">
                  <c:v>25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63.64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06121600"/>
        <c:axId val="206439552"/>
      </c:barChart>
      <c:catAx>
        <c:axId val="206121600"/>
        <c:scaling>
          <c:orientation val="minMax"/>
        </c:scaling>
        <c:delete val="0"/>
        <c:axPos val="l"/>
        <c:majorTickMark val="none"/>
        <c:minorTickMark val="none"/>
        <c:tickLblPos val="nextTo"/>
        <c:crossAx val="206439552"/>
        <c:crosses val="autoZero"/>
        <c:auto val="1"/>
        <c:lblAlgn val="ctr"/>
        <c:lblOffset val="100"/>
        <c:noMultiLvlLbl val="0"/>
      </c:catAx>
      <c:valAx>
        <c:axId val="206439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61216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7412611211595795E-5"/>
          <c:y val="0"/>
          <c:w val="0.44523221894054466"/>
          <c:h val="5.086615299869386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v>จำนวนเด็ก3-5ปี</c:v>
          </c:tx>
          <c:invertIfNegative val="0"/>
          <c:cat>
            <c:strRef>
              <c:f>'[exportData_HDC (13).xls]{worksheet}'!$A$2:$A$26</c:f>
              <c:strCache>
                <c:ptCount val="25"/>
                <c:pt idx="0">
                  <c:v>01355:โรงพยาบาลส่งเสริมสุขภาพตำบลศาลาแดง</c:v>
                </c:pt>
                <c:pt idx="1">
                  <c:v>01357:โรงพยาบาลส่งเสริมสุขภาพตำบลบ้านแห</c:v>
                </c:pt>
                <c:pt idx="2">
                  <c:v>01364:โรงพยาบาลส่งเสริมสุขภาพตำบลโพสะ</c:v>
                </c:pt>
                <c:pt idx="3">
                  <c:v>01368:โรงพยาบาลส่งเสริมสุขภาพตำบลจรเข้ร้อง</c:v>
                </c:pt>
                <c:pt idx="4">
                  <c:v>01369:โรงพยาบาลส่งเสริมสุขภาพตำบลไชยภูมิ</c:v>
                </c:pt>
                <c:pt idx="5">
                  <c:v>01382:โรงพยาบาลส่งเสริมสุขภาพตำบลนรสิงห์</c:v>
                </c:pt>
                <c:pt idx="6">
                  <c:v>01393:โรงพยาบาลส่งเสริมสุขภาพตำบลองครักษ์</c:v>
                </c:pt>
                <c:pt idx="7">
                  <c:v>01394:โรงพยาบาลส่งเสริมสุขภาพตำบลโคกพุทรา</c:v>
                </c:pt>
                <c:pt idx="8">
                  <c:v>01395:สถานีอนามัยเฉลิมพระเกียรติ 60 พรรษา นวมินทราชินี</c:v>
                </c:pt>
                <c:pt idx="9">
                  <c:v>01397:โรงพยาบาลส่งเสริมสุขภาพตำบลบ่อแร่</c:v>
                </c:pt>
                <c:pt idx="10">
                  <c:v>01406:โรงพยาบาลส่งเสริมสุขภาพตำบลสีบัวทอง</c:v>
                </c:pt>
                <c:pt idx="11">
                  <c:v>01412:โรงพยาบาลส่งเสริมสุขภาพตำบลสาวร้องไห้</c:v>
                </c:pt>
                <c:pt idx="12">
                  <c:v>01415:โรงพยาบาลส่งเสริมสุขภาพตำบลบางจัก</c:v>
                </c:pt>
                <c:pt idx="13">
                  <c:v>01417:โรงพยาบาลส่งเสริมสุขภาพตำบลห้วยคันแหลน</c:v>
                </c:pt>
                <c:pt idx="14">
                  <c:v>01420:โรงพยาบาลส่งเสริมสุขภาพตำบลสี่ร้อย</c:v>
                </c:pt>
                <c:pt idx="15">
                  <c:v>01421:โรงพยาบาลส่งเสริมสุขภาพตำบลม่วงเตี้ย</c:v>
                </c:pt>
                <c:pt idx="16">
                  <c:v>01429:โรงพยาบาลส่งเสริมสุขภาพตำบลมงคลธรรมนิมิต</c:v>
                </c:pt>
                <c:pt idx="17">
                  <c:v>10689:โรงพยาบาลอ่างทอง</c:v>
                </c:pt>
                <c:pt idx="18">
                  <c:v>10782:โรงพยาบาลไชโย</c:v>
                </c:pt>
                <c:pt idx="19">
                  <c:v>10784:โรงพยาบาลป่าโมก</c:v>
                </c:pt>
                <c:pt idx="20">
                  <c:v>10785:โรงพยาบาลโพธิ์ทอง</c:v>
                </c:pt>
                <c:pt idx="21">
                  <c:v>10786:โรงพยาบาลแสวงหา</c:v>
                </c:pt>
                <c:pt idx="22">
                  <c:v>10787:โรงพยาบาลวิเศษชัยชาญ</c:v>
                </c:pt>
                <c:pt idx="23">
                  <c:v>10788:โรงพยาบาลสามโก้</c:v>
                </c:pt>
                <c:pt idx="24">
                  <c:v>14205:โรงพยาบาลส่งเสริมสุขภาพตำบลบางเสด็จ</c:v>
                </c:pt>
              </c:strCache>
            </c:strRef>
          </c:cat>
          <c:val>
            <c:numRef>
              <c:f>'[exportData_HDC (13).xls]{worksheet}'!$B$2:$B$26</c:f>
              <c:numCache>
                <c:formatCode>General</c:formatCode>
                <c:ptCount val="25"/>
                <c:pt idx="0">
                  <c:v>114</c:v>
                </c:pt>
                <c:pt idx="1">
                  <c:v>64</c:v>
                </c:pt>
                <c:pt idx="2">
                  <c:v>56</c:v>
                </c:pt>
                <c:pt idx="3">
                  <c:v>54</c:v>
                </c:pt>
                <c:pt idx="4">
                  <c:v>50</c:v>
                </c:pt>
                <c:pt idx="5">
                  <c:v>54</c:v>
                </c:pt>
                <c:pt idx="6">
                  <c:v>81</c:v>
                </c:pt>
                <c:pt idx="7">
                  <c:v>45</c:v>
                </c:pt>
                <c:pt idx="8">
                  <c:v>43</c:v>
                </c:pt>
                <c:pt idx="9">
                  <c:v>26</c:v>
                </c:pt>
                <c:pt idx="10">
                  <c:v>72</c:v>
                </c:pt>
                <c:pt idx="11">
                  <c:v>76</c:v>
                </c:pt>
                <c:pt idx="12">
                  <c:v>69</c:v>
                </c:pt>
                <c:pt idx="13">
                  <c:v>51</c:v>
                </c:pt>
                <c:pt idx="14">
                  <c:v>53</c:v>
                </c:pt>
                <c:pt idx="15">
                  <c:v>100</c:v>
                </c:pt>
                <c:pt idx="16">
                  <c:v>62</c:v>
                </c:pt>
                <c:pt idx="17">
                  <c:v>25</c:v>
                </c:pt>
                <c:pt idx="18">
                  <c:v>47</c:v>
                </c:pt>
                <c:pt idx="19">
                  <c:v>75</c:v>
                </c:pt>
                <c:pt idx="20">
                  <c:v>58</c:v>
                </c:pt>
                <c:pt idx="21">
                  <c:v>150</c:v>
                </c:pt>
                <c:pt idx="22">
                  <c:v>57</c:v>
                </c:pt>
                <c:pt idx="23">
                  <c:v>33</c:v>
                </c:pt>
                <c:pt idx="24">
                  <c:v>28</c:v>
                </c:pt>
              </c:numCache>
            </c:numRef>
          </c:val>
        </c:ser>
        <c:ser>
          <c:idx val="1"/>
          <c:order val="1"/>
          <c:tx>
            <c:v>fluoride</c:v>
          </c:tx>
          <c:invertIfNegative val="0"/>
          <c:dLbls>
            <c:dLbl>
              <c:idx val="21"/>
              <c:layout>
                <c:manualLayout>
                  <c:x val="-1.024515302847415E-2"/>
                  <c:y val="2.7320253001161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'[exportData_HDC (13).xls]{worksheet}'!$A$2:$A$26</c:f>
              <c:strCache>
                <c:ptCount val="25"/>
                <c:pt idx="0">
                  <c:v>01355:โรงพยาบาลส่งเสริมสุขภาพตำบลศาลาแดง</c:v>
                </c:pt>
                <c:pt idx="1">
                  <c:v>01357:โรงพยาบาลส่งเสริมสุขภาพตำบลบ้านแห</c:v>
                </c:pt>
                <c:pt idx="2">
                  <c:v>01364:โรงพยาบาลส่งเสริมสุขภาพตำบลโพสะ</c:v>
                </c:pt>
                <c:pt idx="3">
                  <c:v>01368:โรงพยาบาลส่งเสริมสุขภาพตำบลจรเข้ร้อง</c:v>
                </c:pt>
                <c:pt idx="4">
                  <c:v>01369:โรงพยาบาลส่งเสริมสุขภาพตำบลไชยภูมิ</c:v>
                </c:pt>
                <c:pt idx="5">
                  <c:v>01382:โรงพยาบาลส่งเสริมสุขภาพตำบลนรสิงห์</c:v>
                </c:pt>
                <c:pt idx="6">
                  <c:v>01393:โรงพยาบาลส่งเสริมสุขภาพตำบลองครักษ์</c:v>
                </c:pt>
                <c:pt idx="7">
                  <c:v>01394:โรงพยาบาลส่งเสริมสุขภาพตำบลโคกพุทรา</c:v>
                </c:pt>
                <c:pt idx="8">
                  <c:v>01395:สถานีอนามัยเฉลิมพระเกียรติ 60 พรรษา นวมินทราชินี</c:v>
                </c:pt>
                <c:pt idx="9">
                  <c:v>01397:โรงพยาบาลส่งเสริมสุขภาพตำบลบ่อแร่</c:v>
                </c:pt>
                <c:pt idx="10">
                  <c:v>01406:โรงพยาบาลส่งเสริมสุขภาพตำบลสีบัวทอง</c:v>
                </c:pt>
                <c:pt idx="11">
                  <c:v>01412:โรงพยาบาลส่งเสริมสุขภาพตำบลสาวร้องไห้</c:v>
                </c:pt>
                <c:pt idx="12">
                  <c:v>01415:โรงพยาบาลส่งเสริมสุขภาพตำบลบางจัก</c:v>
                </c:pt>
                <c:pt idx="13">
                  <c:v>01417:โรงพยาบาลส่งเสริมสุขภาพตำบลห้วยคันแหลน</c:v>
                </c:pt>
                <c:pt idx="14">
                  <c:v>01420:โรงพยาบาลส่งเสริมสุขภาพตำบลสี่ร้อย</c:v>
                </c:pt>
                <c:pt idx="15">
                  <c:v>01421:โรงพยาบาลส่งเสริมสุขภาพตำบลม่วงเตี้ย</c:v>
                </c:pt>
                <c:pt idx="16">
                  <c:v>01429:โรงพยาบาลส่งเสริมสุขภาพตำบลมงคลธรรมนิมิต</c:v>
                </c:pt>
                <c:pt idx="17">
                  <c:v>10689:โรงพยาบาลอ่างทอง</c:v>
                </c:pt>
                <c:pt idx="18">
                  <c:v>10782:โรงพยาบาลไชโย</c:v>
                </c:pt>
                <c:pt idx="19">
                  <c:v>10784:โรงพยาบาลป่าโมก</c:v>
                </c:pt>
                <c:pt idx="20">
                  <c:v>10785:โรงพยาบาลโพธิ์ทอง</c:v>
                </c:pt>
                <c:pt idx="21">
                  <c:v>10786:โรงพยาบาลแสวงหา</c:v>
                </c:pt>
                <c:pt idx="22">
                  <c:v>10787:โรงพยาบาลวิเศษชัยชาญ</c:v>
                </c:pt>
                <c:pt idx="23">
                  <c:v>10788:โรงพยาบาลสามโก้</c:v>
                </c:pt>
                <c:pt idx="24">
                  <c:v>14205:โรงพยาบาลส่งเสริมสุขภาพตำบลบางเสด็จ</c:v>
                </c:pt>
              </c:strCache>
            </c:strRef>
          </c:cat>
          <c:val>
            <c:numRef>
              <c:f>'[exportData_HDC (13).xls]{worksheet}'!$C$2:$C$26</c:f>
              <c:numCache>
                <c:formatCode>General</c:formatCode>
                <c:ptCount val="25"/>
                <c:pt idx="0">
                  <c:v>34</c:v>
                </c:pt>
                <c:pt idx="1">
                  <c:v>49</c:v>
                </c:pt>
                <c:pt idx="2">
                  <c:v>41</c:v>
                </c:pt>
                <c:pt idx="3">
                  <c:v>27</c:v>
                </c:pt>
                <c:pt idx="4">
                  <c:v>41</c:v>
                </c:pt>
                <c:pt idx="5">
                  <c:v>35</c:v>
                </c:pt>
                <c:pt idx="6">
                  <c:v>39</c:v>
                </c:pt>
                <c:pt idx="7">
                  <c:v>30</c:v>
                </c:pt>
                <c:pt idx="8">
                  <c:v>29</c:v>
                </c:pt>
                <c:pt idx="9">
                  <c:v>15</c:v>
                </c:pt>
                <c:pt idx="10">
                  <c:v>36</c:v>
                </c:pt>
                <c:pt idx="11">
                  <c:v>46</c:v>
                </c:pt>
                <c:pt idx="12">
                  <c:v>66</c:v>
                </c:pt>
                <c:pt idx="13">
                  <c:v>33</c:v>
                </c:pt>
                <c:pt idx="14">
                  <c:v>32</c:v>
                </c:pt>
                <c:pt idx="15">
                  <c:v>61</c:v>
                </c:pt>
                <c:pt idx="16">
                  <c:v>33</c:v>
                </c:pt>
                <c:pt idx="17">
                  <c:v>4</c:v>
                </c:pt>
                <c:pt idx="18">
                  <c:v>0</c:v>
                </c:pt>
                <c:pt idx="19">
                  <c:v>18</c:v>
                </c:pt>
                <c:pt idx="20">
                  <c:v>20</c:v>
                </c:pt>
                <c:pt idx="21">
                  <c:v>6</c:v>
                </c:pt>
                <c:pt idx="22">
                  <c:v>20</c:v>
                </c:pt>
                <c:pt idx="23">
                  <c:v>5</c:v>
                </c:pt>
                <c:pt idx="24">
                  <c:v>16</c:v>
                </c:pt>
              </c:numCache>
            </c:numRef>
          </c:val>
        </c:ser>
        <c:ser>
          <c:idx val="2"/>
          <c:order val="2"/>
          <c:tx>
            <c:v>ร้อยละ</c:v>
          </c:tx>
          <c:invertIfNegative val="0"/>
          <c:dLbls>
            <c:dLbl>
              <c:idx val="21"/>
              <c:layout>
                <c:manualLayout>
                  <c:x val="1.7563119477384256E-2"/>
                  <c:y val="-2.504524801577703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'[exportData_HDC (13).xls]{worksheet}'!$A$2:$A$26</c:f>
              <c:strCache>
                <c:ptCount val="25"/>
                <c:pt idx="0">
                  <c:v>01355:โรงพยาบาลส่งเสริมสุขภาพตำบลศาลาแดง</c:v>
                </c:pt>
                <c:pt idx="1">
                  <c:v>01357:โรงพยาบาลส่งเสริมสุขภาพตำบลบ้านแห</c:v>
                </c:pt>
                <c:pt idx="2">
                  <c:v>01364:โรงพยาบาลส่งเสริมสุขภาพตำบลโพสะ</c:v>
                </c:pt>
                <c:pt idx="3">
                  <c:v>01368:โรงพยาบาลส่งเสริมสุขภาพตำบลจรเข้ร้อง</c:v>
                </c:pt>
                <c:pt idx="4">
                  <c:v>01369:โรงพยาบาลส่งเสริมสุขภาพตำบลไชยภูมิ</c:v>
                </c:pt>
                <c:pt idx="5">
                  <c:v>01382:โรงพยาบาลส่งเสริมสุขภาพตำบลนรสิงห์</c:v>
                </c:pt>
                <c:pt idx="6">
                  <c:v>01393:โรงพยาบาลส่งเสริมสุขภาพตำบลองครักษ์</c:v>
                </c:pt>
                <c:pt idx="7">
                  <c:v>01394:โรงพยาบาลส่งเสริมสุขภาพตำบลโคกพุทรา</c:v>
                </c:pt>
                <c:pt idx="8">
                  <c:v>01395:สถานีอนามัยเฉลิมพระเกียรติ 60 พรรษา นวมินทราชินี</c:v>
                </c:pt>
                <c:pt idx="9">
                  <c:v>01397:โรงพยาบาลส่งเสริมสุขภาพตำบลบ่อแร่</c:v>
                </c:pt>
                <c:pt idx="10">
                  <c:v>01406:โรงพยาบาลส่งเสริมสุขภาพตำบลสีบัวทอง</c:v>
                </c:pt>
                <c:pt idx="11">
                  <c:v>01412:โรงพยาบาลส่งเสริมสุขภาพตำบลสาวร้องไห้</c:v>
                </c:pt>
                <c:pt idx="12">
                  <c:v>01415:โรงพยาบาลส่งเสริมสุขภาพตำบลบางจัก</c:v>
                </c:pt>
                <c:pt idx="13">
                  <c:v>01417:โรงพยาบาลส่งเสริมสุขภาพตำบลห้วยคันแหลน</c:v>
                </c:pt>
                <c:pt idx="14">
                  <c:v>01420:โรงพยาบาลส่งเสริมสุขภาพตำบลสี่ร้อย</c:v>
                </c:pt>
                <c:pt idx="15">
                  <c:v>01421:โรงพยาบาลส่งเสริมสุขภาพตำบลม่วงเตี้ย</c:v>
                </c:pt>
                <c:pt idx="16">
                  <c:v>01429:โรงพยาบาลส่งเสริมสุขภาพตำบลมงคลธรรมนิมิต</c:v>
                </c:pt>
                <c:pt idx="17">
                  <c:v>10689:โรงพยาบาลอ่างทอง</c:v>
                </c:pt>
                <c:pt idx="18">
                  <c:v>10782:โรงพยาบาลไชโย</c:v>
                </c:pt>
                <c:pt idx="19">
                  <c:v>10784:โรงพยาบาลป่าโมก</c:v>
                </c:pt>
                <c:pt idx="20">
                  <c:v>10785:โรงพยาบาลโพธิ์ทอง</c:v>
                </c:pt>
                <c:pt idx="21">
                  <c:v>10786:โรงพยาบาลแสวงหา</c:v>
                </c:pt>
                <c:pt idx="22">
                  <c:v>10787:โรงพยาบาลวิเศษชัยชาญ</c:v>
                </c:pt>
                <c:pt idx="23">
                  <c:v>10788:โรงพยาบาลสามโก้</c:v>
                </c:pt>
                <c:pt idx="24">
                  <c:v>14205:โรงพยาบาลส่งเสริมสุขภาพตำบลบางเสด็จ</c:v>
                </c:pt>
              </c:strCache>
            </c:strRef>
          </c:cat>
          <c:val>
            <c:numRef>
              <c:f>'[exportData_HDC (13).xls]{worksheet}'!$D$2:$D$26</c:f>
              <c:numCache>
                <c:formatCode>General</c:formatCode>
                <c:ptCount val="25"/>
                <c:pt idx="0">
                  <c:v>29.82</c:v>
                </c:pt>
                <c:pt idx="1">
                  <c:v>76.56</c:v>
                </c:pt>
                <c:pt idx="2">
                  <c:v>73.209999999999994</c:v>
                </c:pt>
                <c:pt idx="3">
                  <c:v>50</c:v>
                </c:pt>
                <c:pt idx="4">
                  <c:v>82</c:v>
                </c:pt>
                <c:pt idx="5">
                  <c:v>64.81</c:v>
                </c:pt>
                <c:pt idx="6">
                  <c:v>48.15</c:v>
                </c:pt>
                <c:pt idx="7">
                  <c:v>66.67</c:v>
                </c:pt>
                <c:pt idx="8">
                  <c:v>67.44</c:v>
                </c:pt>
                <c:pt idx="9">
                  <c:v>57.69</c:v>
                </c:pt>
                <c:pt idx="10">
                  <c:v>50</c:v>
                </c:pt>
                <c:pt idx="11">
                  <c:v>60.53</c:v>
                </c:pt>
                <c:pt idx="12">
                  <c:v>95.65</c:v>
                </c:pt>
                <c:pt idx="13">
                  <c:v>64.709999999999994</c:v>
                </c:pt>
                <c:pt idx="14">
                  <c:v>60.38</c:v>
                </c:pt>
                <c:pt idx="15">
                  <c:v>61</c:v>
                </c:pt>
                <c:pt idx="16">
                  <c:v>53.23</c:v>
                </c:pt>
                <c:pt idx="17">
                  <c:v>16</c:v>
                </c:pt>
                <c:pt idx="18">
                  <c:v>0</c:v>
                </c:pt>
                <c:pt idx="19">
                  <c:v>24</c:v>
                </c:pt>
                <c:pt idx="20">
                  <c:v>34.479999999999997</c:v>
                </c:pt>
                <c:pt idx="21">
                  <c:v>4</c:v>
                </c:pt>
                <c:pt idx="22">
                  <c:v>35.090000000000003</c:v>
                </c:pt>
                <c:pt idx="23">
                  <c:v>15.15</c:v>
                </c:pt>
                <c:pt idx="24">
                  <c:v>57.14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06177792"/>
        <c:axId val="206179328"/>
      </c:barChart>
      <c:catAx>
        <c:axId val="206177792"/>
        <c:scaling>
          <c:orientation val="minMax"/>
        </c:scaling>
        <c:delete val="0"/>
        <c:axPos val="l"/>
        <c:majorTickMark val="none"/>
        <c:minorTickMark val="none"/>
        <c:tickLblPos val="nextTo"/>
        <c:crossAx val="206179328"/>
        <c:crosses val="autoZero"/>
        <c:auto val="1"/>
        <c:lblAlgn val="ctr"/>
        <c:lblOffset val="100"/>
        <c:noMultiLvlLbl val="0"/>
      </c:catAx>
      <c:valAx>
        <c:axId val="206179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61777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6214714436815051E-2"/>
          <c:y val="2.185792349726776E-2"/>
          <c:w val="0.29237108336097256"/>
          <c:h val="4.94068671743900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v>จำนวนเด็ก6-12 ปี</c:v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sealant!$A$2:$A$23</c:f>
              <c:strCache>
                <c:ptCount val="22"/>
                <c:pt idx="0">
                  <c:v>01355:โรงพยาบาลส่งเสริมสุขภาพตำบลศาลาแดง</c:v>
                </c:pt>
                <c:pt idx="1">
                  <c:v>01357:โรงพยาบาลส่งเสริมสุขภาพตำบลบ้านแห</c:v>
                </c:pt>
                <c:pt idx="2">
                  <c:v>01360:โรงพยาบาลส่งเสริมสุขภาพตำบลบ้านอิฐ</c:v>
                </c:pt>
                <c:pt idx="3">
                  <c:v>01368:โรงพยาบาลส่งเสริมสุขภาพตำบลจรเข้ร้อง</c:v>
                </c:pt>
                <c:pt idx="4">
                  <c:v>01369:โรงพยาบาลส่งเสริมสุขภาพตำบลไชยภูมิ</c:v>
                </c:pt>
                <c:pt idx="5">
                  <c:v>01373:โรงพยาบาลส่งเสริมสุขภาพตำบลหลักฟ้า</c:v>
                </c:pt>
                <c:pt idx="6">
                  <c:v>01374:โรงพยาบาลส่งเสริมสุขภาพตำบลชะไว</c:v>
                </c:pt>
                <c:pt idx="7">
                  <c:v>01376:โรงพยาบาลส่งเสริมสุขภาพตำบลตรีณรงค์</c:v>
                </c:pt>
                <c:pt idx="8">
                  <c:v>01382:โรงพยาบาลส่งเสริมสุขภาพตำบลนรสิงห์</c:v>
                </c:pt>
                <c:pt idx="9">
                  <c:v>01385:โรงพยาบาลส่งเสริมสุขภาพตำบลโผงเผง</c:v>
                </c:pt>
                <c:pt idx="10">
                  <c:v>01393:โรงพยาบาลส่งเสริมสุขภาพตำบลองครักษ์</c:v>
                </c:pt>
                <c:pt idx="11">
                  <c:v>01395:สถานีอนามัยเฉลิมพระเกียรติ 60 พรรษา นวมินทราชินี</c:v>
                </c:pt>
                <c:pt idx="12">
                  <c:v>01405:โรงพยาบาลส่งเสริมสุขภาพตำบลวังน้ำเย็น</c:v>
                </c:pt>
                <c:pt idx="13">
                  <c:v>10689:โรงพยาบาลอ่างทอง</c:v>
                </c:pt>
                <c:pt idx="14">
                  <c:v>10782:โรงพยาบาลไชโย</c:v>
                </c:pt>
                <c:pt idx="15">
                  <c:v>10784:โรงพยาบาลป่าโมก</c:v>
                </c:pt>
                <c:pt idx="16">
                  <c:v>10785:โรงพยาบาลโพธิ์ทอง</c:v>
                </c:pt>
                <c:pt idx="17">
                  <c:v>10786:โรงพยาบาลแสวงหา</c:v>
                </c:pt>
                <c:pt idx="18">
                  <c:v>10787:โรงพยาบาลวิเศษชัยชาญ</c:v>
                </c:pt>
                <c:pt idx="19">
                  <c:v>10788:โรงพยาบาลสามโก้</c:v>
                </c:pt>
                <c:pt idx="20">
                  <c:v>14205:โรงพยาบาลส่งเสริมสุขภาพตำบลบางเสด็จ</c:v>
                </c:pt>
                <c:pt idx="21">
                  <c:v>14416:โรงพยาบาลอ่างทอง 2</c:v>
                </c:pt>
              </c:strCache>
            </c:strRef>
          </c:cat>
          <c:val>
            <c:numRef>
              <c:f>sealant!$B$2:$B$23</c:f>
              <c:numCache>
                <c:formatCode>General</c:formatCode>
                <c:ptCount val="22"/>
                <c:pt idx="0">
                  <c:v>344</c:v>
                </c:pt>
                <c:pt idx="1">
                  <c:v>228</c:v>
                </c:pt>
                <c:pt idx="2">
                  <c:v>542</c:v>
                </c:pt>
                <c:pt idx="3">
                  <c:v>172</c:v>
                </c:pt>
                <c:pt idx="4">
                  <c:v>216</c:v>
                </c:pt>
                <c:pt idx="5">
                  <c:v>77</c:v>
                </c:pt>
                <c:pt idx="6">
                  <c:v>210</c:v>
                </c:pt>
                <c:pt idx="7">
                  <c:v>70</c:v>
                </c:pt>
                <c:pt idx="8">
                  <c:v>176</c:v>
                </c:pt>
                <c:pt idx="9">
                  <c:v>94</c:v>
                </c:pt>
                <c:pt idx="10">
                  <c:v>266</c:v>
                </c:pt>
                <c:pt idx="11">
                  <c:v>137</c:v>
                </c:pt>
                <c:pt idx="12">
                  <c:v>253</c:v>
                </c:pt>
                <c:pt idx="13">
                  <c:v>137</c:v>
                </c:pt>
                <c:pt idx="14">
                  <c:v>133</c:v>
                </c:pt>
                <c:pt idx="15">
                  <c:v>255</c:v>
                </c:pt>
                <c:pt idx="16">
                  <c:v>200</c:v>
                </c:pt>
                <c:pt idx="17">
                  <c:v>469</c:v>
                </c:pt>
                <c:pt idx="18">
                  <c:v>351</c:v>
                </c:pt>
                <c:pt idx="19">
                  <c:v>161</c:v>
                </c:pt>
                <c:pt idx="20">
                  <c:v>501</c:v>
                </c:pt>
                <c:pt idx="21">
                  <c:v>476</c:v>
                </c:pt>
              </c:numCache>
            </c:numRef>
          </c:val>
        </c:ser>
        <c:ser>
          <c:idx val="1"/>
          <c:order val="1"/>
          <c:tx>
            <c:v>sealant</c:v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sealant!$A$2:$A$23</c:f>
              <c:strCache>
                <c:ptCount val="22"/>
                <c:pt idx="0">
                  <c:v>01355:โรงพยาบาลส่งเสริมสุขภาพตำบลศาลาแดง</c:v>
                </c:pt>
                <c:pt idx="1">
                  <c:v>01357:โรงพยาบาลส่งเสริมสุขภาพตำบลบ้านแห</c:v>
                </c:pt>
                <c:pt idx="2">
                  <c:v>01360:โรงพยาบาลส่งเสริมสุขภาพตำบลบ้านอิฐ</c:v>
                </c:pt>
                <c:pt idx="3">
                  <c:v>01368:โรงพยาบาลส่งเสริมสุขภาพตำบลจรเข้ร้อง</c:v>
                </c:pt>
                <c:pt idx="4">
                  <c:v>01369:โรงพยาบาลส่งเสริมสุขภาพตำบลไชยภูมิ</c:v>
                </c:pt>
                <c:pt idx="5">
                  <c:v>01373:โรงพยาบาลส่งเสริมสุขภาพตำบลหลักฟ้า</c:v>
                </c:pt>
                <c:pt idx="6">
                  <c:v>01374:โรงพยาบาลส่งเสริมสุขภาพตำบลชะไว</c:v>
                </c:pt>
                <c:pt idx="7">
                  <c:v>01376:โรงพยาบาลส่งเสริมสุขภาพตำบลตรีณรงค์</c:v>
                </c:pt>
                <c:pt idx="8">
                  <c:v>01382:โรงพยาบาลส่งเสริมสุขภาพตำบลนรสิงห์</c:v>
                </c:pt>
                <c:pt idx="9">
                  <c:v>01385:โรงพยาบาลส่งเสริมสุขภาพตำบลโผงเผง</c:v>
                </c:pt>
                <c:pt idx="10">
                  <c:v>01393:โรงพยาบาลส่งเสริมสุขภาพตำบลองครักษ์</c:v>
                </c:pt>
                <c:pt idx="11">
                  <c:v>01395:สถานีอนามัยเฉลิมพระเกียรติ 60 พรรษา นวมินทราชินี</c:v>
                </c:pt>
                <c:pt idx="12">
                  <c:v>01405:โรงพยาบาลส่งเสริมสุขภาพตำบลวังน้ำเย็น</c:v>
                </c:pt>
                <c:pt idx="13">
                  <c:v>10689:โรงพยาบาลอ่างทอง</c:v>
                </c:pt>
                <c:pt idx="14">
                  <c:v>10782:โรงพยาบาลไชโย</c:v>
                </c:pt>
                <c:pt idx="15">
                  <c:v>10784:โรงพยาบาลป่าโมก</c:v>
                </c:pt>
                <c:pt idx="16">
                  <c:v>10785:โรงพยาบาลโพธิ์ทอง</c:v>
                </c:pt>
                <c:pt idx="17">
                  <c:v>10786:โรงพยาบาลแสวงหา</c:v>
                </c:pt>
                <c:pt idx="18">
                  <c:v>10787:โรงพยาบาลวิเศษชัยชาญ</c:v>
                </c:pt>
                <c:pt idx="19">
                  <c:v>10788:โรงพยาบาลสามโก้</c:v>
                </c:pt>
                <c:pt idx="20">
                  <c:v>14205:โรงพยาบาลส่งเสริมสุขภาพตำบลบางเสด็จ</c:v>
                </c:pt>
                <c:pt idx="21">
                  <c:v>14416:โรงพยาบาลอ่างทอง 2</c:v>
                </c:pt>
              </c:strCache>
            </c:strRef>
          </c:cat>
          <c:val>
            <c:numRef>
              <c:f>sealant!$C$2:$C$23</c:f>
              <c:numCache>
                <c:formatCode>General</c:formatCode>
                <c:ptCount val="22"/>
                <c:pt idx="0">
                  <c:v>28</c:v>
                </c:pt>
                <c:pt idx="1">
                  <c:v>33</c:v>
                </c:pt>
                <c:pt idx="2">
                  <c:v>20</c:v>
                </c:pt>
                <c:pt idx="3">
                  <c:v>55</c:v>
                </c:pt>
                <c:pt idx="4">
                  <c:v>95</c:v>
                </c:pt>
                <c:pt idx="5">
                  <c:v>27</c:v>
                </c:pt>
                <c:pt idx="6">
                  <c:v>36</c:v>
                </c:pt>
                <c:pt idx="7">
                  <c:v>19</c:v>
                </c:pt>
                <c:pt idx="8">
                  <c:v>8</c:v>
                </c:pt>
                <c:pt idx="9">
                  <c:v>16</c:v>
                </c:pt>
                <c:pt idx="10">
                  <c:v>52</c:v>
                </c:pt>
                <c:pt idx="11">
                  <c:v>19</c:v>
                </c:pt>
                <c:pt idx="12">
                  <c:v>37</c:v>
                </c:pt>
                <c:pt idx="13">
                  <c:v>6</c:v>
                </c:pt>
                <c:pt idx="14">
                  <c:v>18</c:v>
                </c:pt>
                <c:pt idx="15">
                  <c:v>8</c:v>
                </c:pt>
                <c:pt idx="16">
                  <c:v>1</c:v>
                </c:pt>
                <c:pt idx="17">
                  <c:v>0</c:v>
                </c:pt>
                <c:pt idx="18">
                  <c:v>2</c:v>
                </c:pt>
                <c:pt idx="19">
                  <c:v>0</c:v>
                </c:pt>
                <c:pt idx="20">
                  <c:v>40</c:v>
                </c:pt>
                <c:pt idx="21">
                  <c:v>34</c:v>
                </c:pt>
              </c:numCache>
            </c:numRef>
          </c:val>
        </c:ser>
        <c:ser>
          <c:idx val="2"/>
          <c:order val="2"/>
          <c:tx>
            <c:v>ร้อยละ</c:v>
          </c:tx>
          <c:invertIfNegative val="0"/>
          <c:dLbls>
            <c:dLbl>
              <c:idx val="0"/>
              <c:layout>
                <c:manualLayout>
                  <c:x val="2.4539877300613498E-2"/>
                  <c:y val="-2.79524807826694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81186094069529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175740302400972E-2"/>
                  <c:y val="2.79524807826694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175869120654397E-2"/>
                  <c:y val="2.7952480782670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617586912065439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4355828220858899E-2"/>
                  <c:y val="-5.59049615653389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45398773006134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3.926380368098159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7811860940695297E-2"/>
                  <c:y val="-5.59049615653389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2.781186094069529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3.5991820040899798E-2"/>
                  <c:y val="-5.59049615653389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2.9447852760736196E-2"/>
                  <c:y val="-5.12456227744200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2.2903885480572598E-2"/>
                  <c:y val="-5.59049615653389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2.2903885480572598E-2"/>
                  <c:y val="-2.79524807826694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2.6175869120654397E-2"/>
                  <c:y val="5.59049615653389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1.79959100204498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3.9263803680981597E-2"/>
                  <c:y val="-2.562281138721004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2.6175869120654397E-2"/>
                  <c:y val="2.79524807826694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3.108384458077697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3.5991820040899798E-2"/>
                  <c:y val="-2.79524807826694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sealant!$A$2:$A$23</c:f>
              <c:strCache>
                <c:ptCount val="22"/>
                <c:pt idx="0">
                  <c:v>01355:โรงพยาบาลส่งเสริมสุขภาพตำบลศาลาแดง</c:v>
                </c:pt>
                <c:pt idx="1">
                  <c:v>01357:โรงพยาบาลส่งเสริมสุขภาพตำบลบ้านแห</c:v>
                </c:pt>
                <c:pt idx="2">
                  <c:v>01360:โรงพยาบาลส่งเสริมสุขภาพตำบลบ้านอิฐ</c:v>
                </c:pt>
                <c:pt idx="3">
                  <c:v>01368:โรงพยาบาลส่งเสริมสุขภาพตำบลจรเข้ร้อง</c:v>
                </c:pt>
                <c:pt idx="4">
                  <c:v>01369:โรงพยาบาลส่งเสริมสุขภาพตำบลไชยภูมิ</c:v>
                </c:pt>
                <c:pt idx="5">
                  <c:v>01373:โรงพยาบาลส่งเสริมสุขภาพตำบลหลักฟ้า</c:v>
                </c:pt>
                <c:pt idx="6">
                  <c:v>01374:โรงพยาบาลส่งเสริมสุขภาพตำบลชะไว</c:v>
                </c:pt>
                <c:pt idx="7">
                  <c:v>01376:โรงพยาบาลส่งเสริมสุขภาพตำบลตรีณรงค์</c:v>
                </c:pt>
                <c:pt idx="8">
                  <c:v>01382:โรงพยาบาลส่งเสริมสุขภาพตำบลนรสิงห์</c:v>
                </c:pt>
                <c:pt idx="9">
                  <c:v>01385:โรงพยาบาลส่งเสริมสุขภาพตำบลโผงเผง</c:v>
                </c:pt>
                <c:pt idx="10">
                  <c:v>01393:โรงพยาบาลส่งเสริมสุขภาพตำบลองครักษ์</c:v>
                </c:pt>
                <c:pt idx="11">
                  <c:v>01395:สถานีอนามัยเฉลิมพระเกียรติ 60 พรรษา นวมินทราชินี</c:v>
                </c:pt>
                <c:pt idx="12">
                  <c:v>01405:โรงพยาบาลส่งเสริมสุขภาพตำบลวังน้ำเย็น</c:v>
                </c:pt>
                <c:pt idx="13">
                  <c:v>10689:โรงพยาบาลอ่างทอง</c:v>
                </c:pt>
                <c:pt idx="14">
                  <c:v>10782:โรงพยาบาลไชโย</c:v>
                </c:pt>
                <c:pt idx="15">
                  <c:v>10784:โรงพยาบาลป่าโมก</c:v>
                </c:pt>
                <c:pt idx="16">
                  <c:v>10785:โรงพยาบาลโพธิ์ทอง</c:v>
                </c:pt>
                <c:pt idx="17">
                  <c:v>10786:โรงพยาบาลแสวงหา</c:v>
                </c:pt>
                <c:pt idx="18">
                  <c:v>10787:โรงพยาบาลวิเศษชัยชาญ</c:v>
                </c:pt>
                <c:pt idx="19">
                  <c:v>10788:โรงพยาบาลสามโก้</c:v>
                </c:pt>
                <c:pt idx="20">
                  <c:v>14205:โรงพยาบาลส่งเสริมสุขภาพตำบลบางเสด็จ</c:v>
                </c:pt>
                <c:pt idx="21">
                  <c:v>14416:โรงพยาบาลอ่างทอง 2</c:v>
                </c:pt>
              </c:strCache>
            </c:strRef>
          </c:cat>
          <c:val>
            <c:numRef>
              <c:f>sealant!$D$2:$D$23</c:f>
              <c:numCache>
                <c:formatCode>General</c:formatCode>
                <c:ptCount val="22"/>
                <c:pt idx="0">
                  <c:v>8.14</c:v>
                </c:pt>
                <c:pt idx="1">
                  <c:v>14.47</c:v>
                </c:pt>
                <c:pt idx="2">
                  <c:v>3.69</c:v>
                </c:pt>
                <c:pt idx="3">
                  <c:v>31.98</c:v>
                </c:pt>
                <c:pt idx="4">
                  <c:v>43.98</c:v>
                </c:pt>
                <c:pt idx="5">
                  <c:v>35.06</c:v>
                </c:pt>
                <c:pt idx="6">
                  <c:v>17.14</c:v>
                </c:pt>
                <c:pt idx="7">
                  <c:v>27.14</c:v>
                </c:pt>
                <c:pt idx="8">
                  <c:v>4.55</c:v>
                </c:pt>
                <c:pt idx="9">
                  <c:v>17.02</c:v>
                </c:pt>
                <c:pt idx="10">
                  <c:v>19.55</c:v>
                </c:pt>
                <c:pt idx="11">
                  <c:v>13.87</c:v>
                </c:pt>
                <c:pt idx="12">
                  <c:v>14.62</c:v>
                </c:pt>
                <c:pt idx="13">
                  <c:v>4.38</c:v>
                </c:pt>
                <c:pt idx="14">
                  <c:v>13.53</c:v>
                </c:pt>
                <c:pt idx="15">
                  <c:v>3.14</c:v>
                </c:pt>
                <c:pt idx="16">
                  <c:v>0.5</c:v>
                </c:pt>
                <c:pt idx="17">
                  <c:v>0</c:v>
                </c:pt>
                <c:pt idx="18">
                  <c:v>0.56999999999999995</c:v>
                </c:pt>
                <c:pt idx="19">
                  <c:v>0</c:v>
                </c:pt>
                <c:pt idx="20">
                  <c:v>7.98</c:v>
                </c:pt>
                <c:pt idx="21">
                  <c:v>7.14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07354112"/>
        <c:axId val="207364096"/>
      </c:barChart>
      <c:catAx>
        <c:axId val="20735411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07364096"/>
        <c:crosses val="autoZero"/>
        <c:auto val="1"/>
        <c:lblAlgn val="ctr"/>
        <c:lblOffset val="100"/>
        <c:noMultiLvlLbl val="0"/>
      </c:catAx>
      <c:valAx>
        <c:axId val="207364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73541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4511859330467127E-3"/>
          <c:y val="0"/>
          <c:w val="0.33997288375762846"/>
          <c:h val="5.0546228891199918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209217171590475"/>
          <c:y val="0.10422110236220472"/>
          <c:w val="0.56631483724398002"/>
          <c:h val="0.87711223097112856"/>
        </c:manualLayout>
      </c:layout>
      <c:barChart>
        <c:barDir val="bar"/>
        <c:grouping val="stacked"/>
        <c:varyColors val="0"/>
        <c:ser>
          <c:idx val="0"/>
          <c:order val="0"/>
          <c:tx>
            <c:v>จำนวนผู้สุงอายุ</c:v>
          </c:tx>
          <c:invertIfNegative val="0"/>
          <c:cat>
            <c:strRef>
              <c:f>'hos '!$A$3:$A$19</c:f>
              <c:strCache>
                <c:ptCount val="17"/>
                <c:pt idx="0">
                  <c:v>01357:โรงพยาบาลส่งเสริมสุขภาพตำบลบ้านแห</c:v>
                </c:pt>
                <c:pt idx="1">
                  <c:v>01363:โรงพยาบาลส่งเสริมสุขภาพตำบลจำปาหล่อ</c:v>
                </c:pt>
                <c:pt idx="2">
                  <c:v>01364:โรงพยาบาลส่งเสริมสุขภาพตำบลโพสะ</c:v>
                </c:pt>
                <c:pt idx="3">
                  <c:v>01365:โรงพยาบาลส่งเสริมสุขภาพตำบลบ้านรี</c:v>
                </c:pt>
                <c:pt idx="4">
                  <c:v>01368:โรงพยาบาลส่งเสริมสุขภาพตำบลจรเข้ร้อง</c:v>
                </c:pt>
                <c:pt idx="5">
                  <c:v>01376:โรงพยาบาลส่งเสริมสุขภาพตำบลตรีณรงค์</c:v>
                </c:pt>
                <c:pt idx="6">
                  <c:v>01382:โรงพยาบาลส่งเสริมสุขภาพตำบลนรสิงห์</c:v>
                </c:pt>
                <c:pt idx="7">
                  <c:v>01385:โรงพยาบาลส่งเสริมสุขภาพตำบลโผงเผง</c:v>
                </c:pt>
                <c:pt idx="8">
                  <c:v>01395:สถานีอนามัยเฉลิมพระเกียรติ 60 พรรษา นวมินทราชินี</c:v>
                </c:pt>
                <c:pt idx="9">
                  <c:v>01397:โรงพยาบาลส่งเสริมสุขภาพตำบลบ่อแร่</c:v>
                </c:pt>
                <c:pt idx="10">
                  <c:v>01405:โรงพยาบาลส่งเสริมสุขภาพตำบลวังน้ำเย็น</c:v>
                </c:pt>
                <c:pt idx="11">
                  <c:v>01409:โรงพยาบาลส่งเสริมสุขภาพตำบลจำลอง</c:v>
                </c:pt>
                <c:pt idx="12">
                  <c:v>01411:โรงพยาบาลส่งเสริมสุขภาพตำบลไผ่ดำพัฒนา</c:v>
                </c:pt>
                <c:pt idx="13">
                  <c:v>01420:โรงพยาบาลส่งเสริมสุขภาพตำบลสี่ร้อย</c:v>
                </c:pt>
                <c:pt idx="14">
                  <c:v>01421:โรงพยาบาลส่งเสริมสุขภาพตำบลม่วงเตี้ย</c:v>
                </c:pt>
                <c:pt idx="15">
                  <c:v>01428:โรงพยาบาลส่งเสริมสุขภาพตำบลโพธิ์ม่วงพันธ์</c:v>
                </c:pt>
                <c:pt idx="16">
                  <c:v>01429:โรงพยาบาลส่งเสริมสุขภาพตำบลมงคลธรรมนิมิต</c:v>
                </c:pt>
              </c:strCache>
            </c:strRef>
          </c:cat>
          <c:val>
            <c:numRef>
              <c:f>'hos '!$B$3:$B$19</c:f>
              <c:numCache>
                <c:formatCode>General</c:formatCode>
                <c:ptCount val="17"/>
                <c:pt idx="0">
                  <c:v>15</c:v>
                </c:pt>
                <c:pt idx="1">
                  <c:v>19</c:v>
                </c:pt>
                <c:pt idx="2">
                  <c:v>25</c:v>
                </c:pt>
                <c:pt idx="3">
                  <c:v>10</c:v>
                </c:pt>
                <c:pt idx="4">
                  <c:v>35</c:v>
                </c:pt>
                <c:pt idx="5">
                  <c:v>48</c:v>
                </c:pt>
                <c:pt idx="6">
                  <c:v>19</c:v>
                </c:pt>
                <c:pt idx="7">
                  <c:v>15</c:v>
                </c:pt>
                <c:pt idx="8">
                  <c:v>14</c:v>
                </c:pt>
                <c:pt idx="9">
                  <c:v>3</c:v>
                </c:pt>
                <c:pt idx="10">
                  <c:v>112</c:v>
                </c:pt>
                <c:pt idx="11">
                  <c:v>27</c:v>
                </c:pt>
                <c:pt idx="12">
                  <c:v>25</c:v>
                </c:pt>
                <c:pt idx="13">
                  <c:v>39</c:v>
                </c:pt>
                <c:pt idx="14">
                  <c:v>16</c:v>
                </c:pt>
                <c:pt idx="15">
                  <c:v>8</c:v>
                </c:pt>
                <c:pt idx="16">
                  <c:v>24</c:v>
                </c:pt>
              </c:numCache>
            </c:numRef>
          </c:val>
        </c:ser>
        <c:ser>
          <c:idx val="1"/>
          <c:order val="1"/>
          <c:tx>
            <c:v>ได้รับการตรวจสุขภาพช่องปาก</c:v>
          </c:tx>
          <c:invertIfNegative val="0"/>
          <c:cat>
            <c:strRef>
              <c:f>'hos '!$A$3:$A$19</c:f>
              <c:strCache>
                <c:ptCount val="17"/>
                <c:pt idx="0">
                  <c:v>01357:โรงพยาบาลส่งเสริมสุขภาพตำบลบ้านแห</c:v>
                </c:pt>
                <c:pt idx="1">
                  <c:v>01363:โรงพยาบาลส่งเสริมสุขภาพตำบลจำปาหล่อ</c:v>
                </c:pt>
                <c:pt idx="2">
                  <c:v>01364:โรงพยาบาลส่งเสริมสุขภาพตำบลโพสะ</c:v>
                </c:pt>
                <c:pt idx="3">
                  <c:v>01365:โรงพยาบาลส่งเสริมสุขภาพตำบลบ้านรี</c:v>
                </c:pt>
                <c:pt idx="4">
                  <c:v>01368:โรงพยาบาลส่งเสริมสุขภาพตำบลจรเข้ร้อง</c:v>
                </c:pt>
                <c:pt idx="5">
                  <c:v>01376:โรงพยาบาลส่งเสริมสุขภาพตำบลตรีณรงค์</c:v>
                </c:pt>
                <c:pt idx="6">
                  <c:v>01382:โรงพยาบาลส่งเสริมสุขภาพตำบลนรสิงห์</c:v>
                </c:pt>
                <c:pt idx="7">
                  <c:v>01385:โรงพยาบาลส่งเสริมสุขภาพตำบลโผงเผง</c:v>
                </c:pt>
                <c:pt idx="8">
                  <c:v>01395:สถานีอนามัยเฉลิมพระเกียรติ 60 พรรษา นวมินทราชินี</c:v>
                </c:pt>
                <c:pt idx="9">
                  <c:v>01397:โรงพยาบาลส่งเสริมสุขภาพตำบลบ่อแร่</c:v>
                </c:pt>
                <c:pt idx="10">
                  <c:v>01405:โรงพยาบาลส่งเสริมสุขภาพตำบลวังน้ำเย็น</c:v>
                </c:pt>
                <c:pt idx="11">
                  <c:v>01409:โรงพยาบาลส่งเสริมสุขภาพตำบลจำลอง</c:v>
                </c:pt>
                <c:pt idx="12">
                  <c:v>01411:โรงพยาบาลส่งเสริมสุขภาพตำบลไผ่ดำพัฒนา</c:v>
                </c:pt>
                <c:pt idx="13">
                  <c:v>01420:โรงพยาบาลส่งเสริมสุขภาพตำบลสี่ร้อย</c:v>
                </c:pt>
                <c:pt idx="14">
                  <c:v>01421:โรงพยาบาลส่งเสริมสุขภาพตำบลม่วงเตี้ย</c:v>
                </c:pt>
                <c:pt idx="15">
                  <c:v>01428:โรงพยาบาลส่งเสริมสุขภาพตำบลโพธิ์ม่วงพันธ์</c:v>
                </c:pt>
                <c:pt idx="16">
                  <c:v>01429:โรงพยาบาลส่งเสริมสุขภาพตำบลมงคลธรรมนิมิต</c:v>
                </c:pt>
              </c:strCache>
            </c:strRef>
          </c:cat>
          <c:val>
            <c:numRef>
              <c:f>'hos '!$C$3:$C$19</c:f>
              <c:numCache>
                <c:formatCode>General</c:formatCode>
                <c:ptCount val="17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8</c:v>
                </c:pt>
                <c:pt idx="5">
                  <c:v>1</c:v>
                </c:pt>
                <c:pt idx="6">
                  <c:v>4</c:v>
                </c:pt>
                <c:pt idx="7">
                  <c:v>1</c:v>
                </c:pt>
                <c:pt idx="8">
                  <c:v>7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4</c:v>
                </c:pt>
                <c:pt idx="13">
                  <c:v>23</c:v>
                </c:pt>
                <c:pt idx="14">
                  <c:v>6</c:v>
                </c:pt>
                <c:pt idx="15">
                  <c:v>1</c:v>
                </c:pt>
                <c:pt idx="16">
                  <c:v>4</c:v>
                </c:pt>
              </c:numCache>
            </c:numRef>
          </c:val>
        </c:ser>
        <c:ser>
          <c:idx val="2"/>
          <c:order val="2"/>
          <c:tx>
            <c:v>ร้อยละ</c:v>
          </c:tx>
          <c:invertIfNegative val="0"/>
          <c:dLbls>
            <c:dLbl>
              <c:idx val="10"/>
              <c:layout>
                <c:manualLayout>
                  <c:x val="3.0266829762190153E-2"/>
                  <c:y val="2.6666666666666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th-TH"/>
                      <a:t> </a:t>
                    </a:r>
                    <a:r>
                      <a:rPr lang="en-US"/>
                      <a:t>58.97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'hos '!$A$3:$A$19</c:f>
              <c:strCache>
                <c:ptCount val="17"/>
                <c:pt idx="0">
                  <c:v>01357:โรงพยาบาลส่งเสริมสุขภาพตำบลบ้านแห</c:v>
                </c:pt>
                <c:pt idx="1">
                  <c:v>01363:โรงพยาบาลส่งเสริมสุขภาพตำบลจำปาหล่อ</c:v>
                </c:pt>
                <c:pt idx="2">
                  <c:v>01364:โรงพยาบาลส่งเสริมสุขภาพตำบลโพสะ</c:v>
                </c:pt>
                <c:pt idx="3">
                  <c:v>01365:โรงพยาบาลส่งเสริมสุขภาพตำบลบ้านรี</c:v>
                </c:pt>
                <c:pt idx="4">
                  <c:v>01368:โรงพยาบาลส่งเสริมสุขภาพตำบลจรเข้ร้อง</c:v>
                </c:pt>
                <c:pt idx="5">
                  <c:v>01376:โรงพยาบาลส่งเสริมสุขภาพตำบลตรีณรงค์</c:v>
                </c:pt>
                <c:pt idx="6">
                  <c:v>01382:โรงพยาบาลส่งเสริมสุขภาพตำบลนรสิงห์</c:v>
                </c:pt>
                <c:pt idx="7">
                  <c:v>01385:โรงพยาบาลส่งเสริมสุขภาพตำบลโผงเผง</c:v>
                </c:pt>
                <c:pt idx="8">
                  <c:v>01395:สถานีอนามัยเฉลิมพระเกียรติ 60 พรรษา นวมินทราชินี</c:v>
                </c:pt>
                <c:pt idx="9">
                  <c:v>01397:โรงพยาบาลส่งเสริมสุขภาพตำบลบ่อแร่</c:v>
                </c:pt>
                <c:pt idx="10">
                  <c:v>01405:โรงพยาบาลส่งเสริมสุขภาพตำบลวังน้ำเย็น</c:v>
                </c:pt>
                <c:pt idx="11">
                  <c:v>01409:โรงพยาบาลส่งเสริมสุขภาพตำบลจำลอง</c:v>
                </c:pt>
                <c:pt idx="12">
                  <c:v>01411:โรงพยาบาลส่งเสริมสุขภาพตำบลไผ่ดำพัฒนา</c:v>
                </c:pt>
                <c:pt idx="13">
                  <c:v>01420:โรงพยาบาลส่งเสริมสุขภาพตำบลสี่ร้อย</c:v>
                </c:pt>
                <c:pt idx="14">
                  <c:v>01421:โรงพยาบาลส่งเสริมสุขภาพตำบลม่วงเตี้ย</c:v>
                </c:pt>
                <c:pt idx="15">
                  <c:v>01428:โรงพยาบาลส่งเสริมสุขภาพตำบลโพธิ์ม่วงพันธ์</c:v>
                </c:pt>
                <c:pt idx="16">
                  <c:v>01429:โรงพยาบาลส่งเสริมสุขภาพตำบลมงคลธรรมนิมิต</c:v>
                </c:pt>
              </c:strCache>
            </c:strRef>
          </c:cat>
          <c:val>
            <c:numRef>
              <c:f>'hos '!$D$3:$D$19</c:f>
              <c:numCache>
                <c:formatCode>General</c:formatCode>
                <c:ptCount val="17"/>
                <c:pt idx="0">
                  <c:v>66.67</c:v>
                </c:pt>
                <c:pt idx="1">
                  <c:v>47.37</c:v>
                </c:pt>
                <c:pt idx="2">
                  <c:v>32</c:v>
                </c:pt>
                <c:pt idx="3">
                  <c:v>70</c:v>
                </c:pt>
                <c:pt idx="4">
                  <c:v>22.86</c:v>
                </c:pt>
                <c:pt idx="5">
                  <c:v>2.08</c:v>
                </c:pt>
                <c:pt idx="6">
                  <c:v>21.05</c:v>
                </c:pt>
                <c:pt idx="7">
                  <c:v>6.67</c:v>
                </c:pt>
                <c:pt idx="8">
                  <c:v>50</c:v>
                </c:pt>
                <c:pt idx="9">
                  <c:v>33.33</c:v>
                </c:pt>
                <c:pt idx="10">
                  <c:v>0.89</c:v>
                </c:pt>
                <c:pt idx="11">
                  <c:v>7.41</c:v>
                </c:pt>
                <c:pt idx="12">
                  <c:v>16</c:v>
                </c:pt>
                <c:pt idx="13">
                  <c:v>58.97</c:v>
                </c:pt>
                <c:pt idx="14">
                  <c:v>37.5</c:v>
                </c:pt>
                <c:pt idx="15">
                  <c:v>12.5</c:v>
                </c:pt>
                <c:pt idx="16">
                  <c:v>16.670000000000002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06233600"/>
        <c:axId val="206235136"/>
      </c:barChart>
      <c:catAx>
        <c:axId val="206233600"/>
        <c:scaling>
          <c:orientation val="minMax"/>
        </c:scaling>
        <c:delete val="0"/>
        <c:axPos val="l"/>
        <c:majorTickMark val="none"/>
        <c:minorTickMark val="none"/>
        <c:tickLblPos val="nextTo"/>
        <c:crossAx val="206235136"/>
        <c:crosses val="autoZero"/>
        <c:auto val="1"/>
        <c:lblAlgn val="ctr"/>
        <c:lblOffset val="100"/>
        <c:noMultiLvlLbl val="0"/>
      </c:catAx>
      <c:valAx>
        <c:axId val="206235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62336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6734666896793247"/>
          <c:y val="1.6E-2"/>
          <c:w val="0.46371354559165445"/>
          <c:h val="4.822110236220472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863881309746602"/>
          <c:y val="8.9655610962936852E-2"/>
          <c:w val="0.57871247881922372"/>
          <c:h val="0.8751140292158055"/>
        </c:manualLayout>
      </c:layout>
      <c:barChart>
        <c:barDir val="bar"/>
        <c:grouping val="stacked"/>
        <c:varyColors val="0"/>
        <c:ser>
          <c:idx val="0"/>
          <c:order val="0"/>
          <c:tx>
            <c:v>จำนวนอายุ &gt;40 ปี</c:v>
          </c:tx>
          <c:invertIfNegative val="0"/>
          <c:cat>
            <c:strRef>
              <c:f>'oral screen'!$A$2:$A$26</c:f>
              <c:strCache>
                <c:ptCount val="25"/>
                <c:pt idx="0">
                  <c:v>01355:โรงพยาบาลส่งเสริมสุขภาพตำบลศาลาแดง</c:v>
                </c:pt>
                <c:pt idx="1">
                  <c:v>01357:โรงพยาบาลส่งเสริมสุขภาพตำบลบ้านแห</c:v>
                </c:pt>
                <c:pt idx="2">
                  <c:v>01360:โรงพยาบาลส่งเสริมสุขภาพตำบลบ้านอิฐ</c:v>
                </c:pt>
                <c:pt idx="3">
                  <c:v>01364:โรงพยาบาลส่งเสริมสุขภาพตำบลโพสะ</c:v>
                </c:pt>
                <c:pt idx="4">
                  <c:v>01368:โรงพยาบาลส่งเสริมสุขภาพตำบลจรเข้ร้อง</c:v>
                </c:pt>
                <c:pt idx="5">
                  <c:v>01382:โรงพยาบาลส่งเสริมสุขภาพตำบลนรสิงห์</c:v>
                </c:pt>
                <c:pt idx="6">
                  <c:v>01385:โรงพยาบาลส่งเสริมสุขภาพตำบลโผงเผง</c:v>
                </c:pt>
                <c:pt idx="7">
                  <c:v>01393:โรงพยาบาลส่งเสริมสุขภาพตำบลองครักษ์</c:v>
                </c:pt>
                <c:pt idx="8">
                  <c:v>01395:สถานีอนามัยเฉลิมพระเกียรติ 60 พรรษา นวมินทราชินี</c:v>
                </c:pt>
                <c:pt idx="9">
                  <c:v>01397:โรงพยาบาลส่งเสริมสุขภาพตำบลบ่อแร่</c:v>
                </c:pt>
                <c:pt idx="10">
                  <c:v>01398:โรงพยาบาลส่งเสริมสุขภาพตำบลทางพระ</c:v>
                </c:pt>
                <c:pt idx="11">
                  <c:v>01411:โรงพยาบาลส่งเสริมสุขภาพตำบลไผ่ดำพัฒนา</c:v>
                </c:pt>
                <c:pt idx="12">
                  <c:v>01412:โรงพยาบาลส่งเสริมสุขภาพตำบลสาวร้องไห้</c:v>
                </c:pt>
                <c:pt idx="13">
                  <c:v>01417:โรงพยาบาลส่งเสริมสุขภาพตำบลห้วยคันแหลน</c:v>
                </c:pt>
                <c:pt idx="14">
                  <c:v>01420:โรงพยาบาลส่งเสริมสุขภาพตำบลสี่ร้อย</c:v>
                </c:pt>
                <c:pt idx="15">
                  <c:v>01421:โรงพยาบาลส่งเสริมสุขภาพตำบลม่วงเตี้ย</c:v>
                </c:pt>
                <c:pt idx="16">
                  <c:v>01429:โรงพยาบาลส่งเสริมสุขภาพตำบลมงคลธรรมนิมิต</c:v>
                </c:pt>
                <c:pt idx="17">
                  <c:v>10689:โรงพยาบาลอ่างทอง</c:v>
                </c:pt>
                <c:pt idx="18">
                  <c:v>10782:โรงพยาบาลไชโย</c:v>
                </c:pt>
                <c:pt idx="19">
                  <c:v>10784:โรงพยาบาลป่าโมก</c:v>
                </c:pt>
                <c:pt idx="20">
                  <c:v>10785:โรงพยาบาลโพธิ์ทอง</c:v>
                </c:pt>
                <c:pt idx="21">
                  <c:v>10786:โรงพยาบาลแสวงหา</c:v>
                </c:pt>
                <c:pt idx="22">
                  <c:v>10787:โรงพยาบาลวิเศษชัยชาญ</c:v>
                </c:pt>
                <c:pt idx="23">
                  <c:v>10788:โรงพยาบาลสามโก้</c:v>
                </c:pt>
                <c:pt idx="24">
                  <c:v>14205:โรงพยาบาลส่งเสริมสุขภาพตำบลบางเสด็จ</c:v>
                </c:pt>
              </c:strCache>
            </c:strRef>
          </c:cat>
          <c:val>
            <c:numRef>
              <c:f>'oral screen'!$B$2:$B$26</c:f>
              <c:numCache>
                <c:formatCode>General</c:formatCode>
                <c:ptCount val="25"/>
                <c:pt idx="0">
                  <c:v>155</c:v>
                </c:pt>
                <c:pt idx="1">
                  <c:v>1195</c:v>
                </c:pt>
                <c:pt idx="2">
                  <c:v>857</c:v>
                </c:pt>
                <c:pt idx="3">
                  <c:v>502</c:v>
                </c:pt>
                <c:pt idx="4">
                  <c:v>256</c:v>
                </c:pt>
                <c:pt idx="5">
                  <c:v>409</c:v>
                </c:pt>
                <c:pt idx="6">
                  <c:v>153</c:v>
                </c:pt>
                <c:pt idx="7">
                  <c:v>149</c:v>
                </c:pt>
                <c:pt idx="8">
                  <c:v>586</c:v>
                </c:pt>
                <c:pt idx="9">
                  <c:v>236</c:v>
                </c:pt>
                <c:pt idx="10">
                  <c:v>173</c:v>
                </c:pt>
                <c:pt idx="11">
                  <c:v>678</c:v>
                </c:pt>
                <c:pt idx="12">
                  <c:v>465</c:v>
                </c:pt>
                <c:pt idx="13">
                  <c:v>107</c:v>
                </c:pt>
                <c:pt idx="14">
                  <c:v>370</c:v>
                </c:pt>
                <c:pt idx="15">
                  <c:v>311</c:v>
                </c:pt>
                <c:pt idx="16">
                  <c:v>341</c:v>
                </c:pt>
                <c:pt idx="17">
                  <c:v>108</c:v>
                </c:pt>
                <c:pt idx="18">
                  <c:v>823</c:v>
                </c:pt>
                <c:pt idx="19">
                  <c:v>1359</c:v>
                </c:pt>
                <c:pt idx="20">
                  <c:v>1766</c:v>
                </c:pt>
                <c:pt idx="21">
                  <c:v>820</c:v>
                </c:pt>
                <c:pt idx="22">
                  <c:v>1235</c:v>
                </c:pt>
                <c:pt idx="23">
                  <c:v>276</c:v>
                </c:pt>
                <c:pt idx="24">
                  <c:v>457</c:v>
                </c:pt>
              </c:numCache>
            </c:numRef>
          </c:val>
        </c:ser>
        <c:ser>
          <c:idx val="1"/>
          <c:order val="1"/>
          <c:tx>
            <c:v>คัดกรอง</c:v>
          </c:tx>
          <c:invertIfNegative val="0"/>
          <c:dLbls>
            <c:dLbl>
              <c:idx val="10"/>
              <c:layout>
                <c:manualLayout>
                  <c:x val="1.1243296074053482E-2"/>
                  <c:y val="5.4200553571165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2648708083310168E-2"/>
                  <c:y val="2.71002767855828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9.03954695024423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'oral screen'!$A$2:$A$26</c:f>
              <c:strCache>
                <c:ptCount val="25"/>
                <c:pt idx="0">
                  <c:v>01355:โรงพยาบาลส่งเสริมสุขภาพตำบลศาลาแดง</c:v>
                </c:pt>
                <c:pt idx="1">
                  <c:v>01357:โรงพยาบาลส่งเสริมสุขภาพตำบลบ้านแห</c:v>
                </c:pt>
                <c:pt idx="2">
                  <c:v>01360:โรงพยาบาลส่งเสริมสุขภาพตำบลบ้านอิฐ</c:v>
                </c:pt>
                <c:pt idx="3">
                  <c:v>01364:โรงพยาบาลส่งเสริมสุขภาพตำบลโพสะ</c:v>
                </c:pt>
                <c:pt idx="4">
                  <c:v>01368:โรงพยาบาลส่งเสริมสุขภาพตำบลจรเข้ร้อง</c:v>
                </c:pt>
                <c:pt idx="5">
                  <c:v>01382:โรงพยาบาลส่งเสริมสุขภาพตำบลนรสิงห์</c:v>
                </c:pt>
                <c:pt idx="6">
                  <c:v>01385:โรงพยาบาลส่งเสริมสุขภาพตำบลโผงเผง</c:v>
                </c:pt>
                <c:pt idx="7">
                  <c:v>01393:โรงพยาบาลส่งเสริมสุขภาพตำบลองครักษ์</c:v>
                </c:pt>
                <c:pt idx="8">
                  <c:v>01395:สถานีอนามัยเฉลิมพระเกียรติ 60 พรรษา นวมินทราชินี</c:v>
                </c:pt>
                <c:pt idx="9">
                  <c:v>01397:โรงพยาบาลส่งเสริมสุขภาพตำบลบ่อแร่</c:v>
                </c:pt>
                <c:pt idx="10">
                  <c:v>01398:โรงพยาบาลส่งเสริมสุขภาพตำบลทางพระ</c:v>
                </c:pt>
                <c:pt idx="11">
                  <c:v>01411:โรงพยาบาลส่งเสริมสุขภาพตำบลไผ่ดำพัฒนา</c:v>
                </c:pt>
                <c:pt idx="12">
                  <c:v>01412:โรงพยาบาลส่งเสริมสุขภาพตำบลสาวร้องไห้</c:v>
                </c:pt>
                <c:pt idx="13">
                  <c:v>01417:โรงพยาบาลส่งเสริมสุขภาพตำบลห้วยคันแหลน</c:v>
                </c:pt>
                <c:pt idx="14">
                  <c:v>01420:โรงพยาบาลส่งเสริมสุขภาพตำบลสี่ร้อย</c:v>
                </c:pt>
                <c:pt idx="15">
                  <c:v>01421:โรงพยาบาลส่งเสริมสุขภาพตำบลม่วงเตี้ย</c:v>
                </c:pt>
                <c:pt idx="16">
                  <c:v>01429:โรงพยาบาลส่งเสริมสุขภาพตำบลมงคลธรรมนิมิต</c:v>
                </c:pt>
                <c:pt idx="17">
                  <c:v>10689:โรงพยาบาลอ่างทอง</c:v>
                </c:pt>
                <c:pt idx="18">
                  <c:v>10782:โรงพยาบาลไชโย</c:v>
                </c:pt>
                <c:pt idx="19">
                  <c:v>10784:โรงพยาบาลป่าโมก</c:v>
                </c:pt>
                <c:pt idx="20">
                  <c:v>10785:โรงพยาบาลโพธิ์ทอง</c:v>
                </c:pt>
                <c:pt idx="21">
                  <c:v>10786:โรงพยาบาลแสวงหา</c:v>
                </c:pt>
                <c:pt idx="22">
                  <c:v>10787:โรงพยาบาลวิเศษชัยชาญ</c:v>
                </c:pt>
                <c:pt idx="23">
                  <c:v>10788:โรงพยาบาลสามโก้</c:v>
                </c:pt>
                <c:pt idx="24">
                  <c:v>14205:โรงพยาบาลส่งเสริมสุขภาพตำบลบางเสด็จ</c:v>
                </c:pt>
              </c:strCache>
            </c:strRef>
          </c:cat>
          <c:val>
            <c:numRef>
              <c:f>'oral screen'!$C$2:$C$26</c:f>
              <c:numCache>
                <c:formatCode>General</c:formatCode>
                <c:ptCount val="25"/>
                <c:pt idx="0">
                  <c:v>93</c:v>
                </c:pt>
                <c:pt idx="1">
                  <c:v>596</c:v>
                </c:pt>
                <c:pt idx="2">
                  <c:v>159</c:v>
                </c:pt>
                <c:pt idx="3">
                  <c:v>380</c:v>
                </c:pt>
                <c:pt idx="4">
                  <c:v>155</c:v>
                </c:pt>
                <c:pt idx="5">
                  <c:v>313</c:v>
                </c:pt>
                <c:pt idx="6">
                  <c:v>134</c:v>
                </c:pt>
                <c:pt idx="7">
                  <c:v>124</c:v>
                </c:pt>
                <c:pt idx="8">
                  <c:v>202</c:v>
                </c:pt>
                <c:pt idx="9">
                  <c:v>40</c:v>
                </c:pt>
                <c:pt idx="10">
                  <c:v>33</c:v>
                </c:pt>
                <c:pt idx="11">
                  <c:v>244</c:v>
                </c:pt>
                <c:pt idx="12">
                  <c:v>197</c:v>
                </c:pt>
                <c:pt idx="13">
                  <c:v>50</c:v>
                </c:pt>
                <c:pt idx="14">
                  <c:v>350</c:v>
                </c:pt>
                <c:pt idx="15">
                  <c:v>239</c:v>
                </c:pt>
                <c:pt idx="16">
                  <c:v>173</c:v>
                </c:pt>
                <c:pt idx="17">
                  <c:v>0</c:v>
                </c:pt>
                <c:pt idx="18">
                  <c:v>310</c:v>
                </c:pt>
                <c:pt idx="19">
                  <c:v>560</c:v>
                </c:pt>
                <c:pt idx="20">
                  <c:v>931</c:v>
                </c:pt>
                <c:pt idx="21">
                  <c:v>320</c:v>
                </c:pt>
                <c:pt idx="22">
                  <c:v>280</c:v>
                </c:pt>
                <c:pt idx="23">
                  <c:v>83</c:v>
                </c:pt>
                <c:pt idx="24">
                  <c:v>281</c:v>
                </c:pt>
              </c:numCache>
            </c:numRef>
          </c:val>
        </c:ser>
        <c:ser>
          <c:idx val="2"/>
          <c:order val="2"/>
          <c:tx>
            <c:v>ร้อยละ</c:v>
          </c:tx>
          <c:invertIfNegative val="0"/>
          <c:dLbls>
            <c:dLbl>
              <c:idx val="0"/>
              <c:layout>
                <c:manualLayout>
                  <c:x val="2.1092276217236684E-2"/>
                  <c:y val="5.4200553571165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6252320091069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092276217236684E-2"/>
                  <c:y val="-5.42005535711666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585685058862635E-2"/>
                  <c:y val="-8.13008303567484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3729888222160449E-2"/>
                  <c:y val="-2.71002767855828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6252320091069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0919064203647078E-2"/>
                  <c:y val="-8.13008303567484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6702828175877023E-2"/>
                  <c:y val="-5.4200553571165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8625232009106927E-2"/>
                  <c:y val="-5.4200553571165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0756948268443872E-2"/>
                  <c:y val="2.71002767855828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3.7946124249930505E-2"/>
                  <c:y val="5.4200553571165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3.9171370117725271E-2"/>
                  <c:y val="-5.4200553571165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9585685058862635E-2"/>
                  <c:y val="-2.71002767855828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4.4973073633850995E-2"/>
                  <c:y val="2.71002767855828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1.9585685058862635E-2"/>
                  <c:y val="2.71002767855828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1.5065911583740488E-2"/>
                  <c:y val="-2.71002767855828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2.7118640850732879E-2"/>
                  <c:y val="2.71002767855833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3.7664660330126151E-2"/>
                  <c:y val="-2.71002767855828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2.25988673756107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1.80790939004886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2.2598867375610732E-2"/>
                  <c:y val="-5.4200553571165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2.71186408507329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2.4105458533984783E-2"/>
                  <c:y val="2.71002767855828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'oral screen'!$A$2:$A$26</c:f>
              <c:strCache>
                <c:ptCount val="25"/>
                <c:pt idx="0">
                  <c:v>01355:โรงพยาบาลส่งเสริมสุขภาพตำบลศาลาแดง</c:v>
                </c:pt>
                <c:pt idx="1">
                  <c:v>01357:โรงพยาบาลส่งเสริมสุขภาพตำบลบ้านแห</c:v>
                </c:pt>
                <c:pt idx="2">
                  <c:v>01360:โรงพยาบาลส่งเสริมสุขภาพตำบลบ้านอิฐ</c:v>
                </c:pt>
                <c:pt idx="3">
                  <c:v>01364:โรงพยาบาลส่งเสริมสุขภาพตำบลโพสะ</c:v>
                </c:pt>
                <c:pt idx="4">
                  <c:v>01368:โรงพยาบาลส่งเสริมสุขภาพตำบลจรเข้ร้อง</c:v>
                </c:pt>
                <c:pt idx="5">
                  <c:v>01382:โรงพยาบาลส่งเสริมสุขภาพตำบลนรสิงห์</c:v>
                </c:pt>
                <c:pt idx="6">
                  <c:v>01385:โรงพยาบาลส่งเสริมสุขภาพตำบลโผงเผง</c:v>
                </c:pt>
                <c:pt idx="7">
                  <c:v>01393:โรงพยาบาลส่งเสริมสุขภาพตำบลองครักษ์</c:v>
                </c:pt>
                <c:pt idx="8">
                  <c:v>01395:สถานีอนามัยเฉลิมพระเกียรติ 60 พรรษา นวมินทราชินี</c:v>
                </c:pt>
                <c:pt idx="9">
                  <c:v>01397:โรงพยาบาลส่งเสริมสุขภาพตำบลบ่อแร่</c:v>
                </c:pt>
                <c:pt idx="10">
                  <c:v>01398:โรงพยาบาลส่งเสริมสุขภาพตำบลทางพระ</c:v>
                </c:pt>
                <c:pt idx="11">
                  <c:v>01411:โรงพยาบาลส่งเสริมสุขภาพตำบลไผ่ดำพัฒนา</c:v>
                </c:pt>
                <c:pt idx="12">
                  <c:v>01412:โรงพยาบาลส่งเสริมสุขภาพตำบลสาวร้องไห้</c:v>
                </c:pt>
                <c:pt idx="13">
                  <c:v>01417:โรงพยาบาลส่งเสริมสุขภาพตำบลห้วยคันแหลน</c:v>
                </c:pt>
                <c:pt idx="14">
                  <c:v>01420:โรงพยาบาลส่งเสริมสุขภาพตำบลสี่ร้อย</c:v>
                </c:pt>
                <c:pt idx="15">
                  <c:v>01421:โรงพยาบาลส่งเสริมสุขภาพตำบลม่วงเตี้ย</c:v>
                </c:pt>
                <c:pt idx="16">
                  <c:v>01429:โรงพยาบาลส่งเสริมสุขภาพตำบลมงคลธรรมนิมิต</c:v>
                </c:pt>
                <c:pt idx="17">
                  <c:v>10689:โรงพยาบาลอ่างทอง</c:v>
                </c:pt>
                <c:pt idx="18">
                  <c:v>10782:โรงพยาบาลไชโย</c:v>
                </c:pt>
                <c:pt idx="19">
                  <c:v>10784:โรงพยาบาลป่าโมก</c:v>
                </c:pt>
                <c:pt idx="20">
                  <c:v>10785:โรงพยาบาลโพธิ์ทอง</c:v>
                </c:pt>
                <c:pt idx="21">
                  <c:v>10786:โรงพยาบาลแสวงหา</c:v>
                </c:pt>
                <c:pt idx="22">
                  <c:v>10787:โรงพยาบาลวิเศษชัยชาญ</c:v>
                </c:pt>
                <c:pt idx="23">
                  <c:v>10788:โรงพยาบาลสามโก้</c:v>
                </c:pt>
                <c:pt idx="24">
                  <c:v>14205:โรงพยาบาลส่งเสริมสุขภาพตำบลบางเสด็จ</c:v>
                </c:pt>
              </c:strCache>
            </c:strRef>
          </c:cat>
          <c:val>
            <c:numRef>
              <c:f>'oral screen'!$D$2:$D$26</c:f>
              <c:numCache>
                <c:formatCode>0.00</c:formatCode>
                <c:ptCount val="25"/>
                <c:pt idx="0" formatCode="General">
                  <c:v>60</c:v>
                </c:pt>
                <c:pt idx="1">
                  <c:v>49.8744769874477</c:v>
                </c:pt>
                <c:pt idx="2">
                  <c:v>18.55309218203034</c:v>
                </c:pt>
                <c:pt idx="3">
                  <c:v>75.697211155378483</c:v>
                </c:pt>
                <c:pt idx="4">
                  <c:v>60.546875</c:v>
                </c:pt>
                <c:pt idx="5">
                  <c:v>76.528117359413201</c:v>
                </c:pt>
                <c:pt idx="6">
                  <c:v>87.58169934640523</c:v>
                </c:pt>
                <c:pt idx="7">
                  <c:v>83.22147651006712</c:v>
                </c:pt>
                <c:pt idx="8">
                  <c:v>34.470989761092156</c:v>
                </c:pt>
                <c:pt idx="9">
                  <c:v>16.949152542372879</c:v>
                </c:pt>
                <c:pt idx="10">
                  <c:v>19.075144508670519</c:v>
                </c:pt>
                <c:pt idx="11">
                  <c:v>35.988200589970504</c:v>
                </c:pt>
                <c:pt idx="12">
                  <c:v>42.365591397849464</c:v>
                </c:pt>
                <c:pt idx="13">
                  <c:v>46.728971962616825</c:v>
                </c:pt>
                <c:pt idx="14">
                  <c:v>94.594594594594597</c:v>
                </c:pt>
                <c:pt idx="15">
                  <c:v>76.848874598070736</c:v>
                </c:pt>
                <c:pt idx="16">
                  <c:v>50.733137829912025</c:v>
                </c:pt>
                <c:pt idx="17" formatCode="General">
                  <c:v>0</c:v>
                </c:pt>
                <c:pt idx="18">
                  <c:v>37.66707168894289</c:v>
                </c:pt>
                <c:pt idx="19">
                  <c:v>41.206769683590878</c:v>
                </c:pt>
                <c:pt idx="20">
                  <c:v>52.71800679501699</c:v>
                </c:pt>
                <c:pt idx="21">
                  <c:v>39.024390243902438</c:v>
                </c:pt>
                <c:pt idx="22">
                  <c:v>22.672064777327936</c:v>
                </c:pt>
                <c:pt idx="23">
                  <c:v>30.072463768115941</c:v>
                </c:pt>
                <c:pt idx="24">
                  <c:v>61.487964989059087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06514048"/>
        <c:axId val="206515584"/>
      </c:barChart>
      <c:catAx>
        <c:axId val="206514048"/>
        <c:scaling>
          <c:orientation val="minMax"/>
        </c:scaling>
        <c:delete val="0"/>
        <c:axPos val="l"/>
        <c:majorTickMark val="none"/>
        <c:minorTickMark val="none"/>
        <c:tickLblPos val="nextTo"/>
        <c:crossAx val="206515584"/>
        <c:crosses val="autoZero"/>
        <c:auto val="1"/>
        <c:lblAlgn val="ctr"/>
        <c:lblOffset val="100"/>
        <c:noMultiLvlLbl val="0"/>
      </c:catAx>
      <c:valAx>
        <c:axId val="206515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65140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8862037295604811E-3"/>
          <c:y val="1.6260166071349693E-2"/>
          <c:w val="0.32938021212328994"/>
          <c:h val="4.900519578456261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0.80916</cdr:x>
      <cdr:y>0.86674</cdr:y>
    </cdr:from>
    <cdr:to>
      <cdr:x>0.82163</cdr:x>
      <cdr:y>0.88492</cdr:y>
    </cdr:to>
    <cdr:sp macro="" textlink="">
      <cdr:nvSpPr>
        <cdr:cNvPr id="2" name="ดาว 5 แฉก 1"/>
        <cdr:cNvSpPr/>
      </cdr:nvSpPr>
      <cdr:spPr>
        <a:xfrm xmlns:a="http://schemas.openxmlformats.org/drawingml/2006/main">
          <a:off x="7632848" y="3888432"/>
          <a:ext cx="117630" cy="81560"/>
        </a:xfrm>
        <a:prstGeom xmlns:a="http://schemas.openxmlformats.org/drawingml/2006/main" prst="star5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0.81679</cdr:x>
      <cdr:y>0.9149</cdr:y>
    </cdr:from>
    <cdr:to>
      <cdr:x>0.82926</cdr:x>
      <cdr:y>0.93308</cdr:y>
    </cdr:to>
    <cdr:sp macro="" textlink="">
      <cdr:nvSpPr>
        <cdr:cNvPr id="3" name="ดาว 5 แฉก 2"/>
        <cdr:cNvSpPr/>
      </cdr:nvSpPr>
      <cdr:spPr>
        <a:xfrm xmlns:a="http://schemas.openxmlformats.org/drawingml/2006/main">
          <a:off x="7704856" y="4104456"/>
          <a:ext cx="117630" cy="81560"/>
        </a:xfrm>
        <a:prstGeom xmlns:a="http://schemas.openxmlformats.org/drawingml/2006/main" prst="star5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0.71756</cdr:x>
      <cdr:y>0.24076</cdr:y>
    </cdr:from>
    <cdr:to>
      <cdr:x>0.73003</cdr:x>
      <cdr:y>0.25894</cdr:y>
    </cdr:to>
    <cdr:sp macro="" textlink="">
      <cdr:nvSpPr>
        <cdr:cNvPr id="6" name="ดาว 5 แฉก 5"/>
        <cdr:cNvSpPr/>
      </cdr:nvSpPr>
      <cdr:spPr>
        <a:xfrm xmlns:a="http://schemas.openxmlformats.org/drawingml/2006/main">
          <a:off x="6768752" y="1080120"/>
          <a:ext cx="117630" cy="81560"/>
        </a:xfrm>
        <a:prstGeom xmlns:a="http://schemas.openxmlformats.org/drawingml/2006/main" prst="star5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0.83181</cdr:x>
      <cdr:y>0.56394</cdr:y>
    </cdr:from>
    <cdr:to>
      <cdr:x>0.85541</cdr:x>
      <cdr:y>0.61233</cdr:y>
    </cdr:to>
    <cdr:sp macro="" textlink="">
      <cdr:nvSpPr>
        <cdr:cNvPr id="2" name="ดาว 5 แฉก 1"/>
        <cdr:cNvSpPr/>
      </cdr:nvSpPr>
      <cdr:spPr>
        <a:xfrm xmlns:a="http://schemas.openxmlformats.org/drawingml/2006/main">
          <a:off x="8057703" y="2664296"/>
          <a:ext cx="228600" cy="228600"/>
        </a:xfrm>
        <a:prstGeom xmlns:a="http://schemas.openxmlformats.org/drawingml/2006/main" prst="star5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0.87964</cdr:x>
      <cdr:y>0.52671</cdr:y>
    </cdr:from>
    <cdr:to>
      <cdr:x>0.89623</cdr:x>
      <cdr:y>0.5577</cdr:y>
    </cdr:to>
    <cdr:sp macro="" textlink="">
      <cdr:nvSpPr>
        <cdr:cNvPr id="2" name="ดาว 5 แฉก 1"/>
        <cdr:cNvSpPr/>
      </cdr:nvSpPr>
      <cdr:spPr>
        <a:xfrm xmlns:a="http://schemas.openxmlformats.org/drawingml/2006/main">
          <a:off x="7632848" y="2448272"/>
          <a:ext cx="144016" cy="144016"/>
        </a:xfrm>
        <a:prstGeom xmlns:a="http://schemas.openxmlformats.org/drawingml/2006/main" prst="star5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ln>
              <a:solidFill>
                <a:srgbClr val="FFC000"/>
              </a:solidFill>
            </a:ln>
            <a:solidFill>
              <a:srgbClr val="FFC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0.7278</cdr:x>
      <cdr:y>0.80997</cdr:y>
    </cdr:from>
    <cdr:to>
      <cdr:x>0.74754</cdr:x>
      <cdr:y>0.84166</cdr:y>
    </cdr:to>
    <cdr:sp macro="" textlink="">
      <cdr:nvSpPr>
        <cdr:cNvPr id="2" name="ดาว 5 แฉก 1"/>
        <cdr:cNvSpPr/>
      </cdr:nvSpPr>
      <cdr:spPr>
        <a:xfrm xmlns:a="http://schemas.openxmlformats.org/drawingml/2006/main">
          <a:off x="5649813" y="3680023"/>
          <a:ext cx="153219" cy="144016"/>
        </a:xfrm>
        <a:prstGeom xmlns:a="http://schemas.openxmlformats.org/drawingml/2006/main" prst="star5">
          <a:avLst/>
        </a:prstGeom>
        <a:solidFill xmlns:a="http://schemas.openxmlformats.org/drawingml/2006/main">
          <a:schemeClr val="accent2">
            <a:lumMod val="75000"/>
          </a:schemeClr>
        </a:solidFill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0.90733</cdr:x>
      <cdr:y>0.25704</cdr:y>
    </cdr:from>
    <cdr:to>
      <cdr:x>0.93442</cdr:x>
      <cdr:y>0.28728</cdr:y>
    </cdr:to>
    <cdr:sp macro="" textlink="">
      <cdr:nvSpPr>
        <cdr:cNvPr id="5" name="ดาว 5 แฉก 4"/>
        <cdr:cNvSpPr/>
      </cdr:nvSpPr>
      <cdr:spPr>
        <a:xfrm xmlns:a="http://schemas.openxmlformats.org/drawingml/2006/main">
          <a:off x="7233592" y="1224136"/>
          <a:ext cx="216024" cy="144016"/>
        </a:xfrm>
        <a:prstGeom xmlns:a="http://schemas.openxmlformats.org/drawingml/2006/main" prst="star5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0.80386</cdr:x>
      <cdr:y>0.92704</cdr:y>
    </cdr:from>
    <cdr:to>
      <cdr:x>0.83096</cdr:x>
      <cdr:y>0.95728</cdr:y>
    </cdr:to>
    <cdr:sp macro="" textlink="">
      <cdr:nvSpPr>
        <cdr:cNvPr id="6" name="ดาว 5 แฉก 5"/>
        <cdr:cNvSpPr/>
      </cdr:nvSpPr>
      <cdr:spPr>
        <a:xfrm xmlns:a="http://schemas.openxmlformats.org/drawingml/2006/main">
          <a:off x="6408712" y="4415011"/>
          <a:ext cx="216024" cy="144016"/>
        </a:xfrm>
        <a:prstGeom xmlns:a="http://schemas.openxmlformats.org/drawingml/2006/main" prst="star5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0.97044</cdr:x>
      <cdr:y>0.23048</cdr:y>
    </cdr:from>
    <cdr:to>
      <cdr:x>0.98637</cdr:x>
      <cdr:y>0.26122</cdr:y>
    </cdr:to>
    <cdr:sp macro="" textlink="">
      <cdr:nvSpPr>
        <cdr:cNvPr id="2" name="ดาว 5 แฉก 1"/>
        <cdr:cNvSpPr/>
      </cdr:nvSpPr>
      <cdr:spPr>
        <a:xfrm xmlns:a="http://schemas.openxmlformats.org/drawingml/2006/main">
          <a:off x="8769349" y="1080120"/>
          <a:ext cx="144016" cy="144016"/>
        </a:xfrm>
        <a:prstGeom xmlns:a="http://schemas.openxmlformats.org/drawingml/2006/main" prst="star5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0.80845</cdr:x>
      <cdr:y>0.26122</cdr:y>
    </cdr:from>
    <cdr:to>
      <cdr:x>0.82438</cdr:x>
      <cdr:y>0.29195</cdr:y>
    </cdr:to>
    <cdr:sp macro="" textlink="">
      <cdr:nvSpPr>
        <cdr:cNvPr id="3" name="ดาว 5 แฉก 2"/>
        <cdr:cNvSpPr/>
      </cdr:nvSpPr>
      <cdr:spPr>
        <a:xfrm xmlns:a="http://schemas.openxmlformats.org/drawingml/2006/main">
          <a:off x="7305525" y="1224136"/>
          <a:ext cx="144016" cy="144016"/>
        </a:xfrm>
        <a:prstGeom xmlns:a="http://schemas.openxmlformats.org/drawingml/2006/main" prst="star5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0.59591</cdr:x>
      <cdr:y>0.4456</cdr:y>
    </cdr:from>
    <cdr:to>
      <cdr:x>0.61185</cdr:x>
      <cdr:y>0.47633</cdr:y>
    </cdr:to>
    <cdr:sp macro="" textlink="">
      <cdr:nvSpPr>
        <cdr:cNvPr id="4" name="ดาว 5 แฉก 3"/>
        <cdr:cNvSpPr/>
      </cdr:nvSpPr>
      <cdr:spPr>
        <a:xfrm xmlns:a="http://schemas.openxmlformats.org/drawingml/2006/main">
          <a:off x="5384973" y="2088232"/>
          <a:ext cx="144016" cy="144016"/>
        </a:xfrm>
        <a:prstGeom xmlns:a="http://schemas.openxmlformats.org/drawingml/2006/main" prst="star5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0.62779</cdr:x>
      <cdr:y>0.79901</cdr:y>
    </cdr:from>
    <cdr:to>
      <cdr:x>0.64373</cdr:x>
      <cdr:y>0.82974</cdr:y>
    </cdr:to>
    <cdr:sp macro="" textlink="">
      <cdr:nvSpPr>
        <cdr:cNvPr id="5" name="ดาว 5 แฉก 4"/>
        <cdr:cNvSpPr/>
      </cdr:nvSpPr>
      <cdr:spPr>
        <a:xfrm xmlns:a="http://schemas.openxmlformats.org/drawingml/2006/main">
          <a:off x="5673005" y="3744416"/>
          <a:ext cx="144016" cy="144016"/>
        </a:xfrm>
        <a:prstGeom xmlns:a="http://schemas.openxmlformats.org/drawingml/2006/main" prst="star5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0.60388</cdr:x>
      <cdr:y>0.73755</cdr:y>
    </cdr:from>
    <cdr:to>
      <cdr:x>0.61982</cdr:x>
      <cdr:y>0.76828</cdr:y>
    </cdr:to>
    <cdr:sp macro="" textlink="">
      <cdr:nvSpPr>
        <cdr:cNvPr id="6" name="ดาว 5 แฉก 5"/>
        <cdr:cNvSpPr/>
      </cdr:nvSpPr>
      <cdr:spPr>
        <a:xfrm xmlns:a="http://schemas.openxmlformats.org/drawingml/2006/main">
          <a:off x="5456981" y="3456384"/>
          <a:ext cx="144016" cy="144016"/>
        </a:xfrm>
        <a:prstGeom xmlns:a="http://schemas.openxmlformats.org/drawingml/2006/main" prst="star5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0.60388</cdr:x>
      <cdr:y>0.09405</cdr:y>
    </cdr:from>
    <cdr:to>
      <cdr:x>0.61982</cdr:x>
      <cdr:y>0.12478</cdr:y>
    </cdr:to>
    <cdr:sp macro="" textlink="">
      <cdr:nvSpPr>
        <cdr:cNvPr id="7" name="ดาว 5 แฉก 6"/>
        <cdr:cNvSpPr/>
      </cdr:nvSpPr>
      <cdr:spPr>
        <a:xfrm xmlns:a="http://schemas.openxmlformats.org/drawingml/2006/main">
          <a:off x="5456981" y="440759"/>
          <a:ext cx="144016" cy="144016"/>
        </a:xfrm>
        <a:prstGeom xmlns:a="http://schemas.openxmlformats.org/drawingml/2006/main" prst="star5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0.65169</cdr:x>
      <cdr:y>0.5378</cdr:y>
    </cdr:from>
    <cdr:to>
      <cdr:x>0.66763</cdr:x>
      <cdr:y>0.56853</cdr:y>
    </cdr:to>
    <cdr:sp macro="" textlink="">
      <cdr:nvSpPr>
        <cdr:cNvPr id="8" name="ดาว 5 แฉก 7"/>
        <cdr:cNvSpPr/>
      </cdr:nvSpPr>
      <cdr:spPr>
        <a:xfrm xmlns:a="http://schemas.openxmlformats.org/drawingml/2006/main">
          <a:off x="5889029" y="2520280"/>
          <a:ext cx="144016" cy="144016"/>
        </a:xfrm>
        <a:prstGeom xmlns:a="http://schemas.openxmlformats.org/drawingml/2006/main" prst="star5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0.55607</cdr:x>
      <cdr:y>0.39951</cdr:y>
    </cdr:from>
    <cdr:to>
      <cdr:x>0.57201</cdr:x>
      <cdr:y>0.43024</cdr:y>
    </cdr:to>
    <cdr:sp macro="" textlink="">
      <cdr:nvSpPr>
        <cdr:cNvPr id="9" name="ดาว 5 แฉก 8"/>
        <cdr:cNvSpPr/>
      </cdr:nvSpPr>
      <cdr:spPr>
        <a:xfrm xmlns:a="http://schemas.openxmlformats.org/drawingml/2006/main">
          <a:off x="5024933" y="1872208"/>
          <a:ext cx="144016" cy="144016"/>
        </a:xfrm>
        <a:prstGeom xmlns:a="http://schemas.openxmlformats.org/drawingml/2006/main" prst="star5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21D47-EA71-4521-B39B-63C27B2458F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54257-A0F0-4411-B4E0-E6676E719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8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4257-A0F0-4411-B4E0-E6676E719F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01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07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429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4257-A0F0-4411-B4E0-E6676E719F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5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99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lIns="91430" tIns="45715" rIns="91430" bIns="45715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1"/>
            <a:ext cx="8496944" cy="460648"/>
          </a:xfrm>
          <a:prstGeom prst="rect">
            <a:avLst/>
          </a:prstGeom>
        </p:spPr>
        <p:txBody>
          <a:bodyPr lIns="91430" tIns="45715" rIns="91430" bIns="45715"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5955" tIns="45715" rIns="91430" bIns="45715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3" y="0"/>
            <a:ext cx="7524328" cy="884466"/>
          </a:xfrm>
          <a:prstGeom prst="rect">
            <a:avLst/>
          </a:prstGeom>
        </p:spPr>
        <p:txBody>
          <a:bodyPr lIns="91430" tIns="45715" rIns="91430" bIns="45715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5"/>
            <a:ext cx="6912768" cy="460648"/>
          </a:xfrm>
          <a:prstGeom prst="rect">
            <a:avLst/>
          </a:prstGeom>
        </p:spPr>
        <p:txBody>
          <a:bodyPr lIns="91430" tIns="45715" rIns="91430" bIns="45715"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6"/>
            <a:ext cx="6912768" cy="2995737"/>
          </a:xfrm>
          <a:prstGeom prst="rect">
            <a:avLst/>
          </a:prstGeom>
        </p:spPr>
        <p:txBody>
          <a:bodyPr lIns="395955" tIns="45715" rIns="91430" bIns="45715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22611"/>
            <a:ext cx="7886700" cy="554292"/>
          </a:xfrm>
          <a:prstGeom prst="rect">
            <a:avLst/>
          </a:prstGeom>
        </p:spPr>
        <p:txBody>
          <a:bodyPr lIns="68572" tIns="34286" rIns="68572" bIns="34286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5930DF0-104B-4293-A7F6-66AEFF3E6AF8}"/>
              </a:ext>
            </a:extLst>
          </p:cNvPr>
          <p:cNvGrpSpPr/>
          <p:nvPr userDrawn="1"/>
        </p:nvGrpSpPr>
        <p:grpSpPr>
          <a:xfrm>
            <a:off x="9415915" y="1"/>
            <a:ext cx="1235642" cy="1362074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="" xmlns:a16="http://schemas.microsoft.com/office/drawing/2014/main" id="{9FDF5E90-AE29-4303-979F-161F791D98BB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100">
                  <a:solidFill>
                    <a:schemeClr val="accent2">
                      <a:lumMod val="50000"/>
                    </a:schemeClr>
                  </a:solidFill>
                </a:rPr>
                <a:t>To insert your own icons*:</a:t>
              </a:r>
            </a:p>
            <a:p>
              <a:endParaRPr lang="en-US" sz="110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100" b="1">
                  <a:solidFill>
                    <a:schemeClr val="accent2">
                      <a:lumMod val="50000"/>
                    </a:schemeClr>
                  </a:solidFill>
                </a:rPr>
                <a:t>Insert</a:t>
              </a:r>
              <a:r>
                <a:rPr lang="en-US" sz="1100">
                  <a:solidFill>
                    <a:schemeClr val="accent2">
                      <a:lumMod val="50000"/>
                    </a:schemeClr>
                  </a:solidFill>
                </a:rPr>
                <a:t> &gt;&gt; </a:t>
              </a:r>
              <a:r>
                <a:rPr lang="en-US" sz="1100" b="1">
                  <a:solidFill>
                    <a:schemeClr val="accent2">
                      <a:lumMod val="50000"/>
                    </a:schemeClr>
                  </a:solidFill>
                </a:rPr>
                <a:t>Icons</a:t>
              </a:r>
            </a:p>
            <a:p>
              <a:endParaRPr lang="en-US" sz="110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900" i="1">
                  <a:solidFill>
                    <a:schemeClr val="accent2">
                      <a:lumMod val="50000"/>
                    </a:schemeClr>
                  </a:solidFill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9C25032D-D31A-446E-BBAA-A896C50E8C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669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50" y="254636"/>
            <a:ext cx="8679898" cy="543185"/>
          </a:xfrm>
          <a:prstGeom prst="rect">
            <a:avLst/>
          </a:prstGeom>
        </p:spPr>
        <p:txBody>
          <a:bodyPr lIns="68568" tIns="34285" rIns="68568" bIns="34285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9102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9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86" r:id="rId4"/>
    <p:sldLayoutId id="2147483687" r:id="rId5"/>
  </p:sldLayoutIdLst>
  <p:txStyles>
    <p:titleStyle>
      <a:lvl1pPr algn="ctr" defTabSz="914296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861" indent="-342861" algn="l" defTabSz="914296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5" indent="-285717" algn="l" defTabSz="914296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914296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9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29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5" indent="-285717" algn="l" defTabSz="91429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91429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66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779252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813" indent="-194813" algn="l" defTabSz="779252" rtl="0" eaLnBrk="1" latinLnBrk="0" hangingPunct="1">
        <a:lnSpc>
          <a:spcPct val="90000"/>
        </a:lnSpc>
        <a:spcBef>
          <a:spcPts val="85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4439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16.png"/><Relationship Id="rId14" Type="http://schemas.openxmlformats.org/officeDocument/2006/relationships/image" Target="../media/image40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8502" y="1491630"/>
            <a:ext cx="7632848" cy="400099"/>
          </a:xfrm>
          <a:prstGeom prst="rect">
            <a:avLst/>
          </a:prstGeom>
          <a:noFill/>
        </p:spPr>
        <p:txBody>
          <a:bodyPr wrap="square" lIns="91430" tIns="45715" rIns="91430" bIns="45715">
            <a:spAutoFit/>
          </a:bodyPr>
          <a:lstStyle/>
          <a:p>
            <a:pPr>
              <a:defRPr/>
            </a:pPr>
            <a:r>
              <a:rPr lang="th-TH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กลุ่มงาน</a:t>
            </a:r>
            <a:r>
              <a:rPr lang="th-TH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ทันต</a:t>
            </a:r>
            <a:r>
              <a:rPr lang="th-TH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สาธารณสุข    สำนักงานสาธารณสุขจังหวัด  อ่างทอง 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1521" y="336105"/>
            <a:ext cx="8496944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th-TH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แนวทางดำเนินงาน</a:t>
            </a:r>
            <a:r>
              <a:rPr lang="th-TH" altLang="ko-KR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ทันต</a:t>
            </a:r>
            <a:r>
              <a:rPr lang="th-TH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สาธารณสุข 2566-2567</a:t>
            </a:r>
            <a:endParaRPr lang="en-US" altLang="ko-KR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13293"/>
            <a:ext cx="9144000" cy="884466"/>
          </a:xfrm>
        </p:spPr>
        <p:txBody>
          <a:bodyPr/>
          <a:lstStyle/>
          <a:p>
            <a:r>
              <a:rPr lang="th-TH" sz="2000" dirty="0"/>
              <a:t>เด็กอายุ 6-12 ปี ได้รับการ เคลือบหลุมร่องฟันกรามแท้</a:t>
            </a:r>
            <a:r>
              <a:rPr lang="en-US" sz="2000" dirty="0"/>
              <a:t> </a:t>
            </a:r>
            <a:r>
              <a:rPr lang="th-TH" sz="2000" dirty="0"/>
              <a:t>เป้าหมายร้อยละ 30</a:t>
            </a:r>
            <a:r>
              <a:rPr lang="th-TH" b="0" dirty="0"/>
              <a:t/>
            </a:r>
            <a:br>
              <a:rPr lang="th-TH" b="0" dirty="0"/>
            </a:br>
            <a:endParaRPr lang="en-US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283969" y="411511"/>
            <a:ext cx="3906839" cy="584765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th-TH" sz="1600" b="1" dirty="0"/>
              <a:t>อ่างทอง    </a:t>
            </a:r>
            <a:r>
              <a:rPr lang="th-TH" sz="1600" b="1" dirty="0">
                <a:solidFill>
                  <a:srgbClr val="FF0000"/>
                </a:solidFill>
              </a:rPr>
              <a:t>5.08 %    </a:t>
            </a:r>
            <a:r>
              <a:rPr lang="th-TH" sz="1600" b="1" dirty="0"/>
              <a:t>เขต 4  3.87 %    ประเทศ  7.73 %</a:t>
            </a:r>
            <a:endParaRPr lang="en-US" sz="1600" b="1" dirty="0"/>
          </a:p>
          <a:p>
            <a:r>
              <a:rPr lang="en-US" sz="1600" b="1" dirty="0"/>
              <a:t>      </a:t>
            </a:r>
            <a:r>
              <a:rPr lang="en-US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HDC  1</a:t>
            </a:r>
            <a:r>
              <a:rPr lang="th-TH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9.3</a:t>
            </a:r>
            <a:r>
              <a:rPr lang="en-US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ณ </a:t>
            </a:r>
            <a:r>
              <a:rPr lang="en-US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1/06/2566</a:t>
            </a:r>
            <a:r>
              <a:rPr lang="th-TH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1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10" name="แผนภูมิ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996734"/>
              </p:ext>
            </p:extLst>
          </p:nvPr>
        </p:nvGraphicFramePr>
        <p:xfrm>
          <a:off x="2308" y="619919"/>
          <a:ext cx="7762875" cy="454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ดาว 5 แฉก 10"/>
          <p:cNvSpPr/>
          <p:nvPr/>
        </p:nvSpPr>
        <p:spPr>
          <a:xfrm>
            <a:off x="6084169" y="4083918"/>
            <a:ext cx="153219" cy="144016"/>
          </a:xfrm>
          <a:prstGeom prst="star5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96" y="19844"/>
            <a:ext cx="9144000" cy="463674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th-TH" altLang="ko-KR" sz="2400" dirty="0"/>
              <a:t>จำนวนผู้สูงอายุ ติดบ้านและติดเตียง  (เป้าหมาย ร้อยละ 40)</a:t>
            </a:r>
            <a:endParaRPr lang="en-US" sz="2400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237162" y="3317350"/>
            <a:ext cx="3906839" cy="584765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th-TH" sz="1600" b="1" dirty="0"/>
              <a:t>อ่างทอง    </a:t>
            </a:r>
            <a:r>
              <a:rPr lang="th-TH" sz="1600" b="1" dirty="0">
                <a:solidFill>
                  <a:srgbClr val="FF0000"/>
                </a:solidFill>
              </a:rPr>
              <a:t>7.20 %    </a:t>
            </a:r>
            <a:r>
              <a:rPr lang="th-TH" sz="1600" b="1" dirty="0"/>
              <a:t>เขต 4    16.15 %    ประเทศ  29.71 %</a:t>
            </a:r>
            <a:endParaRPr lang="en-US" sz="1600" b="1" dirty="0"/>
          </a:p>
          <a:p>
            <a:r>
              <a:rPr lang="en-US" sz="1600" b="1" dirty="0"/>
              <a:t>      </a:t>
            </a:r>
            <a:r>
              <a:rPr lang="en-US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HDC  17.26  </a:t>
            </a:r>
            <a:r>
              <a:rPr lang="th-TH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ณ </a:t>
            </a:r>
            <a:r>
              <a:rPr lang="en-US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1/06/2566</a:t>
            </a:r>
            <a:r>
              <a:rPr lang="th-TH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1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5" name="แผนภูมิ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547458"/>
              </p:ext>
            </p:extLst>
          </p:nvPr>
        </p:nvGraphicFramePr>
        <p:xfrm>
          <a:off x="179512" y="483518"/>
          <a:ext cx="7972424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986"/>
            <a:ext cx="9144000" cy="463674"/>
          </a:xfrm>
        </p:spPr>
        <p:txBody>
          <a:bodyPr/>
          <a:lstStyle/>
          <a:p>
            <a:r>
              <a:rPr lang="th-TH" sz="2400" dirty="0"/>
              <a:t>กลุ่มอายุ</a:t>
            </a:r>
            <a:r>
              <a:rPr lang="en-US" sz="2400" dirty="0"/>
              <a:t> &gt; 40 </a:t>
            </a:r>
            <a:r>
              <a:rPr lang="th-TH" sz="2400" dirty="0"/>
              <a:t>ปี ได้รับการคัดกรอง </a:t>
            </a:r>
            <a:r>
              <a:rPr lang="en-US" sz="2400" dirty="0"/>
              <a:t>PMDs</a:t>
            </a:r>
            <a:r>
              <a:rPr lang="th-TH" sz="2400" dirty="0"/>
              <a:t>  </a:t>
            </a:r>
            <a:r>
              <a:rPr lang="th-TH" altLang="ko-KR" sz="2400" dirty="0"/>
              <a:t>(เป้าหมาย ร้อยละ 40)</a:t>
            </a:r>
            <a:endParaRPr lang="en-US" sz="2400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355977" y="411511"/>
            <a:ext cx="3906839" cy="584765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th-TH" sz="1600" b="1" dirty="0"/>
              <a:t>อ่างทอง  39  </a:t>
            </a:r>
            <a:r>
              <a:rPr lang="th-TH" sz="1600" b="1" dirty="0">
                <a:solidFill>
                  <a:srgbClr val="FF0000"/>
                </a:solidFill>
              </a:rPr>
              <a:t>%    </a:t>
            </a:r>
            <a:r>
              <a:rPr lang="th-TH" sz="1600" b="1" dirty="0"/>
              <a:t>เขต 4  22.55 %    ประเทศ  18.55 %</a:t>
            </a:r>
            <a:endParaRPr lang="en-US" sz="1600" b="1" dirty="0"/>
          </a:p>
          <a:p>
            <a:r>
              <a:rPr lang="en-US" sz="1600" b="1" dirty="0"/>
              <a:t>      </a:t>
            </a:r>
            <a:r>
              <a:rPr lang="en-US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HDC  17.2</a:t>
            </a:r>
            <a:r>
              <a:rPr lang="th-TH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 / 17.22            ณ </a:t>
            </a:r>
            <a:r>
              <a:rPr lang="en-US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1/06/2566</a:t>
            </a:r>
            <a:r>
              <a:rPr lang="th-TH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1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7" name="แผนภูมิ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038242"/>
              </p:ext>
            </p:extLst>
          </p:nvPr>
        </p:nvGraphicFramePr>
        <p:xfrm>
          <a:off x="123131" y="555527"/>
          <a:ext cx="9036496" cy="4686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ดาว 5 แฉก 1"/>
          <p:cNvSpPr/>
          <p:nvPr/>
        </p:nvSpPr>
        <p:spPr>
          <a:xfrm>
            <a:off x="7380312" y="4731197"/>
            <a:ext cx="144016" cy="144016"/>
          </a:xfrm>
          <a:prstGeom prst="star5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650" y="254636"/>
            <a:ext cx="8679898" cy="543185"/>
          </a:xfrm>
        </p:spPr>
        <p:txBody>
          <a:bodyPr/>
          <a:lstStyle/>
          <a:p>
            <a:r>
              <a:rPr lang="th-TH" sz="3600" b="1" dirty="0"/>
              <a:t>ตัวชี้วัดด้าน</a:t>
            </a:r>
            <a:r>
              <a:rPr lang="th-TH" sz="3600" b="1" dirty="0" err="1"/>
              <a:t>ทันต</a:t>
            </a:r>
            <a:r>
              <a:rPr lang="th-TH" sz="3600" b="1" dirty="0"/>
              <a:t>สุขภาพ</a:t>
            </a:r>
            <a:endParaRPr lang="en-US" sz="3600" b="1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3D39DCC-7E19-43CB-AB03-5B31713E4167}"/>
              </a:ext>
            </a:extLst>
          </p:cNvPr>
          <p:cNvSpPr/>
          <p:nvPr/>
        </p:nvSpPr>
        <p:spPr>
          <a:xfrm>
            <a:off x="-29008" y="2961185"/>
            <a:ext cx="9209520" cy="21931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5" rIns="68568" bIns="34285" rtlCol="0" anchor="ctr"/>
          <a:lstStyle/>
          <a:p>
            <a:pPr algn="ctr"/>
            <a:endParaRPr lang="ko-KR" altLang="en-US" sz="200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71DDEE16-EDC8-4A13-BFCA-F343F0A1A169}"/>
              </a:ext>
            </a:extLst>
          </p:cNvPr>
          <p:cNvCxnSpPr>
            <a:cxnSpLocks/>
            <a:stCxn id="1026" idx="2"/>
          </p:cNvCxnSpPr>
          <p:nvPr/>
        </p:nvCxnSpPr>
        <p:spPr>
          <a:xfrm flipH="1">
            <a:off x="826281" y="2309092"/>
            <a:ext cx="1" cy="657741"/>
          </a:xfrm>
          <a:prstGeom prst="straightConnector1">
            <a:avLst/>
          </a:prstGeom>
          <a:ln w="34925">
            <a:solidFill>
              <a:schemeClr val="accent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50F4FD3C-3B85-4642-B8C3-FC400AF47922}"/>
              </a:ext>
            </a:extLst>
          </p:cNvPr>
          <p:cNvCxnSpPr>
            <a:cxnSpLocks/>
          </p:cNvCxnSpPr>
          <p:nvPr/>
        </p:nvCxnSpPr>
        <p:spPr>
          <a:xfrm>
            <a:off x="5079551" y="2541114"/>
            <a:ext cx="0" cy="702000"/>
          </a:xfrm>
          <a:prstGeom prst="straightConnector1">
            <a:avLst/>
          </a:prstGeom>
          <a:ln w="34925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46871DDB-5D4B-4FAF-BE85-377D2E579849}"/>
              </a:ext>
            </a:extLst>
          </p:cNvPr>
          <p:cNvCxnSpPr>
            <a:cxnSpLocks/>
          </p:cNvCxnSpPr>
          <p:nvPr/>
        </p:nvCxnSpPr>
        <p:spPr>
          <a:xfrm>
            <a:off x="8333531" y="2309093"/>
            <a:ext cx="0" cy="840137"/>
          </a:xfrm>
          <a:prstGeom prst="straightConnector1">
            <a:avLst/>
          </a:prstGeom>
          <a:ln w="34925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55D3B678-68EC-442F-BE40-92EEEBD867A9}"/>
              </a:ext>
            </a:extLst>
          </p:cNvPr>
          <p:cNvCxnSpPr>
            <a:cxnSpLocks/>
          </p:cNvCxnSpPr>
          <p:nvPr/>
        </p:nvCxnSpPr>
        <p:spPr>
          <a:xfrm>
            <a:off x="6720181" y="2447229"/>
            <a:ext cx="0" cy="702000"/>
          </a:xfrm>
          <a:prstGeom prst="straightConnector1">
            <a:avLst/>
          </a:prstGeom>
          <a:ln w="3492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1DED2FC-7B0F-4B1B-BB6C-36E9578535CF}"/>
              </a:ext>
            </a:extLst>
          </p:cNvPr>
          <p:cNvCxnSpPr>
            <a:cxnSpLocks/>
          </p:cNvCxnSpPr>
          <p:nvPr/>
        </p:nvCxnSpPr>
        <p:spPr>
          <a:xfrm>
            <a:off x="2665859" y="2347765"/>
            <a:ext cx="0" cy="702000"/>
          </a:xfrm>
          <a:prstGeom prst="straightConnector1">
            <a:avLst/>
          </a:prstGeom>
          <a:ln w="34925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CE232BC-0582-4DD2-86D5-4ABEECFCC2B6}"/>
              </a:ext>
            </a:extLst>
          </p:cNvPr>
          <p:cNvSpPr txBox="1"/>
          <p:nvPr/>
        </p:nvSpPr>
        <p:spPr>
          <a:xfrm>
            <a:off x="211037" y="2398774"/>
            <a:ext cx="1316036" cy="284683"/>
          </a:xfrm>
          <a:prstGeom prst="rect">
            <a:avLst/>
          </a:prstGeom>
          <a:solidFill>
            <a:schemeClr val="accent6"/>
          </a:solidFill>
        </p:spPr>
        <p:txBody>
          <a:bodyPr wrap="square" lIns="68568" tIns="34285" rIns="68568" bIns="34285" rtlCol="0" anchor="ctr">
            <a:spAutoFit/>
          </a:bodyPr>
          <a:lstStyle/>
          <a:p>
            <a:pPr algn="ctr"/>
            <a:r>
              <a:rPr lang="th-TH" altLang="ko-KR" sz="1400" b="1" dirty="0">
                <a:solidFill>
                  <a:schemeClr val="bg1"/>
                </a:solidFill>
                <a:cs typeface="Arial" pitchFamily="34" charset="0"/>
              </a:rPr>
              <a:t>หญิงตั้งครรภ์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61F43EA-CF4B-4B67-892F-084FFC5E2893}"/>
              </a:ext>
            </a:extLst>
          </p:cNvPr>
          <p:cNvSpPr txBox="1"/>
          <p:nvPr/>
        </p:nvSpPr>
        <p:spPr>
          <a:xfrm>
            <a:off x="1695822" y="2412288"/>
            <a:ext cx="1940074" cy="284683"/>
          </a:xfrm>
          <a:prstGeom prst="rect">
            <a:avLst/>
          </a:prstGeom>
          <a:solidFill>
            <a:schemeClr val="accent3"/>
          </a:solidFill>
        </p:spPr>
        <p:txBody>
          <a:bodyPr wrap="square" lIns="68568" tIns="34285" rIns="68568" bIns="34285" rtlCol="0" anchor="ctr">
            <a:spAutoFit/>
          </a:bodyPr>
          <a:lstStyle/>
          <a:p>
            <a:pPr algn="ctr"/>
            <a:r>
              <a:rPr lang="th-TH" altLang="ko-KR" sz="1400" b="1" dirty="0">
                <a:solidFill>
                  <a:schemeClr val="bg1"/>
                </a:solidFill>
                <a:cs typeface="Arial" pitchFamily="34" charset="0"/>
              </a:rPr>
              <a:t>ก่อนวัยเรียน+ วัยเรียน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A58BB67-85F2-4655-8DBC-A1BE217A27E7}"/>
              </a:ext>
            </a:extLst>
          </p:cNvPr>
          <p:cNvSpPr txBox="1"/>
          <p:nvPr/>
        </p:nvSpPr>
        <p:spPr>
          <a:xfrm>
            <a:off x="4425353" y="2416330"/>
            <a:ext cx="1316036" cy="284683"/>
          </a:xfrm>
          <a:prstGeom prst="rect">
            <a:avLst/>
          </a:prstGeom>
          <a:solidFill>
            <a:schemeClr val="accent4"/>
          </a:solidFill>
        </p:spPr>
        <p:txBody>
          <a:bodyPr wrap="square" lIns="68568" tIns="34285" rIns="68568" bIns="34285" rtlCol="0" anchor="ctr">
            <a:spAutoFit/>
          </a:bodyPr>
          <a:lstStyle/>
          <a:p>
            <a:pPr algn="ctr"/>
            <a:r>
              <a:rPr lang="th-TH" altLang="ko-KR" sz="1400" b="1" dirty="0">
                <a:solidFill>
                  <a:schemeClr val="bg1"/>
                </a:solidFill>
                <a:cs typeface="Arial" pitchFamily="34" charset="0"/>
              </a:rPr>
              <a:t>วัยทำงาน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64ACF92-7F7D-426A-BD41-0F9C7B3B2BDE}"/>
              </a:ext>
            </a:extLst>
          </p:cNvPr>
          <p:cNvSpPr txBox="1"/>
          <p:nvPr/>
        </p:nvSpPr>
        <p:spPr>
          <a:xfrm>
            <a:off x="6062163" y="2358429"/>
            <a:ext cx="1316036" cy="315461"/>
          </a:xfrm>
          <a:prstGeom prst="rect">
            <a:avLst/>
          </a:prstGeom>
          <a:solidFill>
            <a:schemeClr val="accent1"/>
          </a:solidFill>
        </p:spPr>
        <p:txBody>
          <a:bodyPr wrap="square" lIns="68568" tIns="34285" rIns="68568" bIns="34285" rtlCol="0" anchor="ctr">
            <a:spAutoFit/>
          </a:bodyPr>
          <a:lstStyle/>
          <a:p>
            <a:pPr algn="ctr"/>
            <a:r>
              <a:rPr lang="th-TH" altLang="ko-KR" sz="1600" b="1" dirty="0">
                <a:solidFill>
                  <a:schemeClr val="bg1"/>
                </a:solidFill>
                <a:cs typeface="Arial" pitchFamily="34" charset="0"/>
              </a:rPr>
              <a:t>ผู้สูงอายุ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6C81740-A812-4948-AFE3-1F8F02328C21}"/>
              </a:ext>
            </a:extLst>
          </p:cNvPr>
          <p:cNvSpPr txBox="1"/>
          <p:nvPr/>
        </p:nvSpPr>
        <p:spPr>
          <a:xfrm>
            <a:off x="7675513" y="2347770"/>
            <a:ext cx="1316036" cy="500127"/>
          </a:xfrm>
          <a:prstGeom prst="rect">
            <a:avLst/>
          </a:prstGeom>
          <a:solidFill>
            <a:schemeClr val="accent2"/>
          </a:solidFill>
        </p:spPr>
        <p:txBody>
          <a:bodyPr wrap="square" lIns="68568" tIns="34285" rIns="68568" bIns="34285" rtlCol="0" anchor="ctr">
            <a:spAutoFit/>
          </a:bodyPr>
          <a:lstStyle/>
          <a:p>
            <a:pPr algn="ctr"/>
            <a:r>
              <a:rPr lang="th-TH" altLang="ko-KR" sz="1400" b="1" dirty="0">
                <a:solidFill>
                  <a:schemeClr val="bg1"/>
                </a:solidFill>
                <a:cs typeface="Arial" pitchFamily="34" charset="0"/>
              </a:rPr>
              <a:t>ผู้สูงอายุติดบ้าน ติดเตียง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7E6B2E4B-6166-4DFA-A64F-8C994307FCE3}"/>
              </a:ext>
            </a:extLst>
          </p:cNvPr>
          <p:cNvGrpSpPr/>
          <p:nvPr/>
        </p:nvGrpSpPr>
        <p:grpSpPr>
          <a:xfrm>
            <a:off x="68126" y="3166390"/>
            <a:ext cx="1796283" cy="613565"/>
            <a:chOff x="191561" y="3104819"/>
            <a:chExt cx="2246487" cy="684758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A029160-1565-4850-8E1E-09F1BECD3173}"/>
                </a:ext>
              </a:extLst>
            </p:cNvPr>
            <p:cNvSpPr txBox="1"/>
            <p:nvPr/>
          </p:nvSpPr>
          <p:spPr>
            <a:xfrm>
              <a:off x="191561" y="3104819"/>
              <a:ext cx="1896344" cy="515233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h-TH" altLang="ko-KR" sz="1200" b="1" dirty="0">
                  <a:solidFill>
                    <a:schemeClr val="bg1"/>
                  </a:solidFill>
                  <a:cs typeface="Arial" pitchFamily="34" charset="0"/>
                </a:rPr>
                <a:t>ตรวจ    ร้อยละ  70</a:t>
              </a:r>
            </a:p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scaling</a:t>
              </a:r>
              <a:r>
                <a:rPr lang="th-TH" altLang="ko-KR" sz="1200" b="1" dirty="0">
                  <a:solidFill>
                    <a:schemeClr val="bg1"/>
                  </a:solidFill>
                  <a:cs typeface="Arial" pitchFamily="34" charset="0"/>
                </a:rPr>
                <a:t>  ร้อยละ 30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A724D9E-4C33-45C8-B0B3-6618B39C47EA}"/>
                </a:ext>
              </a:extLst>
            </p:cNvPr>
            <p:cNvSpPr txBox="1"/>
            <p:nvPr/>
          </p:nvSpPr>
          <p:spPr>
            <a:xfrm>
              <a:off x="910637" y="3531961"/>
              <a:ext cx="1527411" cy="257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90C374D-3022-401C-8B18-59F84BC436BC}"/>
              </a:ext>
            </a:extLst>
          </p:cNvPr>
          <p:cNvSpPr txBox="1"/>
          <p:nvPr/>
        </p:nvSpPr>
        <p:spPr>
          <a:xfrm>
            <a:off x="1682224" y="3149234"/>
            <a:ext cx="2215719" cy="1938982"/>
          </a:xfrm>
          <a:prstGeom prst="rect">
            <a:avLst/>
          </a:prstGeom>
          <a:solidFill>
            <a:srgbClr val="0070C0"/>
          </a:solidFill>
        </p:spPr>
        <p:txBody>
          <a:bodyPr wrap="square" lIns="91430" tIns="45715" rIns="91430" bIns="45715" rtlCol="0" anchor="ctr">
            <a:spAutoFit/>
          </a:bodyPr>
          <a:lstStyle/>
          <a:p>
            <a:pPr algn="ctr"/>
            <a:r>
              <a:rPr lang="th-TH" altLang="ko-KR" sz="1200" b="1" dirty="0">
                <a:solidFill>
                  <a:schemeClr val="bg1"/>
                </a:solidFill>
                <a:cs typeface="Arial" pitchFamily="34" charset="0"/>
              </a:rPr>
              <a:t> 0-2  ปี ตรวจ  ร้อยละ  50ผู้ปกครอง 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Hand-on </a:t>
            </a:r>
            <a:r>
              <a:rPr lang="th-TH" altLang="ko-KR" sz="1200" b="1" dirty="0">
                <a:solidFill>
                  <a:schemeClr val="bg1"/>
                </a:solidFill>
                <a:cs typeface="Arial" pitchFamily="34" charset="0"/>
              </a:rPr>
              <a:t>ร้อยละ 50</a:t>
            </a:r>
          </a:p>
          <a:p>
            <a:pPr algn="ctr"/>
            <a:r>
              <a:rPr lang="th-TH" altLang="ko-KR" sz="1200" b="1" dirty="0">
                <a:solidFill>
                  <a:schemeClr val="bg1"/>
                </a:solidFill>
                <a:cs typeface="Arial" pitchFamily="34" charset="0"/>
              </a:rPr>
              <a:t>3 ปี   ตรวจ ร้อยละ 50</a:t>
            </a:r>
          </a:p>
          <a:p>
            <a:pPr algn="ctr"/>
            <a:r>
              <a:rPr lang="th-TH" altLang="ko-KR" sz="1200" b="1" dirty="0">
                <a:solidFill>
                  <a:schemeClr val="bg1"/>
                </a:solidFill>
                <a:cs typeface="Arial" pitchFamily="34" charset="0"/>
              </a:rPr>
              <a:t>12ปี   ตรวจ ร้อยละ 50</a:t>
            </a:r>
          </a:p>
          <a:p>
            <a:pPr algn="ctr"/>
            <a:r>
              <a:rPr lang="th-TH" altLang="ko-KR" sz="1200" b="1" dirty="0">
                <a:solidFill>
                  <a:schemeClr val="bg1"/>
                </a:solidFill>
                <a:cs typeface="Arial" pitchFamily="34" charset="0"/>
              </a:rPr>
              <a:t>3-5 ปี   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F  </a:t>
            </a:r>
            <a:r>
              <a:rPr lang="th-TH" altLang="ko-KR" sz="1200" b="1" dirty="0">
                <a:solidFill>
                  <a:schemeClr val="bg1"/>
                </a:solidFill>
                <a:cs typeface="Arial" pitchFamily="34" charset="0"/>
              </a:rPr>
              <a:t>ร้อยละ 50</a:t>
            </a:r>
          </a:p>
          <a:p>
            <a:pPr algn="ctr"/>
            <a:r>
              <a:rPr lang="th-TH" altLang="ko-KR" sz="1200" b="1" dirty="0">
                <a:solidFill>
                  <a:schemeClr val="bg1"/>
                </a:solidFill>
                <a:cs typeface="Arial" pitchFamily="34" charset="0"/>
              </a:rPr>
              <a:t>6-12 ปี  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sealant  </a:t>
            </a:r>
            <a:r>
              <a:rPr lang="th-TH" altLang="ko-KR" sz="1200" b="1" dirty="0">
                <a:solidFill>
                  <a:schemeClr val="bg1"/>
                </a:solidFill>
                <a:cs typeface="Arial" pitchFamily="34" charset="0"/>
              </a:rPr>
              <a:t>ร้อยละ 30</a:t>
            </a:r>
          </a:p>
          <a:p>
            <a:pPr algn="ctr"/>
            <a:endParaRPr lang="th-TH" altLang="ko-KR" sz="1200" b="1" dirty="0">
              <a:solidFill>
                <a:srgbClr val="FFFF00"/>
              </a:solidFill>
              <a:cs typeface="Arial" pitchFamily="34" charset="0"/>
            </a:endParaRPr>
          </a:p>
          <a:p>
            <a:pPr algn="ctr"/>
            <a:r>
              <a:rPr lang="th-TH" altLang="ko-KR" sz="1200" b="1" dirty="0">
                <a:solidFill>
                  <a:srgbClr val="FFFF00"/>
                </a:solidFill>
                <a:cs typeface="Arial" pitchFamily="34" charset="0"/>
              </a:rPr>
              <a:t>  3 ปี  </a:t>
            </a:r>
            <a:r>
              <a:rPr lang="en-US" altLang="ko-KR" sz="1200" b="1" dirty="0">
                <a:solidFill>
                  <a:srgbClr val="FFFF00"/>
                </a:solidFill>
                <a:cs typeface="Arial" pitchFamily="34" charset="0"/>
              </a:rPr>
              <a:t>caries  free  </a:t>
            </a:r>
            <a:r>
              <a:rPr lang="th-TH" altLang="ko-KR" sz="1200" b="1" dirty="0">
                <a:solidFill>
                  <a:srgbClr val="FFFF00"/>
                </a:solidFill>
                <a:cs typeface="Arial" pitchFamily="34" charset="0"/>
              </a:rPr>
              <a:t>ร้อยละ  75</a:t>
            </a:r>
          </a:p>
          <a:p>
            <a:pPr algn="ctr"/>
            <a:r>
              <a:rPr lang="th-TH" altLang="ko-KR" sz="1200" b="1" dirty="0">
                <a:solidFill>
                  <a:srgbClr val="FFFF00"/>
                </a:solidFill>
                <a:cs typeface="Arial" pitchFamily="34" charset="0"/>
              </a:rPr>
              <a:t>12  ปี  </a:t>
            </a:r>
            <a:r>
              <a:rPr lang="en-US" altLang="ko-KR" sz="1200" b="1" dirty="0">
                <a:solidFill>
                  <a:srgbClr val="FFFF00"/>
                </a:solidFill>
                <a:cs typeface="Arial" pitchFamily="34" charset="0"/>
              </a:rPr>
              <a:t>caries free  </a:t>
            </a:r>
            <a:r>
              <a:rPr lang="th-TH" altLang="ko-KR" sz="1200" b="1" dirty="0">
                <a:solidFill>
                  <a:srgbClr val="FFFF00"/>
                </a:solidFill>
                <a:cs typeface="Arial" pitchFamily="34" charset="0"/>
              </a:rPr>
              <a:t>ร้อยละ 72   </a:t>
            </a:r>
          </a:p>
          <a:p>
            <a:pPr algn="ctr"/>
            <a:endParaRPr lang="th-TH" altLang="ko-KR" sz="12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2A2E549-6374-4258-A25F-A297DE0ACF07}"/>
              </a:ext>
            </a:extLst>
          </p:cNvPr>
          <p:cNvSpPr txBox="1"/>
          <p:nvPr/>
        </p:nvSpPr>
        <p:spPr>
          <a:xfrm>
            <a:off x="3980932" y="3338547"/>
            <a:ext cx="2197239" cy="807903"/>
          </a:xfrm>
          <a:prstGeom prst="rect">
            <a:avLst/>
          </a:prstGeom>
          <a:solidFill>
            <a:srgbClr val="0070C0"/>
          </a:solidFill>
        </p:spPr>
        <p:txBody>
          <a:bodyPr wrap="square" lIns="68568" tIns="34285" rIns="68568" bIns="34285" rtlCol="0" anchor="ctr">
            <a:spAutoFit/>
          </a:bodyPr>
          <a:lstStyle/>
          <a:p>
            <a:pPr algn="ctr"/>
            <a:r>
              <a:rPr lang="th-TH" altLang="ko-KR" sz="1200" b="1" dirty="0">
                <a:solidFill>
                  <a:schemeClr val="bg1"/>
                </a:solidFill>
                <a:cs typeface="Arial" pitchFamily="34" charset="0"/>
              </a:rPr>
              <a:t>  40 ปี + คัดกรองรอยโรค       ร้อยละ 40  </a:t>
            </a:r>
          </a:p>
          <a:p>
            <a:pPr algn="ctr"/>
            <a:r>
              <a:rPr lang="th-TH" altLang="ko-KR" sz="1200" b="1" dirty="0">
                <a:solidFill>
                  <a:schemeClr val="bg1"/>
                </a:solidFill>
                <a:cs typeface="Arial" pitchFamily="34" charset="0"/>
              </a:rPr>
              <a:t>15- 59 ปี ได้รับบริการทันตก</a:t>
            </a:r>
            <a:r>
              <a:rPr lang="th-TH" altLang="ko-KR" sz="1200" b="1" dirty="0" err="1">
                <a:solidFill>
                  <a:schemeClr val="bg1"/>
                </a:solidFill>
                <a:cs typeface="Arial" pitchFamily="34" charset="0"/>
              </a:rPr>
              <a:t>รรม</a:t>
            </a:r>
            <a:r>
              <a:rPr lang="th-TH" altLang="ko-KR" sz="1200" b="1" dirty="0">
                <a:solidFill>
                  <a:schemeClr val="bg1"/>
                </a:solidFill>
                <a:cs typeface="Arial" pitchFamily="34" charset="0"/>
              </a:rPr>
              <a:t>  ร้อยละ 25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381DD8F-9B95-453B-85FE-99624CF3F880}"/>
              </a:ext>
            </a:extLst>
          </p:cNvPr>
          <p:cNvSpPr txBox="1"/>
          <p:nvPr/>
        </p:nvSpPr>
        <p:spPr>
          <a:xfrm>
            <a:off x="6239941" y="3220744"/>
            <a:ext cx="1296248" cy="253906"/>
          </a:xfrm>
          <a:prstGeom prst="rect">
            <a:avLst/>
          </a:prstGeom>
          <a:solidFill>
            <a:srgbClr val="0070C0"/>
          </a:solidFill>
        </p:spPr>
        <p:txBody>
          <a:bodyPr wrap="square" lIns="68568" tIns="34285" rIns="68568" bIns="34285" rtlCol="0" anchor="ctr">
            <a:spAutoFit/>
          </a:bodyPr>
          <a:lstStyle/>
          <a:p>
            <a:pPr algn="ctr"/>
            <a:r>
              <a:rPr lang="th-TH" altLang="ko-KR" sz="1200" b="1" dirty="0">
                <a:solidFill>
                  <a:schemeClr val="bg1"/>
                </a:solidFill>
                <a:cs typeface="Arial" pitchFamily="34" charset="0"/>
              </a:rPr>
              <a:t>ตรวจ  ร้อยละ 40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FF9D6FD-2DBC-4997-8905-038EB091F675}"/>
              </a:ext>
            </a:extLst>
          </p:cNvPr>
          <p:cNvSpPr txBox="1"/>
          <p:nvPr/>
        </p:nvSpPr>
        <p:spPr>
          <a:xfrm>
            <a:off x="7815613" y="3197643"/>
            <a:ext cx="1299378" cy="253906"/>
          </a:xfrm>
          <a:prstGeom prst="rect">
            <a:avLst/>
          </a:prstGeom>
          <a:solidFill>
            <a:srgbClr val="0070C0"/>
          </a:solidFill>
        </p:spPr>
        <p:txBody>
          <a:bodyPr wrap="square" lIns="68568" tIns="34285" rIns="68568" bIns="34285" rtlCol="0" anchor="ctr">
            <a:spAutoFit/>
          </a:bodyPr>
          <a:lstStyle/>
          <a:p>
            <a:pPr algn="ctr"/>
            <a:r>
              <a:rPr lang="th-TH" altLang="ko-KR" sz="1200" b="1" dirty="0">
                <a:solidFill>
                  <a:schemeClr val="bg1"/>
                </a:solidFill>
                <a:cs typeface="Arial" pitchFamily="34" charset="0"/>
              </a:rPr>
              <a:t>ตรวจ  ร้อยละ 40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Rounded Rectangle 27">
            <a:extLst>
              <a:ext uri="{FF2B5EF4-FFF2-40B4-BE49-F238E27FC236}">
                <a16:creationId xmlns="" xmlns:a16="http://schemas.microsoft.com/office/drawing/2014/main" id="{7C6E72AC-57CB-4401-A06A-CF6394B84B64}"/>
              </a:ext>
            </a:extLst>
          </p:cNvPr>
          <p:cNvSpPr/>
          <p:nvPr/>
        </p:nvSpPr>
        <p:spPr>
          <a:xfrm>
            <a:off x="7624561" y="1678888"/>
            <a:ext cx="348668" cy="26782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68" tIns="34285" rIns="68568" bIns="3428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65F5352D-31E2-49D4-B346-AB0326ED1B0A}"/>
              </a:ext>
            </a:extLst>
          </p:cNvPr>
          <p:cNvSpPr/>
          <p:nvPr/>
        </p:nvSpPr>
        <p:spPr>
          <a:xfrm>
            <a:off x="1188746" y="1706488"/>
            <a:ext cx="335226" cy="24582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68" tIns="34285" rIns="68568" bIns="3428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5">
            <a:extLst>
              <a:ext uri="{FF2B5EF4-FFF2-40B4-BE49-F238E27FC236}">
                <a16:creationId xmlns="" xmlns:a16="http://schemas.microsoft.com/office/drawing/2014/main" id="{480D014C-6B86-4C88-A467-025F3371FBCD}"/>
              </a:ext>
            </a:extLst>
          </p:cNvPr>
          <p:cNvSpPr/>
          <p:nvPr/>
        </p:nvSpPr>
        <p:spPr>
          <a:xfrm flipH="1">
            <a:off x="6031964" y="1724140"/>
            <a:ext cx="358377" cy="2956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5" rIns="68568" bIns="34285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Teardrop 1">
            <a:extLst>
              <a:ext uri="{FF2B5EF4-FFF2-40B4-BE49-F238E27FC236}">
                <a16:creationId xmlns="" xmlns:a16="http://schemas.microsoft.com/office/drawing/2014/main" id="{CD1252D5-ACBB-4D42-A9D4-A84DD8261A45}"/>
              </a:ext>
            </a:extLst>
          </p:cNvPr>
          <p:cNvSpPr/>
          <p:nvPr/>
        </p:nvSpPr>
        <p:spPr>
          <a:xfrm rot="18805991">
            <a:off x="4387646" y="1631251"/>
            <a:ext cx="379335" cy="37537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68" tIns="34285" rIns="68568" bIns="3428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8" name="Rectangle 130">
            <a:extLst>
              <a:ext uri="{FF2B5EF4-FFF2-40B4-BE49-F238E27FC236}">
                <a16:creationId xmlns="" xmlns:a16="http://schemas.microsoft.com/office/drawing/2014/main" id="{6E10130C-A63E-43E5-8B08-98B50B0C703E}"/>
              </a:ext>
            </a:extLst>
          </p:cNvPr>
          <p:cNvSpPr/>
          <p:nvPr/>
        </p:nvSpPr>
        <p:spPr>
          <a:xfrm>
            <a:off x="2790083" y="1672171"/>
            <a:ext cx="340617" cy="34216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5" rIns="68568" bIns="34285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03" y="1248936"/>
            <a:ext cx="1060157" cy="106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179" y="1172195"/>
            <a:ext cx="1103891" cy="110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197" y="1303075"/>
            <a:ext cx="1080350" cy="108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41" y="1262629"/>
            <a:ext cx="1112619" cy="111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139" y="1318225"/>
            <a:ext cx="1299614" cy="105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482" y="1177985"/>
            <a:ext cx="1184601" cy="118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5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4BFB8EA4-27A5-44FC-B404-5DA2172A9033}"/>
              </a:ext>
            </a:extLst>
          </p:cNvPr>
          <p:cNvSpPr/>
          <p:nvPr/>
        </p:nvSpPr>
        <p:spPr>
          <a:xfrm>
            <a:off x="2849713" y="2805124"/>
            <a:ext cx="5672948" cy="6585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5" rIns="68569" bIns="34285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757CDC9B-AE59-4A39-8F4C-5243788D9AB4}"/>
              </a:ext>
            </a:extLst>
          </p:cNvPr>
          <p:cNvSpPr/>
          <p:nvPr/>
        </p:nvSpPr>
        <p:spPr>
          <a:xfrm>
            <a:off x="2849713" y="1714103"/>
            <a:ext cx="5672948" cy="6583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5" rIns="68569" bIns="34285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5BAC97D-063F-45A0-92EA-EBAAACB67F94}"/>
              </a:ext>
            </a:extLst>
          </p:cNvPr>
          <p:cNvSpPr/>
          <p:nvPr/>
        </p:nvSpPr>
        <p:spPr>
          <a:xfrm>
            <a:off x="2381035" y="3785842"/>
            <a:ext cx="6141626" cy="6585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5" rIns="68569" bIns="34285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683D49E7-F436-48EE-8AB4-05BFF667BA25}"/>
              </a:ext>
            </a:extLst>
          </p:cNvPr>
          <p:cNvSpPr/>
          <p:nvPr/>
        </p:nvSpPr>
        <p:spPr>
          <a:xfrm>
            <a:off x="2381035" y="809584"/>
            <a:ext cx="6141626" cy="6585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5" rIns="68569" bIns="34285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ตัวชี้วัดงาน</a:t>
            </a:r>
            <a:r>
              <a:rPr lang="th-TH" dirty="0" err="1" smtClean="0"/>
              <a:t>ทันต</a:t>
            </a:r>
            <a:r>
              <a:rPr lang="th-TH" dirty="0" smtClean="0"/>
              <a:t>สาธารณสุข </a:t>
            </a:r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0CAF2FFF-B88D-490F-A89E-6FF221F2C1C2}"/>
              </a:ext>
            </a:extLst>
          </p:cNvPr>
          <p:cNvGrpSpPr/>
          <p:nvPr/>
        </p:nvGrpSpPr>
        <p:grpSpPr>
          <a:xfrm>
            <a:off x="3171696" y="798638"/>
            <a:ext cx="4482300" cy="531606"/>
            <a:chOff x="4228927" y="1116214"/>
            <a:chExt cx="5976400" cy="708807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18AC7869-336D-4A6F-B7B1-B9DE19683E73}"/>
                </a:ext>
              </a:extLst>
            </p:cNvPr>
            <p:cNvSpPr txBox="1"/>
            <p:nvPr/>
          </p:nvSpPr>
          <p:spPr>
            <a:xfrm>
              <a:off x="4228927" y="1116214"/>
              <a:ext cx="5976400" cy="49244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>
                <a:defRPr/>
              </a:pPr>
              <a:r>
                <a:rPr lang="th-TH" b="1" cap="all" dirty="0">
                  <a:solidFill>
                    <a:prstClr val="black"/>
                  </a:solidFill>
                  <a:latin typeface="Calibri" panose="020F0502020204030204"/>
                </a:rPr>
                <a:t>ตุลาคม </a:t>
              </a:r>
              <a:r>
                <a:rPr lang="th-TH" b="1" cap="all" dirty="0" smtClean="0">
                  <a:solidFill>
                    <a:prstClr val="black"/>
                  </a:solidFill>
                  <a:latin typeface="Calibri" panose="020F0502020204030204"/>
                </a:rPr>
                <a:t>– ธันวาคม       รับนโยบายจัดทำแผน</a:t>
              </a:r>
              <a:endParaRPr lang="en-US" b="1" cap="all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14DC685-CF9E-48FA-AD13-B78D52FCA63C}"/>
                </a:ext>
              </a:extLst>
            </p:cNvPr>
            <p:cNvSpPr txBox="1"/>
            <p:nvPr/>
          </p:nvSpPr>
          <p:spPr>
            <a:xfrm>
              <a:off x="4228927" y="1517246"/>
              <a:ext cx="5960539" cy="30777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>
                <a:defRPr/>
              </a:pPr>
              <a:endPara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C796E2A3-85AB-434E-B745-C40DCF8B0EE1}"/>
              </a:ext>
            </a:extLst>
          </p:cNvPr>
          <p:cNvGrpSpPr/>
          <p:nvPr/>
        </p:nvGrpSpPr>
        <p:grpSpPr>
          <a:xfrm>
            <a:off x="3530925" y="1707289"/>
            <a:ext cx="4482300" cy="531606"/>
            <a:chOff x="4707898" y="2327164"/>
            <a:chExt cx="5976400" cy="708807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9386D8E0-E3F8-446C-AA03-7ABFFC4DAF87}"/>
                </a:ext>
              </a:extLst>
            </p:cNvPr>
            <p:cNvSpPr txBox="1"/>
            <p:nvPr/>
          </p:nvSpPr>
          <p:spPr>
            <a:xfrm>
              <a:off x="4707898" y="2327164"/>
              <a:ext cx="5976400" cy="49244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>
                <a:defRPr/>
              </a:pPr>
              <a:r>
                <a:rPr lang="th-TH" b="1" cap="all" dirty="0">
                  <a:solidFill>
                    <a:prstClr val="black"/>
                  </a:solidFill>
                  <a:latin typeface="Calibri" panose="020F0502020204030204"/>
                </a:rPr>
                <a:t>มกราคม </a:t>
              </a:r>
              <a:r>
                <a:rPr lang="th-TH" b="1" cap="all" dirty="0" smtClean="0">
                  <a:solidFill>
                    <a:prstClr val="black"/>
                  </a:solidFill>
                  <a:latin typeface="Calibri" panose="020F0502020204030204"/>
                </a:rPr>
                <a:t>– มีนาคม     </a:t>
              </a:r>
              <a:r>
                <a:rPr lang="th-TH" b="1" cap="all" dirty="0" err="1" smtClean="0">
                  <a:solidFill>
                    <a:prstClr val="black"/>
                  </a:solidFill>
                  <a:latin typeface="Calibri" panose="020F0502020204030204"/>
                </a:rPr>
                <a:t>ปฎิบัติงาน</a:t>
              </a:r>
              <a:r>
                <a:rPr lang="th-TH" b="1" cap="all" dirty="0" smtClean="0">
                  <a:solidFill>
                    <a:prstClr val="black"/>
                  </a:solidFill>
                  <a:latin typeface="Calibri" panose="020F0502020204030204"/>
                </a:rPr>
                <a:t>  ติดตามงาน</a:t>
              </a:r>
              <a:r>
                <a:rPr lang="th-TH" b="1" cap="all" dirty="0" err="1" smtClean="0">
                  <a:solidFill>
                    <a:prstClr val="black"/>
                  </a:solidFill>
                  <a:latin typeface="Calibri" panose="020F0502020204030204"/>
                </a:rPr>
                <a:t>ไตรมาส</a:t>
              </a:r>
              <a:r>
                <a:rPr lang="th-TH" b="1" cap="all" dirty="0" smtClean="0">
                  <a:solidFill>
                    <a:prstClr val="black"/>
                  </a:solidFill>
                  <a:latin typeface="Calibri" panose="020F0502020204030204"/>
                </a:rPr>
                <a:t> 1 -2</a:t>
              </a:r>
              <a:endParaRPr lang="en-US" b="1" cap="all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F2B46204-7A7F-4E6D-A318-5D27B3184227}"/>
                </a:ext>
              </a:extLst>
            </p:cNvPr>
            <p:cNvSpPr txBox="1"/>
            <p:nvPr/>
          </p:nvSpPr>
          <p:spPr>
            <a:xfrm>
              <a:off x="4707898" y="2728196"/>
              <a:ext cx="5960539" cy="30777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>
                <a:defRPr/>
              </a:pPr>
              <a:endPara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0FCFBBA1-29C4-43B0-9316-2BE614FD4B3C}"/>
              </a:ext>
            </a:extLst>
          </p:cNvPr>
          <p:cNvGrpSpPr/>
          <p:nvPr/>
        </p:nvGrpSpPr>
        <p:grpSpPr>
          <a:xfrm>
            <a:off x="3210698" y="2840622"/>
            <a:ext cx="4482300" cy="808606"/>
            <a:chOff x="4736926" y="3407601"/>
            <a:chExt cx="5976400" cy="1078140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1DC35BF-7F35-4CBE-93EE-4C7B0E26FE5F}"/>
                </a:ext>
              </a:extLst>
            </p:cNvPr>
            <p:cNvSpPr txBox="1"/>
            <p:nvPr/>
          </p:nvSpPr>
          <p:spPr>
            <a:xfrm>
              <a:off x="4736926" y="3407601"/>
              <a:ext cx="5976400" cy="86177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>
                <a:defRPr/>
              </a:pPr>
              <a:r>
                <a:rPr lang="th-TH" b="1" cap="all" dirty="0">
                  <a:solidFill>
                    <a:prstClr val="black"/>
                  </a:solidFill>
                  <a:latin typeface="Calibri" panose="020F0502020204030204"/>
                </a:rPr>
                <a:t>เมษายน </a:t>
              </a:r>
              <a:r>
                <a:rPr lang="th-TH" b="1" cap="all" dirty="0" smtClean="0">
                  <a:solidFill>
                    <a:prstClr val="black"/>
                  </a:solidFill>
                  <a:latin typeface="Calibri" panose="020F0502020204030204"/>
                </a:rPr>
                <a:t>– มิถุนายน  </a:t>
              </a:r>
              <a:r>
                <a:rPr lang="th-TH" b="1" cap="all" dirty="0" err="1">
                  <a:solidFill>
                    <a:prstClr val="black"/>
                  </a:solidFill>
                  <a:latin typeface="Calibri" panose="020F0502020204030204"/>
                </a:rPr>
                <a:t>ปฎิบัติงาน</a:t>
              </a:r>
              <a:r>
                <a:rPr lang="th-TH" b="1" cap="all" dirty="0">
                  <a:solidFill>
                    <a:prstClr val="black"/>
                  </a:solidFill>
                  <a:latin typeface="Calibri" panose="020F0502020204030204"/>
                </a:rPr>
                <a:t>  ติดตามงาน</a:t>
              </a:r>
              <a:r>
                <a:rPr lang="th-TH" b="1" cap="all" dirty="0" err="1">
                  <a:solidFill>
                    <a:prstClr val="black"/>
                  </a:solidFill>
                  <a:latin typeface="Calibri" panose="020F0502020204030204"/>
                </a:rPr>
                <a:t>ไตร</a:t>
              </a:r>
              <a:r>
                <a:rPr lang="th-TH" b="1" cap="all" dirty="0" err="1" smtClean="0">
                  <a:solidFill>
                    <a:prstClr val="black"/>
                  </a:solidFill>
                  <a:latin typeface="Calibri" panose="020F0502020204030204"/>
                </a:rPr>
                <a:t>มาส</a:t>
              </a:r>
              <a:r>
                <a:rPr lang="th-TH" b="1" cap="all" dirty="0" smtClean="0">
                  <a:solidFill>
                    <a:prstClr val="black"/>
                  </a:solidFill>
                  <a:latin typeface="Calibri" panose="020F0502020204030204"/>
                </a:rPr>
                <a:t>  2 -3</a:t>
              </a:r>
              <a:endParaRPr lang="en-US" b="1" cap="all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r>
                <a:rPr lang="th-TH" b="1" cap="all" dirty="0" smtClean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endParaRPr lang="en-US" b="1" cap="all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223F1958-6913-4834-AA1B-5FFE61EFA1CE}"/>
                </a:ext>
              </a:extLst>
            </p:cNvPr>
            <p:cNvSpPr txBox="1"/>
            <p:nvPr/>
          </p:nvSpPr>
          <p:spPr>
            <a:xfrm>
              <a:off x="4736926" y="4177966"/>
              <a:ext cx="5960539" cy="30777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>
                <a:defRPr/>
              </a:pPr>
              <a:endPara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60743DEF-38F2-424D-9304-08107B040327}"/>
              </a:ext>
            </a:extLst>
          </p:cNvPr>
          <p:cNvGrpSpPr/>
          <p:nvPr/>
        </p:nvGrpSpPr>
        <p:grpSpPr>
          <a:xfrm>
            <a:off x="3171696" y="3746751"/>
            <a:ext cx="4482300" cy="531606"/>
            <a:chOff x="4228927" y="5084559"/>
            <a:chExt cx="5976400" cy="708807"/>
          </a:xfrm>
        </p:grpSpPr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1CE5A938-6A3C-4B5D-AB28-CF45A2E2DF2B}"/>
                </a:ext>
              </a:extLst>
            </p:cNvPr>
            <p:cNvSpPr txBox="1"/>
            <p:nvPr/>
          </p:nvSpPr>
          <p:spPr>
            <a:xfrm>
              <a:off x="4228927" y="5084559"/>
              <a:ext cx="5976400" cy="49244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>
                <a:defRPr/>
              </a:pPr>
              <a:r>
                <a:rPr lang="th-TH" b="1" cap="all" dirty="0">
                  <a:solidFill>
                    <a:prstClr val="black"/>
                  </a:solidFill>
                  <a:latin typeface="Calibri" panose="020F0502020204030204"/>
                </a:rPr>
                <a:t>กรกฎาคม </a:t>
              </a:r>
              <a:r>
                <a:rPr lang="th-TH" b="1" cap="all" dirty="0" smtClean="0">
                  <a:solidFill>
                    <a:prstClr val="black"/>
                  </a:solidFill>
                  <a:latin typeface="Calibri" panose="020F0502020204030204"/>
                </a:rPr>
                <a:t>– กันยายน   สรุปผลงานตามตัวชี้วัด  </a:t>
              </a:r>
              <a:endParaRPr lang="en-US" b="1" cap="all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E38C9CA2-C043-46B5-BFFF-5BAC645939CC}"/>
                </a:ext>
              </a:extLst>
            </p:cNvPr>
            <p:cNvSpPr txBox="1"/>
            <p:nvPr/>
          </p:nvSpPr>
          <p:spPr>
            <a:xfrm>
              <a:off x="4228927" y="5485591"/>
              <a:ext cx="5960539" cy="30777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>
                <a:defRPr/>
              </a:pPr>
              <a:endPara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endParaRPr>
            </a:p>
          </p:txBody>
        </p:sp>
      </p:grp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EA127B4D-DA7A-4281-92EF-16D4F766B639}"/>
              </a:ext>
            </a:extLst>
          </p:cNvPr>
          <p:cNvCxnSpPr>
            <a:cxnSpLocks/>
          </p:cNvCxnSpPr>
          <p:nvPr/>
        </p:nvCxnSpPr>
        <p:spPr>
          <a:xfrm>
            <a:off x="1222852" y="3479727"/>
            <a:ext cx="1138118" cy="635411"/>
          </a:xfrm>
          <a:prstGeom prst="line">
            <a:avLst/>
          </a:prstGeom>
          <a:ln w="152400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F14556C4-B089-44C0-8B20-40C32BA0282D}"/>
              </a:ext>
            </a:extLst>
          </p:cNvPr>
          <p:cNvSpPr/>
          <p:nvPr/>
        </p:nvSpPr>
        <p:spPr>
          <a:xfrm>
            <a:off x="2075221" y="3785842"/>
            <a:ext cx="658586" cy="65858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85" rIns="0" bIns="34285" rtlCol="0" anchor="ctr"/>
          <a:lstStyle/>
          <a:p>
            <a:pPr algn="ctr">
              <a:defRPr/>
            </a:pPr>
            <a:r>
              <a:rPr lang="en-US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04</a:t>
            </a:r>
          </a:p>
        </p:txBody>
      </p:sp>
      <p:sp>
        <p:nvSpPr>
          <p:cNvPr id="77" name="Freeform 14">
            <a:extLst>
              <a:ext uri="{FF2B5EF4-FFF2-40B4-BE49-F238E27FC236}">
                <a16:creationId xmlns="" xmlns:a16="http://schemas.microsoft.com/office/drawing/2014/main" id="{8B5215FC-7AB9-422E-852B-1190F134871D}"/>
              </a:ext>
            </a:extLst>
          </p:cNvPr>
          <p:cNvSpPr>
            <a:spLocks/>
          </p:cNvSpPr>
          <p:nvPr/>
        </p:nvSpPr>
        <p:spPr bwMode="auto">
          <a:xfrm>
            <a:off x="1272" y="867969"/>
            <a:ext cx="1732360" cy="3464719"/>
          </a:xfrm>
          <a:custGeom>
            <a:avLst/>
            <a:gdLst>
              <a:gd name="T0" fmla="*/ 0 w 3559"/>
              <a:gd name="T1" fmla="*/ 0 h 7118"/>
              <a:gd name="T2" fmla="*/ 3559 w 3559"/>
              <a:gd name="T3" fmla="*/ 3559 h 7118"/>
              <a:gd name="T4" fmla="*/ 0 w 3559"/>
              <a:gd name="T5" fmla="*/ 7118 h 7118"/>
              <a:gd name="T6" fmla="*/ 0 w 3559"/>
              <a:gd name="T7" fmla="*/ 6593 h 7118"/>
              <a:gd name="T8" fmla="*/ 3034 w 3559"/>
              <a:gd name="T9" fmla="*/ 3559 h 7118"/>
              <a:gd name="T10" fmla="*/ 0 w 3559"/>
              <a:gd name="T11" fmla="*/ 525 h 7118"/>
              <a:gd name="T12" fmla="*/ 0 w 3559"/>
              <a:gd name="T13" fmla="*/ 0 h 7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59" h="7118">
                <a:moveTo>
                  <a:pt x="0" y="0"/>
                </a:moveTo>
                <a:cubicBezTo>
                  <a:pt x="1966" y="0"/>
                  <a:pt x="3559" y="1594"/>
                  <a:pt x="3559" y="3559"/>
                </a:cubicBezTo>
                <a:cubicBezTo>
                  <a:pt x="3559" y="5525"/>
                  <a:pt x="1966" y="7118"/>
                  <a:pt x="0" y="7118"/>
                </a:cubicBezTo>
                <a:lnTo>
                  <a:pt x="0" y="6593"/>
                </a:lnTo>
                <a:cubicBezTo>
                  <a:pt x="1676" y="6593"/>
                  <a:pt x="3034" y="5235"/>
                  <a:pt x="3034" y="3559"/>
                </a:cubicBezTo>
                <a:cubicBezTo>
                  <a:pt x="3034" y="1884"/>
                  <a:pt x="1676" y="525"/>
                  <a:pt x="0" y="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E7600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69" tIns="34285" rIns="68569" bIns="3428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8C8AA849-C63A-47ED-9CB9-3F90FCD0FDB9}"/>
              </a:ext>
            </a:extLst>
          </p:cNvPr>
          <p:cNvCxnSpPr>
            <a:cxnSpLocks/>
          </p:cNvCxnSpPr>
          <p:nvPr/>
        </p:nvCxnSpPr>
        <p:spPr>
          <a:xfrm>
            <a:off x="1222854" y="2854003"/>
            <a:ext cx="1588761" cy="249626"/>
          </a:xfrm>
          <a:prstGeom prst="line">
            <a:avLst/>
          </a:prstGeom>
          <a:ln w="152400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1C53E748-79D0-4BA0-8A9E-BA30A81EA991}"/>
              </a:ext>
            </a:extLst>
          </p:cNvPr>
          <p:cNvSpPr/>
          <p:nvPr/>
        </p:nvSpPr>
        <p:spPr>
          <a:xfrm>
            <a:off x="2513110" y="2805124"/>
            <a:ext cx="658586" cy="65858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85" rIns="0" bIns="34285" rtlCol="0" anchor="ctr"/>
          <a:lstStyle/>
          <a:p>
            <a:pPr algn="ctr">
              <a:defRPr/>
            </a:pPr>
            <a:r>
              <a:rPr lang="en-US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03</a:t>
            </a:r>
          </a:p>
        </p:txBody>
      </p:sp>
      <p:sp>
        <p:nvSpPr>
          <p:cNvPr id="80" name="Freeform 11">
            <a:extLst>
              <a:ext uri="{FF2B5EF4-FFF2-40B4-BE49-F238E27FC236}">
                <a16:creationId xmlns="" xmlns:a16="http://schemas.microsoft.com/office/drawing/2014/main" id="{EA7C26BB-BD7E-45A4-8195-7E30554EB1F3}"/>
              </a:ext>
            </a:extLst>
          </p:cNvPr>
          <p:cNvSpPr>
            <a:spLocks/>
          </p:cNvSpPr>
          <p:nvPr/>
        </p:nvSpPr>
        <p:spPr bwMode="auto">
          <a:xfrm>
            <a:off x="1270" y="1122763"/>
            <a:ext cx="1476375" cy="2955131"/>
          </a:xfrm>
          <a:custGeom>
            <a:avLst/>
            <a:gdLst>
              <a:gd name="T0" fmla="*/ 0 w 3034"/>
              <a:gd name="T1" fmla="*/ 0 h 6068"/>
              <a:gd name="T2" fmla="*/ 3034 w 3034"/>
              <a:gd name="T3" fmla="*/ 3034 h 6068"/>
              <a:gd name="T4" fmla="*/ 0 w 3034"/>
              <a:gd name="T5" fmla="*/ 6068 h 6068"/>
              <a:gd name="T6" fmla="*/ 0 w 3034"/>
              <a:gd name="T7" fmla="*/ 5543 h 6068"/>
              <a:gd name="T8" fmla="*/ 2510 w 3034"/>
              <a:gd name="T9" fmla="*/ 3034 h 6068"/>
              <a:gd name="T10" fmla="*/ 0 w 3034"/>
              <a:gd name="T11" fmla="*/ 525 h 6068"/>
              <a:gd name="T12" fmla="*/ 0 w 3034"/>
              <a:gd name="T13" fmla="*/ 0 h 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34" h="6068">
                <a:moveTo>
                  <a:pt x="0" y="0"/>
                </a:moveTo>
                <a:cubicBezTo>
                  <a:pt x="1676" y="0"/>
                  <a:pt x="3034" y="1359"/>
                  <a:pt x="3034" y="3034"/>
                </a:cubicBezTo>
                <a:cubicBezTo>
                  <a:pt x="3034" y="4710"/>
                  <a:pt x="1676" y="6068"/>
                  <a:pt x="0" y="6068"/>
                </a:cubicBezTo>
                <a:lnTo>
                  <a:pt x="0" y="5543"/>
                </a:lnTo>
                <a:cubicBezTo>
                  <a:pt x="1386" y="5543"/>
                  <a:pt x="2510" y="4420"/>
                  <a:pt x="2510" y="3034"/>
                </a:cubicBezTo>
                <a:cubicBezTo>
                  <a:pt x="2510" y="1649"/>
                  <a:pt x="1386" y="525"/>
                  <a:pt x="0" y="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B1DB15"/>
          </a:solidFill>
          <a:ln w="0">
            <a:solidFill>
              <a:schemeClr val="accent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69" tIns="34285" rIns="68569" bIns="3428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="" xmlns:a16="http://schemas.microsoft.com/office/drawing/2014/main" id="{4929E781-94A7-4ABA-8CA0-2E43C24E9E82}"/>
              </a:ext>
            </a:extLst>
          </p:cNvPr>
          <p:cNvCxnSpPr>
            <a:cxnSpLocks/>
          </p:cNvCxnSpPr>
          <p:nvPr/>
        </p:nvCxnSpPr>
        <p:spPr>
          <a:xfrm flipV="1">
            <a:off x="1043988" y="2047089"/>
            <a:ext cx="1754872" cy="352922"/>
          </a:xfrm>
          <a:prstGeom prst="line">
            <a:avLst/>
          </a:prstGeom>
          <a:ln w="1524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CDB66E00-CC0B-4B3D-9543-EABA06FB5C7D}"/>
              </a:ext>
            </a:extLst>
          </p:cNvPr>
          <p:cNvSpPr/>
          <p:nvPr/>
        </p:nvSpPr>
        <p:spPr>
          <a:xfrm>
            <a:off x="2513110" y="1717798"/>
            <a:ext cx="658586" cy="658586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85" rIns="0" bIns="34285" rtlCol="0" anchor="ctr"/>
          <a:lstStyle/>
          <a:p>
            <a:pPr algn="ctr">
              <a:defRPr/>
            </a:pPr>
            <a:r>
              <a:rPr lang="en-US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02</a:t>
            </a:r>
          </a:p>
        </p:txBody>
      </p:sp>
      <p:sp>
        <p:nvSpPr>
          <p:cNvPr id="83" name="Freeform 8">
            <a:extLst>
              <a:ext uri="{FF2B5EF4-FFF2-40B4-BE49-F238E27FC236}">
                <a16:creationId xmlns="" xmlns:a16="http://schemas.microsoft.com/office/drawing/2014/main" id="{DF55AE38-FEB3-455F-AE93-9D14B69F9B61}"/>
              </a:ext>
            </a:extLst>
          </p:cNvPr>
          <p:cNvSpPr>
            <a:spLocks/>
          </p:cNvSpPr>
          <p:nvPr/>
        </p:nvSpPr>
        <p:spPr bwMode="auto">
          <a:xfrm>
            <a:off x="1274" y="1378747"/>
            <a:ext cx="1221581" cy="2443163"/>
          </a:xfrm>
          <a:custGeom>
            <a:avLst/>
            <a:gdLst>
              <a:gd name="T0" fmla="*/ 0 w 2510"/>
              <a:gd name="T1" fmla="*/ 0 h 5018"/>
              <a:gd name="T2" fmla="*/ 2510 w 2510"/>
              <a:gd name="T3" fmla="*/ 2509 h 5018"/>
              <a:gd name="T4" fmla="*/ 0 w 2510"/>
              <a:gd name="T5" fmla="*/ 5018 h 5018"/>
              <a:gd name="T6" fmla="*/ 0 w 2510"/>
              <a:gd name="T7" fmla="*/ 4493 h 5018"/>
              <a:gd name="T8" fmla="*/ 1985 w 2510"/>
              <a:gd name="T9" fmla="*/ 2509 h 5018"/>
              <a:gd name="T10" fmla="*/ 0 w 2510"/>
              <a:gd name="T11" fmla="*/ 525 h 5018"/>
              <a:gd name="T12" fmla="*/ 0 w 2510"/>
              <a:gd name="T13" fmla="*/ 0 h 5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10" h="5018">
                <a:moveTo>
                  <a:pt x="0" y="0"/>
                </a:moveTo>
                <a:cubicBezTo>
                  <a:pt x="1386" y="0"/>
                  <a:pt x="2510" y="1124"/>
                  <a:pt x="2510" y="2509"/>
                </a:cubicBezTo>
                <a:cubicBezTo>
                  <a:pt x="2510" y="3895"/>
                  <a:pt x="1386" y="5018"/>
                  <a:pt x="0" y="5018"/>
                </a:cubicBezTo>
                <a:lnTo>
                  <a:pt x="0" y="4493"/>
                </a:lnTo>
                <a:cubicBezTo>
                  <a:pt x="1096" y="4493"/>
                  <a:pt x="1985" y="3605"/>
                  <a:pt x="1985" y="2509"/>
                </a:cubicBezTo>
                <a:cubicBezTo>
                  <a:pt x="1985" y="1413"/>
                  <a:pt x="1096" y="525"/>
                  <a:pt x="0" y="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A89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69" tIns="34285" rIns="68569" bIns="3428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="" xmlns:a16="http://schemas.microsoft.com/office/drawing/2014/main" id="{D59AB366-6FCA-4986-9A98-D97C21D4BE47}"/>
              </a:ext>
            </a:extLst>
          </p:cNvPr>
          <p:cNvCxnSpPr>
            <a:cxnSpLocks/>
          </p:cNvCxnSpPr>
          <p:nvPr/>
        </p:nvCxnSpPr>
        <p:spPr>
          <a:xfrm flipV="1">
            <a:off x="628650" y="1169664"/>
            <a:ext cx="1745074" cy="980720"/>
          </a:xfrm>
          <a:prstGeom prst="line">
            <a:avLst/>
          </a:prstGeom>
          <a:ln w="152400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="" xmlns:a16="http://schemas.microsoft.com/office/drawing/2014/main" id="{7C1699F5-1DC8-4113-B588-236A240CA6C4}"/>
              </a:ext>
            </a:extLst>
          </p:cNvPr>
          <p:cNvSpPr/>
          <p:nvPr/>
        </p:nvSpPr>
        <p:spPr>
          <a:xfrm>
            <a:off x="2075221" y="809584"/>
            <a:ext cx="658586" cy="658586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85" rIns="0" bIns="34285" rtlCol="0" anchor="ctr"/>
          <a:lstStyle/>
          <a:p>
            <a:pPr algn="ctr">
              <a:defRPr/>
            </a:pPr>
            <a:r>
              <a:rPr lang="en-US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01</a:t>
            </a:r>
          </a:p>
        </p:txBody>
      </p:sp>
      <p:sp>
        <p:nvSpPr>
          <p:cNvPr id="86" name="Freeform 5">
            <a:extLst>
              <a:ext uri="{FF2B5EF4-FFF2-40B4-BE49-F238E27FC236}">
                <a16:creationId xmlns="" xmlns:a16="http://schemas.microsoft.com/office/drawing/2014/main" id="{F97732AB-0082-4ABC-918C-961553734BF0}"/>
              </a:ext>
            </a:extLst>
          </p:cNvPr>
          <p:cNvSpPr>
            <a:spLocks/>
          </p:cNvSpPr>
          <p:nvPr/>
        </p:nvSpPr>
        <p:spPr bwMode="auto">
          <a:xfrm>
            <a:off x="1273" y="1634729"/>
            <a:ext cx="965597" cy="1931194"/>
          </a:xfrm>
          <a:custGeom>
            <a:avLst/>
            <a:gdLst>
              <a:gd name="T0" fmla="*/ 0 w 1985"/>
              <a:gd name="T1" fmla="*/ 0 h 3968"/>
              <a:gd name="T2" fmla="*/ 1985 w 1985"/>
              <a:gd name="T3" fmla="*/ 1984 h 3968"/>
              <a:gd name="T4" fmla="*/ 0 w 1985"/>
              <a:gd name="T5" fmla="*/ 3968 h 3968"/>
              <a:gd name="T6" fmla="*/ 0 w 1985"/>
              <a:gd name="T7" fmla="*/ 3443 h 3968"/>
              <a:gd name="T8" fmla="*/ 1460 w 1985"/>
              <a:gd name="T9" fmla="*/ 1984 h 3968"/>
              <a:gd name="T10" fmla="*/ 0 w 1985"/>
              <a:gd name="T11" fmla="*/ 525 h 3968"/>
              <a:gd name="T12" fmla="*/ 0 w 1985"/>
              <a:gd name="T13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5" h="3968">
                <a:moveTo>
                  <a:pt x="0" y="0"/>
                </a:moveTo>
                <a:cubicBezTo>
                  <a:pt x="1096" y="0"/>
                  <a:pt x="1985" y="888"/>
                  <a:pt x="1985" y="1984"/>
                </a:cubicBezTo>
                <a:cubicBezTo>
                  <a:pt x="1985" y="3080"/>
                  <a:pt x="1096" y="3968"/>
                  <a:pt x="0" y="3968"/>
                </a:cubicBezTo>
                <a:lnTo>
                  <a:pt x="0" y="3443"/>
                </a:lnTo>
                <a:cubicBezTo>
                  <a:pt x="806" y="3443"/>
                  <a:pt x="1460" y="2790"/>
                  <a:pt x="1460" y="1984"/>
                </a:cubicBezTo>
                <a:cubicBezTo>
                  <a:pt x="1460" y="1178"/>
                  <a:pt x="806" y="525"/>
                  <a:pt x="0" y="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13D4D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69" tIns="34285" rIns="68569" bIns="3428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00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แผน</a:t>
            </a:r>
            <a:r>
              <a:rPr lang="th-TH" dirty="0" err="1" smtClean="0"/>
              <a:t>ปฎิบัติงานทันตส</a:t>
            </a:r>
            <a:r>
              <a:rPr lang="th-TH" dirty="0" smtClean="0"/>
              <a:t>ธารณสุข    </a:t>
            </a:r>
            <a:endParaRPr lang="en-US" dirty="0"/>
          </a:p>
        </p:txBody>
      </p: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6BBAC95C-3F88-4205-99E4-92025B5B0EF0}"/>
              </a:ext>
            </a:extLst>
          </p:cNvPr>
          <p:cNvGrpSpPr/>
          <p:nvPr/>
        </p:nvGrpSpPr>
        <p:grpSpPr>
          <a:xfrm>
            <a:off x="1858897" y="3221020"/>
            <a:ext cx="2202818" cy="1196750"/>
            <a:chOff x="332936" y="1799031"/>
            <a:chExt cx="2937090" cy="1595666"/>
          </a:xfrm>
        </p:grpSpPr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444673B0-45A9-4FE2-B231-0837FE5AEF4A}"/>
                </a:ext>
              </a:extLst>
            </p:cNvPr>
            <p:cNvSpPr txBox="1"/>
            <p:nvPr/>
          </p:nvSpPr>
          <p:spPr>
            <a:xfrm>
              <a:off x="332936" y="1799031"/>
              <a:ext cx="2937088" cy="153888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 defTabSz="685722" latinLnBrk="0">
                <a:defRPr/>
              </a:pPr>
              <a:r>
                <a:rPr lang="th-TH" b="1" dirty="0">
                  <a:solidFill>
                    <a:prstClr val="black"/>
                  </a:solidFill>
                  <a:latin typeface="Calibri" panose="020F0502020204030204"/>
                </a:rPr>
                <a:t>13-15  เมษายน</a:t>
              </a:r>
            </a:p>
            <a:p>
              <a:pPr algn="ctr" defTabSz="685722" latinLnBrk="0">
                <a:defRPr/>
              </a:pPr>
              <a:r>
                <a:rPr lang="th-TH" b="1" dirty="0">
                  <a:solidFill>
                    <a:prstClr val="black"/>
                  </a:solidFill>
                  <a:latin typeface="Calibri" panose="020F0502020204030204"/>
                </a:rPr>
                <a:t>วันผู้สูงอายุ +ครอบครัว</a:t>
              </a:r>
            </a:p>
            <a:p>
              <a:pPr algn="ctr" defTabSz="685722" latinLnBrk="0">
                <a:defRPr/>
              </a:pPr>
              <a:r>
                <a:rPr lang="th-TH" sz="1500" b="1" dirty="0">
                  <a:solidFill>
                    <a:prstClr val="black"/>
                  </a:solidFill>
                  <a:latin typeface="Calibri" panose="020F0502020204030204"/>
                </a:rPr>
                <a:t>กิจกรรม กลุ่มผู้สูงอายุ </a:t>
              </a:r>
            </a:p>
            <a:p>
              <a:pPr algn="ctr" defTabSz="685722" latinLnBrk="0">
                <a:defRPr/>
              </a:pPr>
              <a:endParaRPr lang="en-US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BD892FF6-944B-4358-BB1C-FD6E9BFDACA8}"/>
                </a:ext>
              </a:extLst>
            </p:cNvPr>
            <p:cNvSpPr txBox="1"/>
            <p:nvPr/>
          </p:nvSpPr>
          <p:spPr>
            <a:xfrm>
              <a:off x="340731" y="3086921"/>
              <a:ext cx="2929295" cy="30777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685722" latinLnBrk="0">
                <a:defRPr/>
              </a:pPr>
              <a:r>
                <a:rPr lang="th-TH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ก</a:t>
              </a: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. 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="" xmlns:a16="http://schemas.microsoft.com/office/drawing/2014/main" id="{BBC195A2-330F-4332-84C5-D16287D31989}"/>
              </a:ext>
            </a:extLst>
          </p:cNvPr>
          <p:cNvGrpSpPr/>
          <p:nvPr/>
        </p:nvGrpSpPr>
        <p:grpSpPr>
          <a:xfrm>
            <a:off x="44194" y="1359696"/>
            <a:ext cx="1686236" cy="1364218"/>
            <a:chOff x="242953" y="1837446"/>
            <a:chExt cx="3187142" cy="1818955"/>
          </a:xfrm>
        </p:grpSpPr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C7267304-99FD-4EDC-9C88-FBF99184CA10}"/>
                </a:ext>
              </a:extLst>
            </p:cNvPr>
            <p:cNvSpPr txBox="1"/>
            <p:nvPr/>
          </p:nvSpPr>
          <p:spPr>
            <a:xfrm>
              <a:off x="242953" y="1837446"/>
              <a:ext cx="2937088" cy="147732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 defTabSz="685722" latinLnBrk="0">
                <a:defRPr/>
              </a:pPr>
              <a:r>
                <a:rPr lang="th-TH" b="1" dirty="0">
                  <a:latin typeface="Calibri" panose="020F0502020204030204"/>
                </a:rPr>
                <a:t>มกราคม </a:t>
              </a:r>
            </a:p>
            <a:p>
              <a:pPr algn="ctr" defTabSz="685722" latinLnBrk="0">
                <a:defRPr/>
              </a:pPr>
              <a:r>
                <a:rPr lang="th-TH" b="1" dirty="0">
                  <a:latin typeface="Calibri" panose="020F0502020204030204"/>
                </a:rPr>
                <a:t> วันเด็ก –วันครู</a:t>
              </a:r>
            </a:p>
            <a:p>
              <a:pPr algn="ctr" defTabSz="685722" latinLnBrk="0">
                <a:defRPr/>
              </a:pPr>
              <a:r>
                <a:rPr lang="th-TH" sz="1500" b="1" dirty="0">
                  <a:solidFill>
                    <a:prstClr val="black"/>
                  </a:solidFill>
                  <a:latin typeface="Calibri" panose="020F0502020204030204"/>
                </a:rPr>
                <a:t>กิจกรรม เด็กก่อนวัยเรียนและวัยเรียน</a:t>
              </a:r>
              <a:endParaRPr lang="en-US" sz="15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AA7DE120-57E3-41AC-8407-4613150C32CD}"/>
                </a:ext>
              </a:extLst>
            </p:cNvPr>
            <p:cNvSpPr txBox="1"/>
            <p:nvPr/>
          </p:nvSpPr>
          <p:spPr>
            <a:xfrm>
              <a:off x="500801" y="3225515"/>
              <a:ext cx="2929294" cy="43088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685722" latinLnBrk="0">
                <a:defRPr/>
              </a:pPr>
              <a:r>
                <a:rPr lang="th-TH" sz="1500" b="1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 </a:t>
              </a:r>
              <a:endParaRPr lang="en-US" sz="1500" b="1" noProof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70021B9C-FF54-4BE2-B94F-747BA04D1CE9}"/>
              </a:ext>
            </a:extLst>
          </p:cNvPr>
          <p:cNvSpPr txBox="1"/>
          <p:nvPr/>
        </p:nvSpPr>
        <p:spPr>
          <a:xfrm>
            <a:off x="6247265" y="2124400"/>
            <a:ext cx="1553939" cy="1408070"/>
          </a:xfrm>
          <a:prstGeom prst="rect">
            <a:avLst/>
          </a:prstGeom>
          <a:noFill/>
        </p:spPr>
        <p:txBody>
          <a:bodyPr wrap="square" lIns="0" tIns="34286" rIns="0" bIns="34286" rtlCol="0" anchor="b">
            <a:spAutoFit/>
          </a:bodyPr>
          <a:lstStyle/>
          <a:p>
            <a:pPr algn="ctr" defTabSz="685722" latinLnBrk="0">
              <a:defRPr/>
            </a:pPr>
            <a:r>
              <a:rPr lang="th-TH" b="1" dirty="0">
                <a:solidFill>
                  <a:prstClr val="black"/>
                </a:solidFill>
                <a:latin typeface="Calibri" panose="020F0502020204030204"/>
              </a:rPr>
              <a:t>  21 ตุลาคม  </a:t>
            </a:r>
          </a:p>
          <a:p>
            <a:pPr lvl="0" algn="ctr">
              <a:defRPr/>
            </a:pPr>
            <a:r>
              <a:rPr lang="th-TH" b="1" dirty="0"/>
              <a:t>วัน</a:t>
            </a:r>
            <a:r>
              <a:rPr lang="th-TH" b="1" dirty="0" err="1"/>
              <a:t>ทันต</a:t>
            </a:r>
            <a:r>
              <a:rPr lang="th-TH" b="1" dirty="0"/>
              <a:t>สาธารณสุขแห่งชาติ</a:t>
            </a:r>
            <a:r>
              <a:rPr lang="th-TH" b="1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lvl="0" algn="ctr">
              <a:defRPr/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“</a:t>
            </a:r>
            <a:r>
              <a:rPr lang="th-TH" sz="1500" b="1" dirty="0">
                <a:solidFill>
                  <a:prstClr val="black"/>
                </a:solidFill>
                <a:latin typeface="Calibri" panose="020F0502020204030204"/>
              </a:rPr>
              <a:t>ทำฟันฟรี</a:t>
            </a: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”</a:t>
            </a:r>
            <a:endParaRPr lang="th-TH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722" latinLnBrk="0">
              <a:defRPr/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40D453D9-1BEE-42B1-889B-97E6EB634A9B}"/>
              </a:ext>
            </a:extLst>
          </p:cNvPr>
          <p:cNvGrpSpPr/>
          <p:nvPr/>
        </p:nvGrpSpPr>
        <p:grpSpPr>
          <a:xfrm>
            <a:off x="4131942" y="1508939"/>
            <a:ext cx="1719094" cy="1731243"/>
            <a:chOff x="340732" y="1958541"/>
            <a:chExt cx="4685062" cy="2308324"/>
          </a:xfrm>
        </p:grpSpPr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865C8694-3C24-4E82-9553-233C67C308DC}"/>
                </a:ext>
              </a:extLst>
            </p:cNvPr>
            <p:cNvSpPr txBox="1"/>
            <p:nvPr/>
          </p:nvSpPr>
          <p:spPr>
            <a:xfrm>
              <a:off x="463034" y="1958541"/>
              <a:ext cx="4562760" cy="230832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>
                <a:defRPr/>
              </a:pPr>
              <a:r>
                <a:rPr lang="th-TH" b="1" dirty="0">
                  <a:solidFill>
                    <a:prstClr val="black"/>
                  </a:solidFill>
                  <a:latin typeface="Calibri" panose="020F0502020204030204"/>
                </a:rPr>
                <a:t>28 กรกฎาคม </a:t>
              </a:r>
            </a:p>
            <a:p>
              <a:pPr algn="ctr">
                <a:defRPr/>
              </a:pPr>
              <a:r>
                <a:rPr lang="th-TH" b="1" dirty="0"/>
                <a:t>วันเฉลิมพระชนมพรรษา</a:t>
              </a:r>
            </a:p>
            <a:p>
              <a:pPr algn="ctr">
                <a:defRPr/>
              </a:pPr>
              <a:r>
                <a:rPr lang="th-TH" b="1" dirty="0"/>
                <a:t>ร 10 </a:t>
              </a:r>
            </a:p>
            <a:p>
              <a:pPr algn="ctr">
                <a:defRPr/>
              </a:pPr>
              <a:r>
                <a:rPr lang="en-US" sz="1500" b="1" dirty="0"/>
                <a:t>“</a:t>
              </a:r>
              <a:r>
                <a:rPr lang="th-TH" sz="1500" b="1" dirty="0"/>
                <a:t>ราชทัณฑ์  ปันสุข</a:t>
              </a:r>
              <a:r>
                <a:rPr lang="en-US" sz="1500" b="1" dirty="0"/>
                <a:t>”</a:t>
              </a:r>
              <a:r>
                <a:rPr lang="th-TH" sz="1500" b="1" dirty="0"/>
                <a:t>  </a:t>
              </a:r>
              <a:endParaRPr lang="en-US" sz="1500" b="1" dirty="0"/>
            </a:p>
            <a:p>
              <a:pPr algn="ctr" defTabSz="685722" latinLnBrk="0">
                <a:defRPr/>
              </a:pPr>
              <a:endParaRPr lang="th-TH" b="1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ctr" defTabSz="685722" latinLnBrk="0">
                <a:defRPr/>
              </a:pPr>
              <a:endParaRPr lang="en-US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60170C47-3BD8-47A4-8106-D0B1AFA29232}"/>
                </a:ext>
              </a:extLst>
            </p:cNvPr>
            <p:cNvSpPr txBox="1"/>
            <p:nvPr/>
          </p:nvSpPr>
          <p:spPr>
            <a:xfrm>
              <a:off x="340732" y="3086922"/>
              <a:ext cx="2929293" cy="30777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685722" latinLnBrk="0">
                <a:defRPr/>
              </a:pPr>
              <a:endParaRPr lang="en-US" sz="900" noProof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3C0070AF-90B0-46C2-8E8B-971CBE58AD7C}"/>
              </a:ext>
            </a:extLst>
          </p:cNvPr>
          <p:cNvGrpSpPr/>
          <p:nvPr/>
        </p:nvGrpSpPr>
        <p:grpSpPr>
          <a:xfrm>
            <a:off x="7556740" y="3106567"/>
            <a:ext cx="1424360" cy="875281"/>
            <a:chOff x="332936" y="2227657"/>
            <a:chExt cx="2937088" cy="1167042"/>
          </a:xfrm>
        </p:grpSpPr>
        <p:sp>
          <p:nvSpPr>
            <p:cNvPr id="106" name="TextBox 105">
              <a:extLst>
                <a:ext uri="{FF2B5EF4-FFF2-40B4-BE49-F238E27FC236}">
                  <a16:creationId xmlns="" xmlns:a16="http://schemas.microsoft.com/office/drawing/2014/main" id="{1D926BEA-3943-44B7-B1E0-F10397CC6E9C}"/>
                </a:ext>
              </a:extLst>
            </p:cNvPr>
            <p:cNvSpPr txBox="1"/>
            <p:nvPr/>
          </p:nvSpPr>
          <p:spPr>
            <a:xfrm>
              <a:off x="332936" y="2227657"/>
              <a:ext cx="2937088" cy="86177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 defTabSz="685722" latinLnBrk="0">
                <a:defRPr/>
              </a:pPr>
              <a:r>
                <a:rPr lang="th-TH" b="1" dirty="0">
                  <a:solidFill>
                    <a:prstClr val="black"/>
                  </a:solidFill>
                  <a:latin typeface="Calibri" panose="020F0502020204030204"/>
                </a:rPr>
                <a:t>คนอ่างทองสุขภาพช่องปากดี</a:t>
              </a:r>
              <a:endParaRPr lang="en-US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="" xmlns:a16="http://schemas.microsoft.com/office/drawing/2014/main" id="{CBD867A8-774B-4BD6-ABD2-71B3EAAA80F2}"/>
                </a:ext>
              </a:extLst>
            </p:cNvPr>
            <p:cNvSpPr txBox="1"/>
            <p:nvPr/>
          </p:nvSpPr>
          <p:spPr>
            <a:xfrm>
              <a:off x="340731" y="3086923"/>
              <a:ext cx="2929293" cy="30777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685722" latinLnBrk="0">
                <a:defRPr/>
              </a:pPr>
              <a:endParaRPr lang="en-US" sz="900" noProof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endParaRPr>
            </a:p>
          </p:txBody>
        </p:sp>
      </p:grpSp>
      <p:sp>
        <p:nvSpPr>
          <p:cNvPr id="123" name="Shape">
            <a:extLst>
              <a:ext uri="{FF2B5EF4-FFF2-40B4-BE49-F238E27FC236}">
                <a16:creationId xmlns="" xmlns:a16="http://schemas.microsoft.com/office/drawing/2014/main" id="{E555F063-072B-47E0-8C2A-D5B51B2F9C84}"/>
              </a:ext>
            </a:extLst>
          </p:cNvPr>
          <p:cNvSpPr/>
          <p:nvPr/>
        </p:nvSpPr>
        <p:spPr>
          <a:xfrm>
            <a:off x="7058894" y="2419418"/>
            <a:ext cx="1701108" cy="1775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1" h="21525" extrusionOk="0">
                <a:moveTo>
                  <a:pt x="21287" y="2661"/>
                </a:moveTo>
                <a:lnTo>
                  <a:pt x="18745" y="225"/>
                </a:lnTo>
                <a:cubicBezTo>
                  <a:pt x="18432" y="-75"/>
                  <a:pt x="17926" y="-75"/>
                  <a:pt x="17613" y="225"/>
                </a:cubicBezTo>
                <a:cubicBezTo>
                  <a:pt x="17300" y="525"/>
                  <a:pt x="17300" y="1009"/>
                  <a:pt x="17613" y="1309"/>
                </a:cubicBezTo>
                <a:lnTo>
                  <a:pt x="18843" y="2488"/>
                </a:lnTo>
                <a:lnTo>
                  <a:pt x="13780" y="2488"/>
                </a:lnTo>
                <a:cubicBezTo>
                  <a:pt x="9356" y="2488"/>
                  <a:pt x="5761" y="5935"/>
                  <a:pt x="5761" y="10171"/>
                </a:cubicBezTo>
                <a:lnTo>
                  <a:pt x="5761" y="13868"/>
                </a:lnTo>
                <a:cubicBezTo>
                  <a:pt x="5761" y="17046"/>
                  <a:pt x="3232" y="19670"/>
                  <a:pt x="0" y="19987"/>
                </a:cubicBezTo>
                <a:cubicBezTo>
                  <a:pt x="62" y="20244"/>
                  <a:pt x="98" y="20511"/>
                  <a:pt x="98" y="20787"/>
                </a:cubicBezTo>
                <a:cubicBezTo>
                  <a:pt x="98" y="21041"/>
                  <a:pt x="69" y="21286"/>
                  <a:pt x="16" y="21525"/>
                </a:cubicBezTo>
                <a:cubicBezTo>
                  <a:pt x="4124" y="21194"/>
                  <a:pt x="7361" y="17889"/>
                  <a:pt x="7361" y="13870"/>
                </a:cubicBezTo>
                <a:lnTo>
                  <a:pt x="7361" y="10173"/>
                </a:lnTo>
                <a:cubicBezTo>
                  <a:pt x="7361" y="6780"/>
                  <a:pt x="10241" y="4023"/>
                  <a:pt x="13780" y="4023"/>
                </a:cubicBezTo>
                <a:lnTo>
                  <a:pt x="18738" y="4023"/>
                </a:lnTo>
                <a:lnTo>
                  <a:pt x="17508" y="5201"/>
                </a:lnTo>
                <a:cubicBezTo>
                  <a:pt x="17195" y="5501"/>
                  <a:pt x="17195" y="5985"/>
                  <a:pt x="17508" y="6285"/>
                </a:cubicBezTo>
                <a:cubicBezTo>
                  <a:pt x="17664" y="6434"/>
                  <a:pt x="17869" y="6511"/>
                  <a:pt x="18073" y="6511"/>
                </a:cubicBezTo>
                <a:cubicBezTo>
                  <a:pt x="18276" y="6511"/>
                  <a:pt x="18482" y="6437"/>
                  <a:pt x="18637" y="6285"/>
                </a:cubicBezTo>
                <a:lnTo>
                  <a:pt x="21285" y="3749"/>
                </a:lnTo>
                <a:cubicBezTo>
                  <a:pt x="21600" y="3447"/>
                  <a:pt x="21600" y="2961"/>
                  <a:pt x="21287" y="266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2" tIns="28572" rIns="28572" bIns="28572" anchor="ctr"/>
          <a:lstStyle/>
          <a:p>
            <a:pPr defTabSz="685722" latinLnBrk="0">
              <a:defRPr sz="3000">
                <a:solidFill>
                  <a:srgbClr val="FFFFFF"/>
                </a:solidFill>
              </a:defRPr>
            </a:pPr>
            <a:endParaRPr sz="23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4" name="Shape">
            <a:extLst>
              <a:ext uri="{FF2B5EF4-FFF2-40B4-BE49-F238E27FC236}">
                <a16:creationId xmlns="" xmlns:a16="http://schemas.microsoft.com/office/drawing/2014/main" id="{2D94AA57-A1EA-49B0-A20B-9EA9358852A5}"/>
              </a:ext>
            </a:extLst>
          </p:cNvPr>
          <p:cNvSpPr/>
          <p:nvPr/>
        </p:nvSpPr>
        <p:spPr>
          <a:xfrm>
            <a:off x="5865815" y="2863912"/>
            <a:ext cx="1193081" cy="1542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56" y="16624"/>
                </a:moveTo>
                <a:cubicBezTo>
                  <a:pt x="20916" y="14828"/>
                  <a:pt x="18839" y="13489"/>
                  <a:pt x="16353" y="13489"/>
                </a:cubicBezTo>
                <a:cubicBezTo>
                  <a:pt x="13850" y="13489"/>
                  <a:pt x="11763" y="14845"/>
                  <a:pt x="11237" y="16657"/>
                </a:cubicBezTo>
                <a:cubicBezTo>
                  <a:pt x="6281" y="16558"/>
                  <a:pt x="2290" y="13411"/>
                  <a:pt x="2290" y="9555"/>
                </a:cubicBezTo>
                <a:lnTo>
                  <a:pt x="2290" y="8"/>
                </a:lnTo>
                <a:cubicBezTo>
                  <a:pt x="1927" y="71"/>
                  <a:pt x="1547" y="104"/>
                  <a:pt x="1158" y="104"/>
                </a:cubicBezTo>
                <a:cubicBezTo>
                  <a:pt x="759" y="104"/>
                  <a:pt x="373" y="66"/>
                  <a:pt x="0" y="0"/>
                </a:cubicBezTo>
                <a:lnTo>
                  <a:pt x="0" y="9553"/>
                </a:lnTo>
                <a:cubicBezTo>
                  <a:pt x="0" y="14385"/>
                  <a:pt x="5018" y="18324"/>
                  <a:pt x="11233" y="18425"/>
                </a:cubicBezTo>
                <a:cubicBezTo>
                  <a:pt x="11754" y="20241"/>
                  <a:pt x="13847" y="21600"/>
                  <a:pt x="16353" y="21600"/>
                </a:cubicBezTo>
                <a:cubicBezTo>
                  <a:pt x="18872" y="21600"/>
                  <a:pt x="20975" y="20226"/>
                  <a:pt x="21482" y="18395"/>
                </a:cubicBezTo>
                <a:cubicBezTo>
                  <a:pt x="21557" y="18119"/>
                  <a:pt x="21600" y="17836"/>
                  <a:pt x="21600" y="17542"/>
                </a:cubicBezTo>
                <a:cubicBezTo>
                  <a:pt x="21597" y="17228"/>
                  <a:pt x="21544" y="16920"/>
                  <a:pt x="21456" y="1662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8572" tIns="28572" rIns="28572" bIns="28572" anchor="ctr"/>
          <a:lstStyle/>
          <a:p>
            <a:pPr defTabSz="685722" latinLnBrk="0">
              <a:defRPr sz="3000">
                <a:solidFill>
                  <a:srgbClr val="FFFFFF"/>
                </a:solidFill>
              </a:defRPr>
            </a:pPr>
            <a:endParaRPr sz="230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25" name="Graphic 124" descr="Radioactive">
            <a:extLst>
              <a:ext uri="{FF2B5EF4-FFF2-40B4-BE49-F238E27FC236}">
                <a16:creationId xmlns="" xmlns:a16="http://schemas.microsoft.com/office/drawing/2014/main" id="{193C8B61-7539-4130-AC20-579A23928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5698" y="3933597"/>
            <a:ext cx="432955" cy="376486"/>
          </a:xfrm>
          <a:prstGeom prst="rect">
            <a:avLst/>
          </a:prstGeom>
        </p:spPr>
      </p:pic>
      <p:sp>
        <p:nvSpPr>
          <p:cNvPr id="126" name="Shape">
            <a:extLst>
              <a:ext uri="{FF2B5EF4-FFF2-40B4-BE49-F238E27FC236}">
                <a16:creationId xmlns="" xmlns:a16="http://schemas.microsoft.com/office/drawing/2014/main" id="{40056BEB-E0EB-414C-BA25-3B51321F70C5}"/>
              </a:ext>
            </a:extLst>
          </p:cNvPr>
          <p:cNvSpPr/>
          <p:nvPr/>
        </p:nvSpPr>
        <p:spPr>
          <a:xfrm>
            <a:off x="5029897" y="1075540"/>
            <a:ext cx="1336398" cy="2236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52" y="14368"/>
                </a:moveTo>
                <a:lnTo>
                  <a:pt x="15952" y="8006"/>
                </a:lnTo>
                <a:cubicBezTo>
                  <a:pt x="15952" y="3592"/>
                  <a:pt x="8885" y="0"/>
                  <a:pt x="202" y="0"/>
                </a:cubicBezTo>
                <a:lnTo>
                  <a:pt x="0" y="0"/>
                </a:lnTo>
                <a:cubicBezTo>
                  <a:pt x="112" y="258"/>
                  <a:pt x="175" y="525"/>
                  <a:pt x="175" y="799"/>
                </a:cubicBezTo>
                <a:cubicBezTo>
                  <a:pt x="175" y="1073"/>
                  <a:pt x="112" y="1340"/>
                  <a:pt x="0" y="1597"/>
                </a:cubicBezTo>
                <a:lnTo>
                  <a:pt x="202" y="1597"/>
                </a:lnTo>
                <a:cubicBezTo>
                  <a:pt x="7157" y="1597"/>
                  <a:pt x="12809" y="4473"/>
                  <a:pt x="12809" y="8006"/>
                </a:cubicBezTo>
                <a:lnTo>
                  <a:pt x="12809" y="14373"/>
                </a:lnTo>
                <a:cubicBezTo>
                  <a:pt x="9599" y="14740"/>
                  <a:pt x="7202" y="16196"/>
                  <a:pt x="7202" y="17940"/>
                </a:cubicBezTo>
                <a:cubicBezTo>
                  <a:pt x="7202" y="19683"/>
                  <a:pt x="9599" y="21139"/>
                  <a:pt x="12809" y="21506"/>
                </a:cubicBezTo>
                <a:cubicBezTo>
                  <a:pt x="13321" y="21566"/>
                  <a:pt x="13851" y="21600"/>
                  <a:pt x="14398" y="21600"/>
                </a:cubicBezTo>
                <a:cubicBezTo>
                  <a:pt x="14933" y="21600"/>
                  <a:pt x="15449" y="21568"/>
                  <a:pt x="15952" y="21513"/>
                </a:cubicBezTo>
                <a:cubicBezTo>
                  <a:pt x="19180" y="21153"/>
                  <a:pt x="21600" y="19692"/>
                  <a:pt x="21600" y="17942"/>
                </a:cubicBezTo>
                <a:cubicBezTo>
                  <a:pt x="21600" y="16191"/>
                  <a:pt x="19180" y="14729"/>
                  <a:pt x="15952" y="14368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8572" tIns="28572" rIns="28572" bIns="28572" anchor="ctr"/>
          <a:lstStyle/>
          <a:p>
            <a:pPr defTabSz="685722" latinLnBrk="0">
              <a:defRPr sz="3000">
                <a:solidFill>
                  <a:srgbClr val="FFFFFF"/>
                </a:solidFill>
              </a:defRPr>
            </a:pPr>
            <a:endParaRPr sz="230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27" name="Graphic 126" descr="Thumbs up sign">
            <a:extLst>
              <a:ext uri="{FF2B5EF4-FFF2-40B4-BE49-F238E27FC236}">
                <a16:creationId xmlns="" xmlns:a16="http://schemas.microsoft.com/office/drawing/2014/main" id="{68400363-977F-4DF9-9FE5-C9D14D153C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32748" y="2647435"/>
            <a:ext cx="432955" cy="432955"/>
          </a:xfrm>
          <a:prstGeom prst="rect">
            <a:avLst/>
          </a:prstGeom>
        </p:spPr>
      </p:pic>
      <p:sp>
        <p:nvSpPr>
          <p:cNvPr id="128" name="Shape">
            <a:extLst>
              <a:ext uri="{FF2B5EF4-FFF2-40B4-BE49-F238E27FC236}">
                <a16:creationId xmlns="" xmlns:a16="http://schemas.microsoft.com/office/drawing/2014/main" id="{8797E565-74F0-4A22-85C3-41E039B8B5BA}"/>
              </a:ext>
            </a:extLst>
          </p:cNvPr>
          <p:cNvSpPr/>
          <p:nvPr/>
        </p:nvSpPr>
        <p:spPr>
          <a:xfrm>
            <a:off x="3810720" y="833720"/>
            <a:ext cx="1294925" cy="933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73" y="5693"/>
                </a:moveTo>
                <a:cubicBezTo>
                  <a:pt x="20966" y="2438"/>
                  <a:pt x="18940" y="0"/>
                  <a:pt x="16515" y="0"/>
                </a:cubicBezTo>
                <a:cubicBezTo>
                  <a:pt x="14090" y="0"/>
                  <a:pt x="12065" y="2438"/>
                  <a:pt x="11558" y="5693"/>
                </a:cubicBezTo>
                <a:lnTo>
                  <a:pt x="11120" y="5693"/>
                </a:lnTo>
                <a:cubicBezTo>
                  <a:pt x="4993" y="5693"/>
                  <a:pt x="6" y="12829"/>
                  <a:pt x="0" y="21600"/>
                </a:cubicBezTo>
                <a:cubicBezTo>
                  <a:pt x="399" y="21455"/>
                  <a:pt x="818" y="21368"/>
                  <a:pt x="1249" y="21368"/>
                </a:cubicBezTo>
                <a:cubicBezTo>
                  <a:pt x="1582" y="21368"/>
                  <a:pt x="1905" y="21418"/>
                  <a:pt x="2222" y="21505"/>
                </a:cubicBezTo>
                <a:cubicBezTo>
                  <a:pt x="2263" y="14527"/>
                  <a:pt x="6242" y="8866"/>
                  <a:pt x="11123" y="8866"/>
                </a:cubicBezTo>
                <a:lnTo>
                  <a:pt x="11561" y="8866"/>
                </a:lnTo>
                <a:cubicBezTo>
                  <a:pt x="12068" y="12121"/>
                  <a:pt x="14094" y="14559"/>
                  <a:pt x="16519" y="14559"/>
                </a:cubicBezTo>
                <a:cubicBezTo>
                  <a:pt x="18944" y="14559"/>
                  <a:pt x="20969" y="12126"/>
                  <a:pt x="21476" y="8866"/>
                </a:cubicBezTo>
                <a:cubicBezTo>
                  <a:pt x="21556" y="8353"/>
                  <a:pt x="21600" y="7822"/>
                  <a:pt x="21600" y="7277"/>
                </a:cubicBezTo>
                <a:cubicBezTo>
                  <a:pt x="21597" y="6737"/>
                  <a:pt x="21552" y="6206"/>
                  <a:pt x="21473" y="5693"/>
                </a:cubicBezTo>
                <a:close/>
              </a:path>
            </a:pathLst>
          </a:custGeom>
          <a:solidFill>
            <a:srgbClr val="EB1E42"/>
          </a:solidFill>
          <a:ln w="12700">
            <a:miter lim="400000"/>
          </a:ln>
        </p:spPr>
        <p:txBody>
          <a:bodyPr lIns="28572" tIns="28572" rIns="28572" bIns="28572" anchor="ctr"/>
          <a:lstStyle/>
          <a:p>
            <a:pPr defTabSz="685722" latinLnBrk="0">
              <a:defRPr sz="3000">
                <a:solidFill>
                  <a:srgbClr val="FFFFFF"/>
                </a:solidFill>
              </a:defRPr>
            </a:pPr>
            <a:endParaRPr sz="230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29" name="Graphic 128" descr="Cake">
            <a:extLst>
              <a:ext uri="{FF2B5EF4-FFF2-40B4-BE49-F238E27FC236}">
                <a16:creationId xmlns="" xmlns:a16="http://schemas.microsoft.com/office/drawing/2014/main" id="{08E1FFF0-6E06-4349-8E58-219DDE0D88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65207" y="886284"/>
            <a:ext cx="432955" cy="432955"/>
          </a:xfrm>
          <a:prstGeom prst="rect">
            <a:avLst/>
          </a:prstGeom>
        </p:spPr>
      </p:pic>
      <p:sp>
        <p:nvSpPr>
          <p:cNvPr id="130" name="Shape">
            <a:extLst>
              <a:ext uri="{FF2B5EF4-FFF2-40B4-BE49-F238E27FC236}">
                <a16:creationId xmlns="" xmlns:a16="http://schemas.microsoft.com/office/drawing/2014/main" id="{B6728387-BEFC-4428-845B-5364C7E2787C}"/>
              </a:ext>
            </a:extLst>
          </p:cNvPr>
          <p:cNvSpPr/>
          <p:nvPr/>
        </p:nvSpPr>
        <p:spPr>
          <a:xfrm>
            <a:off x="3289938" y="1764323"/>
            <a:ext cx="842005" cy="1350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588" y="87"/>
                </a:moveTo>
                <a:cubicBezTo>
                  <a:pt x="15129" y="32"/>
                  <a:pt x="14652" y="0"/>
                  <a:pt x="14165" y="0"/>
                </a:cubicBezTo>
                <a:cubicBezTo>
                  <a:pt x="13535" y="0"/>
                  <a:pt x="12923" y="55"/>
                  <a:pt x="12339" y="147"/>
                </a:cubicBezTo>
                <a:cubicBezTo>
                  <a:pt x="9117" y="656"/>
                  <a:pt x="6730" y="2467"/>
                  <a:pt x="6730" y="4634"/>
                </a:cubicBezTo>
                <a:cubicBezTo>
                  <a:pt x="6730" y="6798"/>
                  <a:pt x="9117" y="8613"/>
                  <a:pt x="12339" y="9121"/>
                </a:cubicBezTo>
                <a:lnTo>
                  <a:pt x="12339" y="11473"/>
                </a:lnTo>
                <a:cubicBezTo>
                  <a:pt x="12339" y="15778"/>
                  <a:pt x="6930" y="19312"/>
                  <a:pt x="125" y="19572"/>
                </a:cubicBezTo>
                <a:cubicBezTo>
                  <a:pt x="209" y="19846"/>
                  <a:pt x="255" y="20129"/>
                  <a:pt x="255" y="20418"/>
                </a:cubicBezTo>
                <a:cubicBezTo>
                  <a:pt x="255" y="20829"/>
                  <a:pt x="162" y="21222"/>
                  <a:pt x="0" y="21600"/>
                </a:cubicBezTo>
                <a:cubicBezTo>
                  <a:pt x="8654" y="21378"/>
                  <a:pt x="15584" y="16922"/>
                  <a:pt x="15584" y="11473"/>
                </a:cubicBezTo>
                <a:lnTo>
                  <a:pt x="15584" y="9182"/>
                </a:lnTo>
                <a:cubicBezTo>
                  <a:pt x="19009" y="8769"/>
                  <a:pt x="21600" y="6891"/>
                  <a:pt x="21600" y="4634"/>
                </a:cubicBezTo>
                <a:cubicBezTo>
                  <a:pt x="21600" y="2378"/>
                  <a:pt x="19014" y="500"/>
                  <a:pt x="15588" y="87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8572" tIns="28572" rIns="28572" bIns="28572" anchor="ctr"/>
          <a:lstStyle/>
          <a:p>
            <a:pPr defTabSz="685722" latinLnBrk="0">
              <a:defRPr sz="3000">
                <a:solidFill>
                  <a:srgbClr val="FFFFFF"/>
                </a:solidFill>
              </a:defRPr>
            </a:pPr>
            <a:endParaRPr sz="230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31" name="Graphic 130" descr="Tag">
            <a:extLst>
              <a:ext uri="{FF2B5EF4-FFF2-40B4-BE49-F238E27FC236}">
                <a16:creationId xmlns="" xmlns:a16="http://schemas.microsoft.com/office/drawing/2014/main" id="{891C0D81-42FE-46AD-B661-295B4B99A2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13436" y="1767109"/>
            <a:ext cx="432955" cy="432955"/>
          </a:xfrm>
          <a:prstGeom prst="rect">
            <a:avLst/>
          </a:prstGeom>
        </p:spPr>
      </p:pic>
      <p:sp>
        <p:nvSpPr>
          <p:cNvPr id="132" name="Shape">
            <a:extLst>
              <a:ext uri="{FF2B5EF4-FFF2-40B4-BE49-F238E27FC236}">
                <a16:creationId xmlns="" xmlns:a16="http://schemas.microsoft.com/office/drawing/2014/main" id="{15E9ABE9-42BF-436F-96B5-DF36422716E0}"/>
              </a:ext>
            </a:extLst>
          </p:cNvPr>
          <p:cNvSpPr/>
          <p:nvPr/>
        </p:nvSpPr>
        <p:spPr>
          <a:xfrm>
            <a:off x="2208493" y="2261148"/>
            <a:ext cx="1186394" cy="994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05" y="14154"/>
                </a:moveTo>
                <a:cubicBezTo>
                  <a:pt x="21051" y="11230"/>
                  <a:pt x="18906" y="9012"/>
                  <a:pt x="16320" y="9012"/>
                </a:cubicBezTo>
                <a:cubicBezTo>
                  <a:pt x="13734" y="9012"/>
                  <a:pt x="11586" y="11234"/>
                  <a:pt x="11136" y="14166"/>
                </a:cubicBezTo>
                <a:cubicBezTo>
                  <a:pt x="6227" y="13911"/>
                  <a:pt x="2303" y="9071"/>
                  <a:pt x="2303" y="3156"/>
                </a:cubicBezTo>
                <a:lnTo>
                  <a:pt x="2303" y="12"/>
                </a:lnTo>
                <a:cubicBezTo>
                  <a:pt x="1938" y="106"/>
                  <a:pt x="1563" y="161"/>
                  <a:pt x="1174" y="161"/>
                </a:cubicBezTo>
                <a:cubicBezTo>
                  <a:pt x="770" y="161"/>
                  <a:pt x="378" y="102"/>
                  <a:pt x="0" y="0"/>
                </a:cubicBezTo>
                <a:lnTo>
                  <a:pt x="0" y="3156"/>
                </a:lnTo>
                <a:cubicBezTo>
                  <a:pt x="0" y="10621"/>
                  <a:pt x="5007" y="16717"/>
                  <a:pt x="11228" y="16917"/>
                </a:cubicBezTo>
                <a:cubicBezTo>
                  <a:pt x="11823" y="19614"/>
                  <a:pt x="13876" y="21600"/>
                  <a:pt x="16323" y="21600"/>
                </a:cubicBezTo>
                <a:cubicBezTo>
                  <a:pt x="18771" y="21600"/>
                  <a:pt x="20824" y="19610"/>
                  <a:pt x="21419" y="16909"/>
                </a:cubicBezTo>
                <a:cubicBezTo>
                  <a:pt x="21531" y="16395"/>
                  <a:pt x="21600" y="15861"/>
                  <a:pt x="21600" y="15304"/>
                </a:cubicBezTo>
                <a:cubicBezTo>
                  <a:pt x="21597" y="14912"/>
                  <a:pt x="21561" y="14527"/>
                  <a:pt x="21505" y="14154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28572" tIns="28572" rIns="28572" bIns="28572" anchor="ctr"/>
          <a:lstStyle/>
          <a:p>
            <a:pPr defTabSz="685722" latinLnBrk="0">
              <a:defRPr sz="3000">
                <a:solidFill>
                  <a:srgbClr val="FFFFFF"/>
                </a:solidFill>
              </a:defRPr>
            </a:pPr>
            <a:endParaRPr sz="230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33" name="Graphic 132" descr="Eye">
            <a:extLst>
              <a:ext uri="{FF2B5EF4-FFF2-40B4-BE49-F238E27FC236}">
                <a16:creationId xmlns="" xmlns:a16="http://schemas.microsoft.com/office/drawing/2014/main" id="{A52EFC81-B8B5-4BE1-B3A7-E6858F4C2F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93756" y="2764980"/>
            <a:ext cx="432955" cy="432955"/>
          </a:xfrm>
          <a:prstGeom prst="rect">
            <a:avLst/>
          </a:prstGeom>
        </p:spPr>
      </p:pic>
      <p:sp>
        <p:nvSpPr>
          <p:cNvPr id="134" name="Shape">
            <a:extLst>
              <a:ext uri="{FF2B5EF4-FFF2-40B4-BE49-F238E27FC236}">
                <a16:creationId xmlns="" xmlns:a16="http://schemas.microsoft.com/office/drawing/2014/main" id="{8CB74FAE-C822-4F1E-A7B3-D2212B303A4C}"/>
              </a:ext>
            </a:extLst>
          </p:cNvPr>
          <p:cNvSpPr/>
          <p:nvPr/>
        </p:nvSpPr>
        <p:spPr>
          <a:xfrm>
            <a:off x="1720636" y="1068612"/>
            <a:ext cx="839114" cy="1202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35" y="11318"/>
                </a:moveTo>
                <a:cubicBezTo>
                  <a:pt x="15693" y="5201"/>
                  <a:pt x="8702" y="214"/>
                  <a:pt x="5" y="0"/>
                </a:cubicBezTo>
                <a:cubicBezTo>
                  <a:pt x="121" y="363"/>
                  <a:pt x="186" y="740"/>
                  <a:pt x="186" y="1126"/>
                </a:cubicBezTo>
                <a:cubicBezTo>
                  <a:pt x="186" y="1522"/>
                  <a:pt x="116" y="1901"/>
                  <a:pt x="0" y="2271"/>
                </a:cubicBezTo>
                <a:cubicBezTo>
                  <a:pt x="6916" y="2482"/>
                  <a:pt x="12451" y="6460"/>
                  <a:pt x="12484" y="11331"/>
                </a:cubicBezTo>
                <a:cubicBezTo>
                  <a:pt x="9163" y="11859"/>
                  <a:pt x="6684" y="13926"/>
                  <a:pt x="6684" y="16399"/>
                </a:cubicBezTo>
                <a:cubicBezTo>
                  <a:pt x="6684" y="18874"/>
                  <a:pt x="9163" y="20941"/>
                  <a:pt x="12484" y="21467"/>
                </a:cubicBezTo>
                <a:cubicBezTo>
                  <a:pt x="13019" y="21551"/>
                  <a:pt x="13572" y="21600"/>
                  <a:pt x="14144" y="21600"/>
                </a:cubicBezTo>
                <a:cubicBezTo>
                  <a:pt x="14693" y="21600"/>
                  <a:pt x="15228" y="21555"/>
                  <a:pt x="15740" y="21477"/>
                </a:cubicBezTo>
                <a:cubicBezTo>
                  <a:pt x="19093" y="20967"/>
                  <a:pt x="21600" y="18887"/>
                  <a:pt x="21600" y="16395"/>
                </a:cubicBezTo>
                <a:cubicBezTo>
                  <a:pt x="21600" y="13910"/>
                  <a:pt x="19088" y="11830"/>
                  <a:pt x="15735" y="11318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28572" tIns="28572" rIns="28572" bIns="28572" anchor="ctr"/>
          <a:lstStyle/>
          <a:p>
            <a:pPr defTabSz="685722" latinLnBrk="0">
              <a:defRPr sz="3000">
                <a:solidFill>
                  <a:srgbClr val="FFFFFF"/>
                </a:solidFill>
              </a:defRPr>
            </a:pPr>
            <a:endParaRPr sz="230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35" name="Graphic 134" descr="Chat">
            <a:extLst>
              <a:ext uri="{FF2B5EF4-FFF2-40B4-BE49-F238E27FC236}">
                <a16:creationId xmlns="" xmlns:a16="http://schemas.microsoft.com/office/drawing/2014/main" id="{C3A4366F-FF4C-40A6-A741-0D3ADB3B58A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46307" y="1779162"/>
            <a:ext cx="432955" cy="432955"/>
          </a:xfrm>
          <a:prstGeom prst="rect">
            <a:avLst/>
          </a:prstGeom>
        </p:spPr>
      </p:pic>
      <p:sp>
        <p:nvSpPr>
          <p:cNvPr id="136" name="Shape">
            <a:extLst>
              <a:ext uri="{FF2B5EF4-FFF2-40B4-BE49-F238E27FC236}">
                <a16:creationId xmlns="" xmlns:a16="http://schemas.microsoft.com/office/drawing/2014/main" id="{9E61F72C-B4C1-403F-AF0C-3BFD80FCA350}"/>
              </a:ext>
            </a:extLst>
          </p:cNvPr>
          <p:cNvSpPr/>
          <p:nvPr/>
        </p:nvSpPr>
        <p:spPr>
          <a:xfrm>
            <a:off x="697646" y="833719"/>
            <a:ext cx="1034801" cy="579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57" y="8464"/>
                </a:moveTo>
                <a:cubicBezTo>
                  <a:pt x="20857" y="3622"/>
                  <a:pt x="18443" y="0"/>
                  <a:pt x="15554" y="0"/>
                </a:cubicBezTo>
                <a:cubicBezTo>
                  <a:pt x="12669" y="0"/>
                  <a:pt x="10259" y="3616"/>
                  <a:pt x="9655" y="8443"/>
                </a:cubicBezTo>
                <a:lnTo>
                  <a:pt x="4801" y="8443"/>
                </a:lnTo>
                <a:cubicBezTo>
                  <a:pt x="4349" y="7097"/>
                  <a:pt x="3526" y="6188"/>
                  <a:pt x="2584" y="6188"/>
                </a:cubicBezTo>
                <a:cubicBezTo>
                  <a:pt x="1158" y="6188"/>
                  <a:pt x="0" y="8255"/>
                  <a:pt x="0" y="10800"/>
                </a:cubicBezTo>
                <a:cubicBezTo>
                  <a:pt x="0" y="13345"/>
                  <a:pt x="1158" y="15412"/>
                  <a:pt x="2584" y="15412"/>
                </a:cubicBezTo>
                <a:cubicBezTo>
                  <a:pt x="3526" y="15412"/>
                  <a:pt x="4349" y="14503"/>
                  <a:pt x="4801" y="13157"/>
                </a:cubicBezTo>
                <a:lnTo>
                  <a:pt x="9655" y="13157"/>
                </a:lnTo>
                <a:cubicBezTo>
                  <a:pt x="10259" y="17984"/>
                  <a:pt x="12669" y="21600"/>
                  <a:pt x="15554" y="21600"/>
                </a:cubicBezTo>
                <a:cubicBezTo>
                  <a:pt x="18436" y="21600"/>
                  <a:pt x="20842" y="17998"/>
                  <a:pt x="21449" y="13184"/>
                </a:cubicBezTo>
                <a:cubicBezTo>
                  <a:pt x="21547" y="12416"/>
                  <a:pt x="21600" y="11621"/>
                  <a:pt x="21600" y="10807"/>
                </a:cubicBezTo>
                <a:cubicBezTo>
                  <a:pt x="21600" y="9999"/>
                  <a:pt x="21547" y="9218"/>
                  <a:pt x="21457" y="846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28572" tIns="28572" rIns="28572" bIns="28572" anchor="ctr"/>
          <a:lstStyle/>
          <a:p>
            <a:pPr defTabSz="685722" latinLnBrk="0">
              <a:defRPr sz="3000">
                <a:solidFill>
                  <a:srgbClr val="FFFFFF"/>
                </a:solidFill>
              </a:defRPr>
            </a:pPr>
            <a:endParaRPr sz="230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37" name="Graphic 136" descr="Users">
            <a:extLst>
              <a:ext uri="{FF2B5EF4-FFF2-40B4-BE49-F238E27FC236}">
                <a16:creationId xmlns="" xmlns:a16="http://schemas.microsoft.com/office/drawing/2014/main" id="{52A1C43A-CAFC-4572-BE8D-84C4CEDBBEC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40921" y="907065"/>
            <a:ext cx="432955" cy="4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6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D850DA1-DD5A-42B2-AFD1-9B800EAECE12}"/>
              </a:ext>
            </a:extLst>
          </p:cNvPr>
          <p:cNvSpPr/>
          <p:nvPr/>
        </p:nvSpPr>
        <p:spPr>
          <a:xfrm>
            <a:off x="1935" y="123478"/>
            <a:ext cx="9144000" cy="571119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algn="ctr" defTabSz="389582" latinLnBrk="0"/>
            <a:r>
              <a:rPr lang="th-TH" sz="3200" b="1" dirty="0"/>
              <a:t>แผน</a:t>
            </a:r>
            <a:r>
              <a:rPr lang="th-TH" sz="3200" b="1" dirty="0" err="1"/>
              <a:t>ปฎิบัติงานทันต</a:t>
            </a:r>
            <a:r>
              <a:rPr lang="th-TH" sz="3200" b="1" dirty="0" smtClean="0"/>
              <a:t>สาธารณสุขประจำปี  256...</a:t>
            </a:r>
            <a:endParaRPr lang="en-US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4C3F0ED7-BE8A-4B4B-8863-FBD6E187D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856922"/>
              </p:ext>
            </p:extLst>
          </p:nvPr>
        </p:nvGraphicFramePr>
        <p:xfrm>
          <a:off x="179513" y="843560"/>
          <a:ext cx="8784974" cy="42162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83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55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55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55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55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55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55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55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555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555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1555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1555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1555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5512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20</a:t>
                      </a:r>
                      <a:r>
                        <a:rPr lang="th-TH" altLang="ko-KR" sz="14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23</a:t>
                      </a:r>
                    </a:p>
                    <a:p>
                      <a:pPr algn="ctr"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Jan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Feb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Mar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Apr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May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Jun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Jul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Aug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Sep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Oct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Nov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Dec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4873"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200" b="1" dirty="0" smtClean="0">
                          <a:latin typeface="+mn-lt"/>
                          <a:cs typeface="Arial" pitchFamily="34" charset="0"/>
                        </a:rPr>
                        <a:t>วันสำคัญ</a:t>
                      </a:r>
                      <a:endParaRPr lang="ko-KR" alt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b="1" dirty="0" smtClean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วันเด็ก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b="1" dirty="0" smtClean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วันผู้สูงอายุ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th-TH" sz="1400" b="1" dirty="0" smtClean="0">
                          <a:solidFill>
                            <a:schemeClr val="bg1"/>
                          </a:solidFill>
                          <a:cs typeface="+mn-cs"/>
                        </a:rPr>
                        <a:t>วันเฉลิมพระชนมพรรษา</a:t>
                      </a:r>
                    </a:p>
                    <a:p>
                      <a:pPr algn="ctr">
                        <a:defRPr/>
                      </a:pPr>
                      <a:r>
                        <a:rPr lang="th-TH" sz="1400" b="1" dirty="0" smtClean="0">
                          <a:solidFill>
                            <a:schemeClr val="bg1"/>
                          </a:solidFill>
                          <a:cs typeface="+mn-cs"/>
                        </a:rPr>
                        <a:t>ร 10 </a:t>
                      </a:r>
                      <a:endParaRPr lang="th-TH" sz="14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bg1"/>
                          </a:solidFill>
                          <a:cs typeface="+mn-cs"/>
                        </a:rPr>
                        <a:t>วัน</a:t>
                      </a:r>
                      <a:r>
                        <a:rPr lang="th-TH" sz="1400" b="1" dirty="0" err="1" smtClean="0">
                          <a:solidFill>
                            <a:schemeClr val="bg1"/>
                          </a:solidFill>
                          <a:cs typeface="+mn-cs"/>
                        </a:rPr>
                        <a:t>ทันต</a:t>
                      </a:r>
                      <a:r>
                        <a:rPr lang="th-TH" sz="1400" b="1" dirty="0" smtClean="0">
                          <a:solidFill>
                            <a:schemeClr val="bg1"/>
                          </a:solidFill>
                          <a:cs typeface="+mn-cs"/>
                        </a:rPr>
                        <a:t>สาธารณสุขแห่งชาติ</a:t>
                      </a:r>
                      <a:r>
                        <a:rPr lang="th-TH" sz="1400" b="1" dirty="0" smtClean="0">
                          <a:solidFill>
                            <a:schemeClr val="bg1"/>
                          </a:solidFill>
                          <a:latin typeface="Calibri" panose="020F0502020204030204"/>
                          <a:cs typeface="+mn-cs"/>
                        </a:rPr>
                        <a:t> </a:t>
                      </a:r>
                    </a:p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7497"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ออก</a:t>
                      </a:r>
                      <a:r>
                        <a:rPr lang="th-TH" altLang="ko-KR" sz="1400" baseline="0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th-TH" altLang="ko-KR" sz="1400" baseline="0" dirty="0" err="1" smtClean="0">
                          <a:latin typeface="+mn-lt"/>
                          <a:cs typeface="Arial" pitchFamily="34" charset="0"/>
                        </a:rPr>
                        <a:t>รร</a:t>
                      </a:r>
                      <a:r>
                        <a:rPr lang="th-TH" altLang="ko-KR" sz="1400" baseline="0" dirty="0" smtClean="0">
                          <a:latin typeface="+mn-lt"/>
                          <a:cs typeface="Arial" pitchFamily="34" charset="0"/>
                        </a:rPr>
                        <a:t>. ตรวจฟันเด็ก 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err="1" smtClean="0">
                          <a:latin typeface="+mn-lt"/>
                          <a:cs typeface="Arial" pitchFamily="34" charset="0"/>
                        </a:rPr>
                        <a:t>นัดนร</a:t>
                      </a:r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.ทำฟัน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ตรวจฟัน</a:t>
                      </a:r>
                      <a:r>
                        <a:rPr lang="th-TH" altLang="ko-KR" sz="1400" baseline="0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400" baseline="0" dirty="0" smtClean="0">
                          <a:latin typeface="+mn-lt"/>
                          <a:cs typeface="Arial" pitchFamily="34" charset="0"/>
                        </a:rPr>
                        <a:t>WBC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ตรวจฟัน</a:t>
                      </a:r>
                    </a:p>
                    <a:p>
                      <a:pPr algn="ctr" latinLnBrk="1"/>
                      <a:r>
                        <a:rPr lang="th-TH" altLang="ko-KR" sz="1400" baseline="0" dirty="0" smtClean="0">
                          <a:latin typeface="+mn-lt"/>
                          <a:cs typeface="Arial" pitchFamily="34" charset="0"/>
                        </a:rPr>
                        <a:t> ชมรมผู้สูงอายุ  </a:t>
                      </a:r>
                    </a:p>
                    <a:p>
                      <a:pPr algn="ctr" latinLnBrk="1"/>
                      <a:r>
                        <a:rPr lang="th-TH" altLang="ko-KR" sz="1400" baseline="0" dirty="0" smtClean="0">
                          <a:latin typeface="+mn-lt"/>
                          <a:cs typeface="Arial" pitchFamily="34" charset="0"/>
                        </a:rPr>
                        <a:t>คลินิกโรคเรื้อรัง</a:t>
                      </a:r>
                    </a:p>
                    <a:p>
                      <a:pPr algn="ctr" latinLnBrk="1"/>
                      <a:r>
                        <a:rPr lang="th-TH" altLang="ko-KR" sz="1400" baseline="0" dirty="0" smtClean="0">
                          <a:latin typeface="+mn-lt"/>
                          <a:cs typeface="Arial" pitchFamily="34" charset="0"/>
                        </a:rPr>
                        <a:t>ออกเยี่ยมบ้าน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3881"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ให้บริการทัน</a:t>
                      </a:r>
                      <a:r>
                        <a:rPr lang="th-TH" altLang="ko-KR" sz="1400" dirty="0" err="1" smtClean="0">
                          <a:latin typeface="+mn-lt"/>
                          <a:cs typeface="Arial" pitchFamily="34" charset="0"/>
                        </a:rPr>
                        <a:t>ตกรรรม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400" dirty="0" smtClean="0">
                          <a:latin typeface="+mn-lt"/>
                          <a:cs typeface="Arial" pitchFamily="34" charset="0"/>
                        </a:rPr>
                        <a:t>/</a:t>
                      </a:r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59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 r="6760"/>
          <a:stretch/>
        </p:blipFill>
        <p:spPr>
          <a:xfrm>
            <a:off x="108138" y="2598787"/>
            <a:ext cx="2886074" cy="25201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"/>
          <a:stretch/>
        </p:blipFill>
        <p:spPr>
          <a:xfrm>
            <a:off x="6788671" y="2848840"/>
            <a:ext cx="2435885" cy="2294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5" r="13862"/>
          <a:stretch/>
        </p:blipFill>
        <p:spPr>
          <a:xfrm>
            <a:off x="6377161" y="-372"/>
            <a:ext cx="2783557" cy="24281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" t="12737" r="8935"/>
          <a:stretch/>
        </p:blipFill>
        <p:spPr>
          <a:xfrm>
            <a:off x="2627784" y="920426"/>
            <a:ext cx="4297161" cy="33567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" y="51470"/>
            <a:ext cx="3561904" cy="2376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สี่เหลี่ยมผืนผ้า 12"/>
          <p:cNvSpPr/>
          <p:nvPr/>
        </p:nvSpPr>
        <p:spPr>
          <a:xfrm rot="20898318">
            <a:off x="3047939" y="3237514"/>
            <a:ext cx="3839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 </a:t>
            </a:r>
            <a:endParaRPr lang="th-TH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828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5576" y="483518"/>
            <a:ext cx="6012160" cy="400948"/>
          </a:xfrm>
        </p:spPr>
        <p:txBody>
          <a:bodyPr/>
          <a:lstStyle/>
          <a:p>
            <a:r>
              <a:rPr lang="en-US" dirty="0"/>
              <a:t>https://atg-h.moph.go.th/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03279" y="987574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</a:rPr>
              <a:t>เว็บไซต์หน่วยงาน </a:t>
            </a:r>
            <a:r>
              <a:rPr lang="en-US" sz="2800" b="1" dirty="0" smtClean="0"/>
              <a:t>&gt;  </a:t>
            </a:r>
            <a:endParaRPr lang="th-TH" sz="2800" b="1" dirty="0" smtClean="0"/>
          </a:p>
          <a:p>
            <a:r>
              <a:rPr lang="th-TH" sz="2400" b="1" dirty="0" smtClean="0"/>
              <a:t>กลุ่มงาน</a:t>
            </a:r>
            <a:r>
              <a:rPr lang="th-TH" sz="2400" b="1" dirty="0" err="1" smtClean="0"/>
              <a:t>ทันต</a:t>
            </a:r>
            <a:r>
              <a:rPr lang="th-TH" sz="2400" b="1" dirty="0" smtClean="0"/>
              <a:t>สาธารณสุข  </a:t>
            </a:r>
            <a:r>
              <a:rPr lang="en-US" sz="2400" b="1" dirty="0" smtClean="0"/>
              <a:t>&gt; </a:t>
            </a:r>
            <a:r>
              <a:rPr lang="th-TH" sz="2400" b="1" dirty="0" smtClean="0"/>
              <a:t>ประชาสัมพันธ์  </a:t>
            </a:r>
            <a:r>
              <a:rPr lang="en-US" sz="2400" b="1" dirty="0" smtClean="0"/>
              <a:t>&gt;</a:t>
            </a:r>
            <a:endParaRPr lang="th-TH" sz="2400" b="1" dirty="0" smtClean="0"/>
          </a:p>
          <a:p>
            <a:r>
              <a:rPr lang="th-TH" sz="2400" b="1" dirty="0" smtClean="0"/>
              <a:t>เอกสารการประชุม</a:t>
            </a:r>
            <a:r>
              <a:rPr lang="en-US" sz="2400" b="1" dirty="0" smtClean="0"/>
              <a:t>/</a:t>
            </a:r>
            <a:r>
              <a:rPr lang="th-TH" sz="2400" b="1" dirty="0" smtClean="0"/>
              <a:t>ดาวน์โหลด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03279" y="3003798"/>
            <a:ext cx="374441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HDC</a:t>
            </a:r>
            <a:r>
              <a:rPr lang="en-US" sz="2400" dirty="0" smtClean="0"/>
              <a:t>  </a:t>
            </a:r>
            <a:r>
              <a:rPr lang="en-US" dirty="0" smtClean="0"/>
              <a:t>&gt;</a:t>
            </a:r>
          </a:p>
          <a:p>
            <a:r>
              <a:rPr lang="th-TH" sz="2000" b="1" dirty="0" smtClean="0"/>
              <a:t>กลุ่มรายงานมาตรฐาน  </a:t>
            </a:r>
            <a:r>
              <a:rPr lang="en-US" sz="2000" b="1" dirty="0" smtClean="0"/>
              <a:t>&gt;</a:t>
            </a:r>
          </a:p>
          <a:p>
            <a:r>
              <a:rPr lang="th-TH" sz="2000" b="1" dirty="0" smtClean="0"/>
              <a:t>ข้อมูลตอบสนอง </a:t>
            </a:r>
            <a:r>
              <a:rPr lang="en-US" sz="2000" b="1" dirty="0" smtClean="0"/>
              <a:t>service plan &gt;</a:t>
            </a:r>
            <a:endParaRPr lang="th-TH" sz="2000" b="1" dirty="0" smtClean="0"/>
          </a:p>
          <a:p>
            <a:r>
              <a:rPr lang="en-US" sz="2000" b="1" dirty="0" smtClean="0"/>
              <a:t>service plan </a:t>
            </a:r>
            <a:r>
              <a:rPr lang="th-TH" sz="2000" b="1" dirty="0" smtClean="0"/>
              <a:t> สาขาสุขภาพช่องปาก </a:t>
            </a:r>
            <a:r>
              <a:rPr lang="en-US" sz="2000" b="1" dirty="0" smtClean="0"/>
              <a:t>&gt;</a:t>
            </a:r>
            <a:r>
              <a:rPr lang="th-TH" sz="2000" b="1" dirty="0" smtClean="0"/>
              <a:t> </a:t>
            </a:r>
            <a:r>
              <a:rPr lang="en-US" sz="2000" b="1" dirty="0" smtClean="0"/>
              <a:t> </a:t>
            </a:r>
          </a:p>
          <a:p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9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012" y="267494"/>
            <a:ext cx="9144000" cy="884466"/>
          </a:xfrm>
        </p:spPr>
        <p:txBody>
          <a:bodyPr/>
          <a:lstStyle/>
          <a:p>
            <a:r>
              <a:rPr lang="en-US" dirty="0"/>
              <a:t>https://atg-h.moph.go.th/</a:t>
            </a:r>
            <a:br>
              <a:rPr lang="en-US" dirty="0"/>
            </a:br>
            <a:endParaRPr lang="en-US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0"/>
          </p:nvPr>
        </p:nvSpPr>
        <p:spPr>
          <a:xfrm>
            <a:off x="107504" y="915567"/>
            <a:ext cx="9036496" cy="3888432"/>
          </a:xfrm>
        </p:spPr>
        <p:txBody>
          <a:bodyPr/>
          <a:lstStyle/>
          <a:p>
            <a:r>
              <a:rPr lang="th-TH" sz="1800" b="1" dirty="0"/>
              <a:t>กลุ่มรายงานมาตรฐาน  </a:t>
            </a:r>
            <a:r>
              <a:rPr lang="en-US" sz="1800" b="1" dirty="0"/>
              <a:t>&gt;</a:t>
            </a:r>
          </a:p>
          <a:p>
            <a:r>
              <a:rPr lang="th-TH" sz="1800" b="1" dirty="0"/>
              <a:t>ข้อมูลตอบสนอง </a:t>
            </a:r>
            <a:r>
              <a:rPr lang="en-US" sz="1800" b="1" dirty="0"/>
              <a:t>service plan &gt;</a:t>
            </a:r>
            <a:endParaRPr lang="th-TH" sz="1800" b="1" dirty="0"/>
          </a:p>
          <a:p>
            <a:r>
              <a:rPr lang="en-US" sz="1800" b="1" dirty="0"/>
              <a:t>service plan </a:t>
            </a:r>
            <a:r>
              <a:rPr lang="th-TH" sz="1800" b="1" dirty="0"/>
              <a:t> สาขาสุขภาพช่องปาก </a:t>
            </a:r>
            <a:r>
              <a:rPr lang="en-US" sz="1800" b="1" dirty="0"/>
              <a:t>&gt;</a:t>
            </a:r>
            <a:r>
              <a:rPr lang="th-TH" sz="1800" b="1" dirty="0"/>
              <a:t> </a:t>
            </a:r>
            <a:r>
              <a:rPr lang="en-US" sz="1800" b="1" dirty="0"/>
              <a:t> </a:t>
            </a:r>
            <a:endParaRPr lang="en-US" sz="1800" dirty="0"/>
          </a:p>
          <a:p>
            <a:r>
              <a:rPr lang="en-US" sz="1800" b="1" dirty="0" smtClean="0"/>
              <a:t>OHSP</a:t>
            </a:r>
            <a:r>
              <a:rPr lang="th-TH" sz="1800" b="1" dirty="0" smtClean="0"/>
              <a:t>ตัวชี้วัด</a:t>
            </a:r>
            <a:r>
              <a:rPr lang="en-US" sz="1800" b="1" dirty="0" smtClean="0"/>
              <a:t> … &gt;</a:t>
            </a:r>
            <a:r>
              <a:rPr lang="th-TH" sz="1800" b="1" dirty="0" smtClean="0"/>
              <a:t>ปี </a:t>
            </a:r>
            <a:r>
              <a:rPr lang="th-TH" sz="1800" b="1" dirty="0" err="1" smtClean="0"/>
              <a:t>พศ</a:t>
            </a:r>
            <a:r>
              <a:rPr lang="th-TH" sz="1800" b="1" dirty="0" smtClean="0"/>
              <a:t>.  </a:t>
            </a:r>
            <a:r>
              <a:rPr lang="en-US" sz="1800" b="1" dirty="0" smtClean="0"/>
              <a:t>&gt;  </a:t>
            </a:r>
            <a:r>
              <a:rPr lang="th-TH" sz="1800" b="1" dirty="0" smtClean="0"/>
              <a:t>รายหน่วยบริการ(รพ. สต.)  </a:t>
            </a:r>
            <a:r>
              <a:rPr lang="en-US" sz="1800" b="1" dirty="0" smtClean="0"/>
              <a:t>&gt; data exchange </a:t>
            </a:r>
            <a:r>
              <a:rPr lang="th-TH" sz="1800" b="1" dirty="0" smtClean="0"/>
              <a:t>(ข้อมูลรายบุคคล )</a:t>
            </a:r>
          </a:p>
          <a:p>
            <a:endParaRPr lang="th-TH" sz="1800" b="1" dirty="0"/>
          </a:p>
          <a:p>
            <a:r>
              <a:rPr lang="th-TH" sz="1800" b="1" dirty="0"/>
              <a:t>กลุ่มรายงานมาตรฐาน  </a:t>
            </a:r>
            <a:r>
              <a:rPr lang="en-US" sz="1800" b="1" dirty="0" smtClean="0"/>
              <a:t>&gt;  </a:t>
            </a:r>
            <a:r>
              <a:rPr lang="th-TH" sz="1800" b="1" dirty="0" smtClean="0"/>
              <a:t>ส่งเสริมป้องกัน</a:t>
            </a:r>
            <a:r>
              <a:rPr lang="en-US" sz="1800" b="1" dirty="0" smtClean="0"/>
              <a:t>&gt;</a:t>
            </a:r>
            <a:endParaRPr lang="th-TH" sz="1800" b="1" dirty="0"/>
          </a:p>
          <a:p>
            <a:r>
              <a:rPr lang="th-TH" sz="1800" b="1" dirty="0" smtClean="0"/>
              <a:t>อนามัยแม่และเด็ก </a:t>
            </a:r>
            <a:r>
              <a:rPr lang="en-US" sz="1800" b="1" dirty="0" smtClean="0"/>
              <a:t>&gt;</a:t>
            </a:r>
            <a:r>
              <a:rPr lang="th-TH" sz="1800" b="1" dirty="0" smtClean="0"/>
              <a:t> </a:t>
            </a:r>
            <a:r>
              <a:rPr lang="en-US" sz="1800" b="1" dirty="0" smtClean="0"/>
              <a:t> </a:t>
            </a:r>
            <a:endParaRPr lang="en-US" sz="1800" dirty="0"/>
          </a:p>
          <a:p>
            <a:r>
              <a:rPr lang="th-TH" sz="1800" b="1" dirty="0" smtClean="0"/>
              <a:t>1.1  ร้อย</a:t>
            </a:r>
            <a:r>
              <a:rPr lang="th-TH" sz="1800" b="1" dirty="0"/>
              <a:t>ละหญิงตั้งครรภ์ได้รับการฝากครรภ์ครั้งแรกก่อนหรือเท่ากับ 12 สัปดาห์</a:t>
            </a:r>
            <a:endParaRPr lang="th-TH" sz="1800" b="1" dirty="0" smtClean="0"/>
          </a:p>
          <a:p>
            <a:endParaRPr lang="th-TH" sz="1800" b="1" dirty="0"/>
          </a:p>
          <a:p>
            <a:endParaRPr lang="th-TH" sz="1800" b="1" dirty="0" smtClean="0"/>
          </a:p>
          <a:p>
            <a:endParaRPr lang="th-TH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7185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https://atg-h.moph.go.th/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7504" y="2859782"/>
            <a:ext cx="8712968" cy="460648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HDC  </a:t>
            </a:r>
            <a:r>
              <a:rPr lang="en-US" b="1" dirty="0" smtClean="0"/>
              <a:t>   </a:t>
            </a:r>
            <a:r>
              <a:rPr lang="th-TH" b="1" dirty="0" smtClean="0"/>
              <a:t>กลุ่ม</a:t>
            </a:r>
            <a:r>
              <a:rPr lang="th-TH" b="1" dirty="0"/>
              <a:t>รายงานมาตรฐาน  </a:t>
            </a:r>
            <a:r>
              <a:rPr lang="en-US" b="1" dirty="0"/>
              <a:t>&gt;</a:t>
            </a:r>
          </a:p>
          <a:p>
            <a:r>
              <a:rPr lang="th-TH" b="1" dirty="0"/>
              <a:t>ส่งเสริมป้องกัน</a:t>
            </a:r>
            <a:r>
              <a:rPr lang="en-US" b="1" dirty="0"/>
              <a:t>&gt;</a:t>
            </a:r>
            <a:endParaRPr lang="th-TH" b="1" dirty="0"/>
          </a:p>
          <a:p>
            <a:r>
              <a:rPr lang="th-TH" b="1" dirty="0" smtClean="0"/>
              <a:t>การคัดกรอง </a:t>
            </a:r>
            <a:r>
              <a:rPr lang="en-US" b="1" dirty="0" smtClean="0"/>
              <a:t>&gt;</a:t>
            </a:r>
            <a:endParaRPr lang="th-TH" b="1" dirty="0" smtClean="0"/>
          </a:p>
          <a:p>
            <a:r>
              <a:rPr lang="th-TH" b="1" dirty="0" smtClean="0"/>
              <a:t>13. การ</a:t>
            </a:r>
            <a:r>
              <a:rPr lang="th-TH" b="1" dirty="0"/>
              <a:t>คัดกรองผู้สูงอายุ 9 ด้าน (</a:t>
            </a:r>
            <a:r>
              <a:rPr lang="en-US" b="1" dirty="0"/>
              <a:t>Basic/Community Screen STEP1</a:t>
            </a:r>
            <a:r>
              <a:rPr lang="en-US" b="1" dirty="0" smtClean="0"/>
              <a:t>)</a:t>
            </a:r>
            <a:endParaRPr lang="th-TH" b="1" dirty="0" smtClean="0"/>
          </a:p>
          <a:p>
            <a:r>
              <a:rPr lang="th-TH" b="1" dirty="0" smtClean="0"/>
              <a:t>16. </a:t>
            </a:r>
            <a:r>
              <a:rPr lang="th-TH" b="1" dirty="0"/>
              <a:t> ผู้สูงอายุที่พบสภาวะทดถอยจากการคัดกรองโดยเจ้าหน้าที่สาธารณสุข และหรือ ประเมินซ้ำ โดยเจ้าหน้าที่สาธารณสุข (</a:t>
            </a:r>
            <a:r>
              <a:rPr lang="en-US" b="1" dirty="0"/>
              <a:t>Confirm STEP2</a:t>
            </a:r>
            <a:r>
              <a:rPr lang="en-US" b="1" dirty="0" smtClean="0"/>
              <a:t>)</a:t>
            </a:r>
            <a:endParaRPr lang="th-TH" b="1" dirty="0" smtClean="0"/>
          </a:p>
          <a:p>
            <a:r>
              <a:rPr lang="th-TH" b="1" dirty="0" smtClean="0"/>
              <a:t>17.ผู้สูงอายุ</a:t>
            </a:r>
            <a:r>
              <a:rPr lang="th-TH" b="1" dirty="0"/>
              <a:t>ที่ผิดปกติได้รับการจัดทำ </a:t>
            </a:r>
            <a:r>
              <a:rPr lang="en-US" b="1" dirty="0"/>
              <a:t>Care Plan </a:t>
            </a:r>
            <a:r>
              <a:rPr lang="th-TH" b="1" dirty="0"/>
              <a:t>และให้โปรแกรมส่งเสริมสุขภาพ (</a:t>
            </a:r>
            <a:r>
              <a:rPr lang="en-US" b="1" dirty="0" err="1"/>
              <a:t>Intervension</a:t>
            </a:r>
            <a:r>
              <a:rPr lang="en-US" b="1" dirty="0"/>
              <a:t> STEP3 BigRock4)</a:t>
            </a:r>
          </a:p>
          <a:p>
            <a:endParaRPr lang="en-US" dirty="0"/>
          </a:p>
          <a:p>
            <a:endParaRPr lang="en-US" dirty="0"/>
          </a:p>
          <a:p>
            <a:r>
              <a:rPr lang="th-TH" b="1" dirty="0" smtClean="0"/>
              <a:t> </a:t>
            </a:r>
            <a:r>
              <a:rPr lang="en-US" b="1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2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7" t="14043" r="4333" b="13460"/>
          <a:stretch/>
        </p:blipFill>
        <p:spPr bwMode="auto">
          <a:xfrm>
            <a:off x="0" y="7640"/>
            <a:ext cx="3990976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5" t="14587" r="6886" b="11250"/>
          <a:stretch/>
        </p:blipFill>
        <p:spPr bwMode="auto">
          <a:xfrm>
            <a:off x="3203849" y="1635646"/>
            <a:ext cx="5940152" cy="350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43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7" y="51470"/>
            <a:ext cx="8352928" cy="884466"/>
          </a:xfrm>
        </p:spPr>
        <p:txBody>
          <a:bodyPr/>
          <a:lstStyle/>
          <a:p>
            <a:r>
              <a:rPr lang="th-TH" sz="1800" dirty="0"/>
              <a:t>ร้อยละเด็ก 0-2 ปี ได้รับการตรวจสุขภาพช่องปาก</a:t>
            </a:r>
            <a:r>
              <a:rPr lang="en-US" sz="1800" dirty="0"/>
              <a:t> </a:t>
            </a:r>
            <a:r>
              <a:rPr lang="th-TH" altLang="ko-KR" sz="1800" dirty="0"/>
              <a:t>(เป้าหมาย ร้อยละ 50)</a:t>
            </a:r>
            <a:r>
              <a:rPr lang="th-TH" sz="1800" dirty="0"/>
              <a:t> </a:t>
            </a:r>
            <a:br>
              <a:rPr lang="th-TH" sz="1800" dirty="0"/>
            </a:br>
            <a:r>
              <a:rPr lang="th-TH" sz="1800" dirty="0"/>
              <a:t> ผู้ปกครองได้รับการฝึกแปรงฟันแบบลงมือปฏิบัติ</a:t>
            </a:r>
            <a:r>
              <a:rPr lang="th-TH" sz="2000" dirty="0"/>
              <a:t/>
            </a:r>
            <a:br>
              <a:rPr lang="th-TH" sz="2000" dirty="0"/>
            </a:br>
            <a:endParaRPr lang="en-US" sz="2000" dirty="0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idx="10"/>
          </p:nvPr>
        </p:nvSpPr>
        <p:spPr>
          <a:xfrm>
            <a:off x="4427985" y="411511"/>
            <a:ext cx="5112568" cy="929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  </a:t>
            </a:r>
            <a:r>
              <a:rPr lang="th-TH" sz="1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ตรวจ</a:t>
            </a:r>
            <a:r>
              <a:rPr lang="en-US" sz="1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</a:t>
            </a:r>
            <a:r>
              <a:rPr lang="th-TH" sz="1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อ่างทอง    </a:t>
            </a:r>
            <a:r>
              <a:rPr lang="en-US" sz="16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25.71</a:t>
            </a:r>
            <a:r>
              <a:rPr lang="th-TH" sz="16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%    </a:t>
            </a:r>
            <a:r>
              <a:rPr lang="th-TH" sz="1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เขต 4    33.5 %    ประเทศ  41.85 %</a:t>
            </a:r>
          </a:p>
          <a:p>
            <a:r>
              <a:rPr lang="th-TH" sz="1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th-TH" sz="1600"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ผป</a:t>
            </a:r>
            <a:r>
              <a:rPr lang="th-TH" sz="1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r>
              <a:rPr lang="en-US" sz="1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hand-on    </a:t>
            </a:r>
            <a:r>
              <a:rPr lang="th-TH" sz="1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อ่างทอง    </a:t>
            </a:r>
            <a:r>
              <a:rPr lang="en-US" sz="16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  <a:r>
              <a:rPr lang="th-TH" sz="16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7.</a:t>
            </a:r>
            <a:r>
              <a:rPr lang="en-US" sz="16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</a:t>
            </a:r>
            <a:r>
              <a:rPr lang="th-TH" sz="16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2 %    </a:t>
            </a:r>
            <a:r>
              <a:rPr lang="th-TH" sz="1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เขต 4    3</a:t>
            </a:r>
            <a:r>
              <a:rPr lang="en-US" sz="1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7.78</a:t>
            </a:r>
            <a:r>
              <a:rPr lang="th-TH" sz="1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%    ประเทศ  4</a:t>
            </a:r>
            <a:r>
              <a:rPr lang="en-US" sz="1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5.51</a:t>
            </a:r>
            <a:r>
              <a:rPr lang="th-TH" sz="1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%</a:t>
            </a:r>
            <a:r>
              <a:rPr lang="en-US" sz="1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  <a:p>
            <a:r>
              <a:rPr lang="en-US" sz="1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HDC  17.</a:t>
            </a:r>
            <a:r>
              <a:rPr lang="th-TH" sz="1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4   /17. 5  </a:t>
            </a:r>
            <a:r>
              <a:rPr lang="en-US" sz="1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1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ณ </a:t>
            </a:r>
            <a:r>
              <a:rPr lang="en-US" sz="1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1/06/2566</a:t>
            </a:r>
            <a:r>
              <a:rPr lang="th-TH" sz="1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en-US" sz="16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9" name="แผนภูมิ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585766"/>
              </p:ext>
            </p:extLst>
          </p:nvPr>
        </p:nvGraphicFramePr>
        <p:xfrm>
          <a:off x="-108519" y="771550"/>
          <a:ext cx="9433048" cy="44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26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95486"/>
            <a:ext cx="9144000" cy="627534"/>
          </a:xfrm>
        </p:spPr>
        <p:txBody>
          <a:bodyPr/>
          <a:lstStyle/>
          <a:p>
            <a:r>
              <a:rPr lang="th-TH" sz="2000" b="0" dirty="0"/>
              <a:t>เด็กกลุ่มอายุ 3 ปี</a:t>
            </a:r>
            <a:r>
              <a:rPr lang="en-US" sz="2000" b="0" dirty="0"/>
              <a:t> </a:t>
            </a:r>
            <a:r>
              <a:rPr lang="th-TH" altLang="ko-KR" sz="2000" b="0" dirty="0"/>
              <a:t>(เป้าหมาย ตรวจร้อยละ </a:t>
            </a:r>
            <a:r>
              <a:rPr lang="en-US" altLang="ko-KR" sz="2000" b="0" dirty="0"/>
              <a:t>5</a:t>
            </a:r>
            <a:r>
              <a:rPr lang="th-TH" altLang="ko-KR" sz="2000" b="0" dirty="0"/>
              <a:t>0 </a:t>
            </a:r>
            <a:r>
              <a:rPr lang="en-US" altLang="ko-KR" sz="2000" b="0" dirty="0"/>
              <a:t>  caries free </a:t>
            </a:r>
            <a:r>
              <a:rPr lang="th-TH" altLang="ko-KR" sz="2000" b="0" dirty="0"/>
              <a:t>75 </a:t>
            </a:r>
            <a:r>
              <a:rPr lang="en-US" altLang="ko-KR" sz="2000" b="0" dirty="0"/>
              <a:t>%</a:t>
            </a:r>
            <a:r>
              <a:rPr lang="th-TH" altLang="ko-KR" sz="2000" b="0" dirty="0"/>
              <a:t>)</a:t>
            </a:r>
            <a:r>
              <a:rPr lang="th-TH" b="0" dirty="0"/>
              <a:t/>
            </a:r>
            <a:br>
              <a:rPr lang="th-TH" b="0" dirty="0"/>
            </a:br>
            <a:endParaRPr lang="en-US" dirty="0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0"/>
          </p:nvPr>
        </p:nvSpPr>
        <p:spPr>
          <a:xfrm>
            <a:off x="3995937" y="411510"/>
            <a:ext cx="4392488" cy="726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00" b="1" dirty="0"/>
              <a:t>ตรวจ อ่างทอง </a:t>
            </a:r>
            <a:r>
              <a:rPr lang="th-TH" sz="1000" b="1" dirty="0">
                <a:solidFill>
                  <a:srgbClr val="FF0000"/>
                </a:solidFill>
              </a:rPr>
              <a:t>30.4 % </a:t>
            </a:r>
            <a:r>
              <a:rPr lang="th-TH" sz="1000" b="1" dirty="0"/>
              <a:t>เขต 4  28.41 %  ประเทศ 38.26 %</a:t>
            </a:r>
            <a:endParaRPr lang="en-US" sz="1000" b="1" dirty="0"/>
          </a:p>
          <a:p>
            <a:r>
              <a:rPr lang="en-US" sz="1000" b="1" dirty="0"/>
              <a:t>caries  free </a:t>
            </a:r>
            <a:r>
              <a:rPr lang="th-TH" sz="1000" b="1" dirty="0"/>
              <a:t> อ่างทอง</a:t>
            </a:r>
            <a:r>
              <a:rPr lang="en-US" sz="1000" b="1" dirty="0"/>
              <a:t> </a:t>
            </a:r>
            <a:r>
              <a:rPr lang="th-TH" sz="1000" b="1" dirty="0">
                <a:solidFill>
                  <a:srgbClr val="FF0000"/>
                </a:solidFill>
              </a:rPr>
              <a:t>64.06 </a:t>
            </a:r>
            <a:r>
              <a:rPr lang="en-US" sz="1000" b="1" dirty="0">
                <a:solidFill>
                  <a:srgbClr val="FF0000"/>
                </a:solidFill>
              </a:rPr>
              <a:t>%</a:t>
            </a:r>
            <a:r>
              <a:rPr lang="th-TH" sz="1000" b="1" dirty="0"/>
              <a:t> เขต 4  </a:t>
            </a:r>
            <a:r>
              <a:rPr lang="en-US" sz="1000" b="1" dirty="0"/>
              <a:t>72.44 % </a:t>
            </a:r>
            <a:r>
              <a:rPr lang="th-TH" sz="1000" b="1" dirty="0"/>
              <a:t>ประเทศ 76.1</a:t>
            </a:r>
            <a:r>
              <a:rPr lang="en-US" sz="1000" b="1" dirty="0"/>
              <a:t>8</a:t>
            </a:r>
            <a:r>
              <a:rPr lang="th-TH" sz="1000" b="1" dirty="0"/>
              <a:t> </a:t>
            </a:r>
            <a:r>
              <a:rPr lang="en-US" sz="1000" b="1" dirty="0"/>
              <a:t>%                                                                 </a:t>
            </a:r>
          </a:p>
          <a:p>
            <a:r>
              <a:rPr lang="en-US" sz="1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                                                              </a:t>
            </a:r>
            <a:r>
              <a:rPr lang="en-US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HDC  18.2  </a:t>
            </a:r>
            <a:r>
              <a:rPr lang="th-TH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ณ </a:t>
            </a:r>
            <a:r>
              <a:rPr lang="en-US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1/06/2566</a:t>
            </a:r>
            <a:r>
              <a:rPr lang="th-TH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1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9" name="แผนภูมิ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533812"/>
              </p:ext>
            </p:extLst>
          </p:nvPr>
        </p:nvGraphicFramePr>
        <p:xfrm>
          <a:off x="-29318" y="483518"/>
          <a:ext cx="968692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ดาว 5 แฉก 9"/>
          <p:cNvSpPr/>
          <p:nvPr/>
        </p:nvSpPr>
        <p:spPr>
          <a:xfrm>
            <a:off x="8407796" y="2643758"/>
            <a:ext cx="2286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95486"/>
            <a:ext cx="9144000" cy="627534"/>
          </a:xfrm>
        </p:spPr>
        <p:txBody>
          <a:bodyPr/>
          <a:lstStyle/>
          <a:p>
            <a:r>
              <a:rPr lang="th-TH" sz="2000" b="0" dirty="0"/>
              <a:t>เด็กกลุ่มอายุ </a:t>
            </a:r>
            <a:r>
              <a:rPr lang="en-US" sz="2000" b="0" dirty="0"/>
              <a:t>12  </a:t>
            </a:r>
            <a:r>
              <a:rPr lang="th-TH" sz="2000" b="0" dirty="0"/>
              <a:t>ปี</a:t>
            </a:r>
            <a:r>
              <a:rPr lang="en-US" sz="2000" b="0" dirty="0"/>
              <a:t> </a:t>
            </a:r>
            <a:r>
              <a:rPr lang="th-TH" altLang="ko-KR" sz="2000" b="0" dirty="0"/>
              <a:t>(เป้าหมาย ตรวจร้อยละ </a:t>
            </a:r>
            <a:r>
              <a:rPr lang="en-US" altLang="ko-KR" sz="2000" b="0" dirty="0"/>
              <a:t>5</a:t>
            </a:r>
            <a:r>
              <a:rPr lang="th-TH" altLang="ko-KR" sz="2000" b="0" dirty="0"/>
              <a:t>0 </a:t>
            </a:r>
            <a:r>
              <a:rPr lang="en-US" altLang="ko-KR" sz="2000" b="0" dirty="0"/>
              <a:t>  caries free </a:t>
            </a:r>
            <a:r>
              <a:rPr lang="th-TH" altLang="ko-KR" sz="2000" b="0" dirty="0"/>
              <a:t>7</a:t>
            </a:r>
            <a:r>
              <a:rPr lang="en-US" altLang="ko-KR" sz="2000" b="0" dirty="0"/>
              <a:t>2</a:t>
            </a:r>
            <a:r>
              <a:rPr lang="th-TH" altLang="ko-KR" sz="2000" b="0" dirty="0"/>
              <a:t> </a:t>
            </a:r>
            <a:r>
              <a:rPr lang="en-US" altLang="ko-KR" sz="2000" b="0" dirty="0"/>
              <a:t>%</a:t>
            </a:r>
            <a:r>
              <a:rPr lang="th-TH" altLang="ko-KR" sz="2000" b="0" dirty="0"/>
              <a:t>)</a:t>
            </a:r>
            <a:r>
              <a:rPr lang="th-TH" b="0" dirty="0"/>
              <a:t/>
            </a:r>
            <a:br>
              <a:rPr lang="th-TH" b="0" dirty="0"/>
            </a:br>
            <a:endParaRPr lang="en-US" dirty="0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0"/>
          </p:nvPr>
        </p:nvSpPr>
        <p:spPr>
          <a:xfrm>
            <a:off x="3995937" y="411510"/>
            <a:ext cx="4392488" cy="726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00" b="1" dirty="0"/>
              <a:t>ตรวจ อ่างทอง </a:t>
            </a:r>
            <a:r>
              <a:rPr lang="th-TH" sz="1000" b="1" dirty="0">
                <a:solidFill>
                  <a:srgbClr val="FF0000"/>
                </a:solidFill>
              </a:rPr>
              <a:t>15.31   % </a:t>
            </a:r>
            <a:r>
              <a:rPr lang="th-TH" sz="1000" b="1" dirty="0"/>
              <a:t>เขต 4  12.47 %  ประเทศ 27.45 %</a:t>
            </a:r>
            <a:endParaRPr lang="en-US" sz="1000" b="1" dirty="0"/>
          </a:p>
          <a:p>
            <a:r>
              <a:rPr lang="en-US" sz="1000" b="1" dirty="0"/>
              <a:t>caries  free </a:t>
            </a:r>
            <a:r>
              <a:rPr lang="th-TH" sz="1000" b="1" dirty="0"/>
              <a:t> อ่างทอง</a:t>
            </a:r>
            <a:r>
              <a:rPr lang="en-US" sz="1000" b="1" dirty="0"/>
              <a:t> </a:t>
            </a:r>
            <a:r>
              <a:rPr lang="th-TH" sz="1000" b="1" dirty="0">
                <a:solidFill>
                  <a:srgbClr val="FF0000"/>
                </a:solidFill>
              </a:rPr>
              <a:t>53.35 </a:t>
            </a:r>
            <a:r>
              <a:rPr lang="en-US" sz="1000" b="1" dirty="0">
                <a:solidFill>
                  <a:srgbClr val="FF0000"/>
                </a:solidFill>
              </a:rPr>
              <a:t>%</a:t>
            </a:r>
            <a:r>
              <a:rPr lang="th-TH" sz="1000" b="1" dirty="0"/>
              <a:t> เขต 4  64.4</a:t>
            </a:r>
            <a:r>
              <a:rPr lang="en-US" sz="1000" b="1" dirty="0"/>
              <a:t> % </a:t>
            </a:r>
            <a:r>
              <a:rPr lang="th-TH" sz="1000" b="1" dirty="0"/>
              <a:t>ประเทศ 69.84 </a:t>
            </a:r>
            <a:r>
              <a:rPr lang="en-US" sz="1000" b="1" dirty="0"/>
              <a:t>%                                                                 </a:t>
            </a:r>
          </a:p>
          <a:p>
            <a:r>
              <a:rPr lang="en-US" sz="1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                                                              </a:t>
            </a:r>
            <a:r>
              <a:rPr lang="en-US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HDC  18.</a:t>
            </a:r>
            <a:r>
              <a:rPr lang="th-TH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5</a:t>
            </a:r>
            <a:r>
              <a:rPr lang="en-US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ณ </a:t>
            </a:r>
            <a:r>
              <a:rPr lang="en-US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1/06/2566</a:t>
            </a:r>
            <a:r>
              <a:rPr lang="th-TH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1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7" name="แผนภูมิ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886250"/>
              </p:ext>
            </p:extLst>
          </p:nvPr>
        </p:nvGraphicFramePr>
        <p:xfrm>
          <a:off x="107505" y="555527"/>
          <a:ext cx="8791574" cy="4514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ดาว 5 แฉก 2"/>
          <p:cNvSpPr/>
          <p:nvPr/>
        </p:nvSpPr>
        <p:spPr>
          <a:xfrm>
            <a:off x="7956377" y="2931790"/>
            <a:ext cx="243880" cy="1331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11" name="ดาว 5 แฉก 10"/>
          <p:cNvSpPr/>
          <p:nvPr/>
        </p:nvSpPr>
        <p:spPr>
          <a:xfrm>
            <a:off x="7482780" y="4682430"/>
            <a:ext cx="243880" cy="1331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2654" y="14511"/>
            <a:ext cx="9144000" cy="884466"/>
          </a:xfrm>
        </p:spPr>
        <p:txBody>
          <a:bodyPr/>
          <a:lstStyle/>
          <a:p>
            <a:r>
              <a:rPr lang="th-TH" sz="2000" dirty="0"/>
              <a:t>เด็ก 3-5 ปี เคลือบ/ทา ฟลูออไรด์เฉพาะที่ </a:t>
            </a:r>
            <a:r>
              <a:rPr lang="th-TH" altLang="ko-KR" sz="2000" dirty="0"/>
              <a:t>เป้าหมาย ร้อยละ 50 </a:t>
            </a:r>
            <a:r>
              <a:rPr lang="th-TH" sz="2400" dirty="0"/>
              <a:t> </a:t>
            </a:r>
            <a:br>
              <a:rPr lang="th-TH" sz="2400" dirty="0"/>
            </a:br>
            <a:endParaRPr lang="en-US" sz="24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190976" y="411511"/>
            <a:ext cx="3906839" cy="584765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th-TH" sz="1600" b="1" dirty="0"/>
              <a:t>อ่างทอง   </a:t>
            </a:r>
            <a:r>
              <a:rPr lang="en-US" sz="16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27.59</a:t>
            </a:r>
            <a:r>
              <a:rPr lang="th-TH" sz="1600" b="1" dirty="0">
                <a:solidFill>
                  <a:srgbClr val="FF0000"/>
                </a:solidFill>
              </a:rPr>
              <a:t> %    </a:t>
            </a:r>
            <a:r>
              <a:rPr lang="th-TH" sz="1600" b="1" dirty="0"/>
              <a:t>เขต 4  26.67 %    ประเทศ  40.7 %</a:t>
            </a:r>
            <a:endParaRPr lang="en-US" sz="1600" b="1" dirty="0"/>
          </a:p>
          <a:p>
            <a:r>
              <a:rPr lang="en-US" sz="1600" b="1" dirty="0"/>
              <a:t>      </a:t>
            </a:r>
            <a:r>
              <a:rPr lang="en-US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HDC  17.</a:t>
            </a:r>
            <a:r>
              <a:rPr lang="th-TH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9</a:t>
            </a:r>
            <a:r>
              <a:rPr lang="en-US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ณ </a:t>
            </a:r>
            <a:r>
              <a:rPr lang="en-US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1/06/2566</a:t>
            </a:r>
            <a:r>
              <a:rPr lang="th-TH" sz="1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1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10" name="แผนภูมิ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1723030"/>
              </p:ext>
            </p:extLst>
          </p:nvPr>
        </p:nvGraphicFramePr>
        <p:xfrm>
          <a:off x="107504" y="555526"/>
          <a:ext cx="8677274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ดาว 5 แฉก 10"/>
          <p:cNvSpPr/>
          <p:nvPr/>
        </p:nvSpPr>
        <p:spPr>
          <a:xfrm>
            <a:off x="7308305" y="4731991"/>
            <a:ext cx="144016" cy="7200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2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ALLPPT-COLOR-A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822</Words>
  <Application>Microsoft Office PowerPoint</Application>
  <PresentationFormat>นำเสนอทางหน้าจอ (16:9)</PresentationFormat>
  <Paragraphs>236</Paragraphs>
  <Slides>17</Slides>
  <Notes>4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3</vt:i4>
      </vt:variant>
      <vt:variant>
        <vt:lpstr>ชื่อเรื่องภาพนิ่ง</vt:lpstr>
      </vt:variant>
      <vt:variant>
        <vt:i4>17</vt:i4>
      </vt:variant>
    </vt:vector>
  </HeadingPairs>
  <TitlesOfParts>
    <vt:vector size="20" baseType="lpstr">
      <vt:lpstr>Office Theme</vt:lpstr>
      <vt:lpstr>Custom Design</vt:lpstr>
      <vt:lpstr>2_Office Theme</vt:lpstr>
      <vt:lpstr>งานนำเสนอ PowerPoint</vt:lpstr>
      <vt:lpstr>https://atg-h.moph.go.th/ </vt:lpstr>
      <vt:lpstr>https://atg-h.moph.go.th/ </vt:lpstr>
      <vt:lpstr>https://atg-h.moph.go.th/</vt:lpstr>
      <vt:lpstr>งานนำเสนอ PowerPoint</vt:lpstr>
      <vt:lpstr>ร้อยละเด็ก 0-2 ปี ได้รับการตรวจสุขภาพช่องปาก (เป้าหมาย ร้อยละ 50)   ผู้ปกครองได้รับการฝึกแปรงฟันแบบลงมือปฏิบัติ </vt:lpstr>
      <vt:lpstr>เด็กกลุ่มอายุ 3 ปี (เป้าหมาย ตรวจร้อยละ 50   caries free 75 %) </vt:lpstr>
      <vt:lpstr>เด็กกลุ่มอายุ 12  ปี (เป้าหมาย ตรวจร้อยละ 50   caries free 72 %) </vt:lpstr>
      <vt:lpstr>เด็ก 3-5 ปี เคลือบ/ทา ฟลูออไรด์เฉพาะที่ เป้าหมาย ร้อยละ 50   </vt:lpstr>
      <vt:lpstr>เด็กอายุ 6-12 ปี ได้รับการ เคลือบหลุมร่องฟันกรามแท้ เป้าหมายร้อยละ 30 </vt:lpstr>
      <vt:lpstr> จำนวนผู้สูงอายุ ติดบ้านและติดเตียง  (เป้าหมาย ร้อยละ 40)</vt:lpstr>
      <vt:lpstr>กลุ่มอายุ &gt; 40 ปี ได้รับการคัดกรอง PMDs  (เป้าหมาย ร้อยละ 40)</vt:lpstr>
      <vt:lpstr>งานนำเสนอ PowerPoint</vt:lpstr>
      <vt:lpstr>ตัวชี้วัดงานทันตสาธารณสุข </vt:lpstr>
      <vt:lpstr>แผนปฎิบัติงานทันตสธารณสุข    </vt:lpstr>
      <vt:lpstr>งานนำเสนอ PowerPoint</vt:lpstr>
      <vt:lpstr>งานนำเสนอ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Dent</cp:lastModifiedBy>
  <cp:revision>88</cp:revision>
  <dcterms:created xsi:type="dcterms:W3CDTF">2014-04-01T16:27:38Z</dcterms:created>
  <dcterms:modified xsi:type="dcterms:W3CDTF">2023-06-28T04:20:12Z</dcterms:modified>
</cp:coreProperties>
</file>