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23" r:id="rId4"/>
    <p:sldId id="260" r:id="rId5"/>
    <p:sldId id="261" r:id="rId6"/>
    <p:sldId id="262" r:id="rId7"/>
    <p:sldId id="324" r:id="rId8"/>
    <p:sldId id="264" r:id="rId9"/>
    <p:sldId id="331" r:id="rId10"/>
    <p:sldId id="335" r:id="rId11"/>
    <p:sldId id="332" r:id="rId12"/>
    <p:sldId id="333" r:id="rId13"/>
    <p:sldId id="334" r:id="rId14"/>
    <p:sldId id="325" r:id="rId15"/>
    <p:sldId id="326" r:id="rId16"/>
    <p:sldId id="327" r:id="rId17"/>
    <p:sldId id="328" r:id="rId18"/>
    <p:sldId id="329" r:id="rId19"/>
    <p:sldId id="330" r:id="rId20"/>
    <p:sldId id="336" r:id="rId21"/>
    <p:sldId id="337" r:id="rId22"/>
    <p:sldId id="338" r:id="rId23"/>
    <p:sldId id="33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FF00"/>
    <a:srgbClr val="00CC00"/>
    <a:srgbClr val="006600"/>
    <a:srgbClr val="FFFFFF"/>
    <a:srgbClr val="CC9900"/>
    <a:srgbClr val="FF5050"/>
    <a:srgbClr val="FF9900"/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สไตล์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MyDoc\&#3617;&#3634;&#3605;&#3619;&#3600;&#3634;&#3609;+&#3591;&#3634;&#3609;&#3607;&#3633;&#3609;&#3605;\&#3617;&#3634;&#3605;&#3619;&#3600;&#3634;&#3609;&#3591;&#3634;&#3609;&#3607;&#3633;&#3609;&#3605;&#3611;&#3637;&#3670;&#3667;\&#3585;&#3635;&#3621;&#3633;&#3591;&#3588;&#3609;&#3626;&#3640;&#3586;&#3616;&#3634;&#3614;&#3594;&#3656;&#3629;&#3591;&#3611;&#3634;&#3585;\&#3592;&#3635;&#3609;&#3623;&#3609;%20&#3607;&#3614;%20&#3586;&#3629;&#3591;&#3626;&#3616;&#3634;%20&#3611;&#3637;&#3667;&#3671;-&#3611;&#3633;&#3592;&#3592;&#3640;&#3610;&#3633;&#3609;_&#3666;&#3670;&#3617;&#3637;&#3588;&#3670;&#366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MyDoc\&#3617;&#3634;&#3605;&#3619;&#3600;&#3634;&#3609;+&#3591;&#3634;&#3609;&#3607;&#3633;&#3609;&#3605;\&#3617;&#3634;&#3605;&#3619;&#3600;&#3634;&#3609;&#3591;&#3634;&#3609;&#3607;&#3633;&#3609;&#3605;&#3611;&#3637;&#3670;&#3667;\&#3626;&#3635;&#3619;&#3623;&#3592;&#3586;&#3657;&#3629;&#3617;&#3641;&#3621;&#3607;&#3633;&#3609;&#3605;&#3631;\&#3586;&#3657;&#3629;&#3617;&#3641;&#3621;&#3626;&#3635;&#3619;&#3623;&#3592;&#3586;&#3657;&#3629;&#3617;&#3641;&#3621;%20&#3588;&#3609;%20&#3649;&#3621;&#3632;&#3614;&#3639;&#3657;&#3609;&#3607;&#3637;&#3656;%20&#3591;&#3634;&#3609;&#3607;&#3633;&#3609;&#3605;&#3585;&#3619;&#3619;&#3617;%20(&#3648;&#3612;&#3618;&#3649;&#3614;&#3619;&#3656;)_&#3667;&#3585;&#3588;&#3670;&#3667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MyDoc\&#3617;&#3634;&#3605;&#3619;&#3600;&#3634;&#3609;+&#3591;&#3634;&#3609;&#3607;&#3633;&#3609;&#3605;\&#3617;&#3634;&#3605;&#3619;&#3600;&#3634;&#3609;&#3591;&#3634;&#3609;&#3607;&#3633;&#3609;&#3605;&#3611;&#3637;&#3670;&#3667;\&#3626;&#3635;&#3619;&#3623;&#3592;&#3586;&#3657;&#3629;&#3617;&#3641;&#3621;&#3607;&#3633;&#3609;&#3605;&#3631;\&#3586;&#3657;&#3629;&#3617;&#3641;&#3621;&#3626;&#3635;&#3619;&#3623;&#3592;&#3586;&#3657;&#3629;&#3617;&#3641;&#3621;%20&#3588;&#3609;%20&#3649;&#3621;&#3632;&#3614;&#3639;&#3657;&#3609;&#3607;&#3637;&#3656;%20&#3591;&#3634;&#3609;&#3607;&#3633;&#3609;&#3605;&#3585;&#3619;&#3619;&#3617;%20(&#3648;&#3612;&#3618;&#3649;&#3614;&#3619;&#3656;)_&#3667;&#3585;&#3588;&#3670;&#3667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MyDoc\&#3617;&#3634;&#3605;&#3619;&#3600;&#3634;&#3609;+&#3591;&#3634;&#3609;&#3607;&#3633;&#3609;&#3605;\&#3617;&#3634;&#3605;&#3619;&#3600;&#3634;&#3609;&#3591;&#3634;&#3609;&#3607;&#3633;&#3609;&#3605;&#3611;&#3637;&#3670;&#3667;\&#3626;&#3635;&#3619;&#3623;&#3592;&#3586;&#3657;&#3629;&#3617;&#3641;&#3621;&#3607;&#3633;&#3609;&#3605;&#3631;\&#3586;&#3657;&#3629;&#3617;&#3641;&#3621;&#3626;&#3635;&#3619;&#3623;&#3592;&#3586;&#3657;&#3629;&#3617;&#3641;&#3621;%20&#3588;&#3609;%20&#3649;&#3621;&#3632;&#3614;&#3639;&#3657;&#3609;&#3607;&#3637;&#3656;%20&#3591;&#3634;&#3609;&#3607;&#3633;&#3609;&#3605;&#3585;&#3619;&#3619;&#3617;%20(&#3648;&#3612;&#3618;&#3649;&#3614;&#3619;&#3656;)_&#3667;&#3585;&#3588;&#3670;&#3667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MyDoc\&#3617;&#3634;&#3605;&#3619;&#3600;&#3634;&#3609;+&#3591;&#3634;&#3609;&#3607;&#3633;&#3609;&#3605;\&#3617;&#3634;&#3605;&#3619;&#3600;&#3634;&#3609;&#3591;&#3634;&#3609;&#3607;&#3633;&#3609;&#3605;&#3611;&#3637;&#3670;&#3667;\&#3626;&#3635;&#3619;&#3623;&#3592;&#3586;&#3657;&#3629;&#3617;&#3641;&#3621;&#3607;&#3633;&#3609;&#3605;&#3631;\&#3586;&#3657;&#3629;&#3617;&#3641;&#3621;&#3626;&#3635;&#3619;&#3623;&#3592;&#3586;&#3657;&#3629;&#3617;&#3641;&#3621;%20&#3588;&#3609;%20&#3649;&#3621;&#3632;&#3614;&#3639;&#3657;&#3609;&#3607;&#3637;&#3656;%20&#3591;&#3634;&#3609;&#3607;&#3633;&#3609;&#3605;&#3585;&#3619;&#3619;&#3617;%20(&#3648;&#3612;&#3618;&#3649;&#3614;&#3619;&#3656;)_&#3667;&#3585;&#3588;&#3670;&#366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1868226234248E-2"/>
          <c:y val="2.5157232704402517E-2"/>
          <c:w val="0.87342723980082959"/>
          <c:h val="0.89788201003176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'จน ทพ 48-60'!$A$2</c:f>
              <c:strCache>
                <c:ptCount val="1"/>
                <c:pt idx="0">
                  <c:v>จำนวนทันตแพทย์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'จน ทพ 48-60'!$B$1:$Q$1</c:f>
              <c:numCache>
                <c:formatCode>General</c:formatCode>
                <c:ptCount val="16"/>
                <c:pt idx="0">
                  <c:v>2548</c:v>
                </c:pt>
                <c:pt idx="1">
                  <c:v>2549</c:v>
                </c:pt>
                <c:pt idx="2">
                  <c:v>2550</c:v>
                </c:pt>
                <c:pt idx="3">
                  <c:v>2551</c:v>
                </c:pt>
                <c:pt idx="4">
                  <c:v>2552</c:v>
                </c:pt>
                <c:pt idx="5">
                  <c:v>2553</c:v>
                </c:pt>
                <c:pt idx="6">
                  <c:v>2554</c:v>
                </c:pt>
                <c:pt idx="7">
                  <c:v>2555</c:v>
                </c:pt>
                <c:pt idx="8">
                  <c:v>2556</c:v>
                </c:pt>
                <c:pt idx="9">
                  <c:v>2557</c:v>
                </c:pt>
                <c:pt idx="10">
                  <c:v>2558</c:v>
                </c:pt>
                <c:pt idx="11">
                  <c:v>2559</c:v>
                </c:pt>
                <c:pt idx="12">
                  <c:v>2560</c:v>
                </c:pt>
                <c:pt idx="13">
                  <c:v>2561</c:v>
                </c:pt>
                <c:pt idx="14">
                  <c:v>2562</c:v>
                </c:pt>
                <c:pt idx="15">
                  <c:v>2563</c:v>
                </c:pt>
              </c:numCache>
            </c:numRef>
          </c:cat>
          <c:val>
            <c:numRef>
              <c:f>'จน ทพ 48-60'!$B$2:$Q$2</c:f>
              <c:numCache>
                <c:formatCode>#,##0</c:formatCode>
                <c:ptCount val="16"/>
                <c:pt idx="0">
                  <c:v>9036</c:v>
                </c:pt>
                <c:pt idx="1">
                  <c:v>9490</c:v>
                </c:pt>
                <c:pt idx="2">
                  <c:v>9913</c:v>
                </c:pt>
                <c:pt idx="3">
                  <c:v>10319</c:v>
                </c:pt>
                <c:pt idx="4">
                  <c:v>10760</c:v>
                </c:pt>
                <c:pt idx="5">
                  <c:v>11228</c:v>
                </c:pt>
                <c:pt idx="6">
                  <c:v>11884</c:v>
                </c:pt>
                <c:pt idx="7">
                  <c:v>12443</c:v>
                </c:pt>
                <c:pt idx="8">
                  <c:v>13076</c:v>
                </c:pt>
                <c:pt idx="9">
                  <c:v>13795</c:v>
                </c:pt>
                <c:pt idx="10">
                  <c:v>14530</c:v>
                </c:pt>
                <c:pt idx="11">
                  <c:v>15310</c:v>
                </c:pt>
                <c:pt idx="12">
                  <c:v>16102</c:v>
                </c:pt>
                <c:pt idx="13">
                  <c:v>16937</c:v>
                </c:pt>
                <c:pt idx="14">
                  <c:v>17699</c:v>
                </c:pt>
                <c:pt idx="15">
                  <c:v>18442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30720"/>
        <c:axId val="101632256"/>
      </c:barChart>
      <c:lineChart>
        <c:grouping val="standard"/>
        <c:varyColors val="0"/>
        <c:ser>
          <c:idx val="1"/>
          <c:order val="1"/>
          <c:tx>
            <c:strRef>
              <c:f>'จน ทพ 48-60'!$A$3</c:f>
              <c:strCache>
                <c:ptCount val="1"/>
                <c:pt idx="0">
                  <c:v>จำนวน ทพ.เพิ่ม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'จน ทพ 48-60'!$B$3:$Q$3</c:f>
              <c:numCache>
                <c:formatCode>#,##0</c:formatCode>
                <c:ptCount val="16"/>
                <c:pt idx="1">
                  <c:v>454</c:v>
                </c:pt>
                <c:pt idx="2">
                  <c:v>423</c:v>
                </c:pt>
                <c:pt idx="3">
                  <c:v>406</c:v>
                </c:pt>
                <c:pt idx="4">
                  <c:v>441</c:v>
                </c:pt>
                <c:pt idx="5">
                  <c:v>468</c:v>
                </c:pt>
                <c:pt idx="6">
                  <c:v>656</c:v>
                </c:pt>
                <c:pt idx="7">
                  <c:v>559</c:v>
                </c:pt>
                <c:pt idx="8">
                  <c:v>633</c:v>
                </c:pt>
                <c:pt idx="9">
                  <c:v>719</c:v>
                </c:pt>
                <c:pt idx="10">
                  <c:v>735</c:v>
                </c:pt>
                <c:pt idx="11">
                  <c:v>780</c:v>
                </c:pt>
                <c:pt idx="12">
                  <c:v>792</c:v>
                </c:pt>
                <c:pt idx="13">
                  <c:v>835</c:v>
                </c:pt>
                <c:pt idx="14">
                  <c:v>762</c:v>
                </c:pt>
                <c:pt idx="15">
                  <c:v>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39680"/>
        <c:axId val="101638144"/>
      </c:lineChart>
      <c:catAx>
        <c:axId val="1016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632256"/>
        <c:crosses val="autoZero"/>
        <c:auto val="1"/>
        <c:lblAlgn val="ctr"/>
        <c:lblOffset val="100"/>
        <c:noMultiLvlLbl val="0"/>
      </c:catAx>
      <c:valAx>
        <c:axId val="10163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630720"/>
        <c:crosses val="autoZero"/>
        <c:crossBetween val="between"/>
      </c:valAx>
      <c:valAx>
        <c:axId val="101638144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639680"/>
        <c:crosses val="max"/>
        <c:crossBetween val="between"/>
      </c:valAx>
      <c:catAx>
        <c:axId val="101639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01638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47456027721486"/>
          <c:y val="4.5022967578420017E-2"/>
          <c:w val="0.28009702519994428"/>
          <c:h val="0.13252513247164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'จน ทพ 48-60'!$A$6</c:f>
              <c:strCache>
                <c:ptCount val="1"/>
                <c:pt idx="0">
                  <c:v>สัดส่วน ปชก.: ทพ.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'จน ทพ 48-60'!$B$1:$R$1</c:f>
              <c:numCache>
                <c:formatCode>General</c:formatCode>
                <c:ptCount val="17"/>
                <c:pt idx="1">
                  <c:v>2548</c:v>
                </c:pt>
                <c:pt idx="2">
                  <c:v>2549</c:v>
                </c:pt>
                <c:pt idx="3">
                  <c:v>2550</c:v>
                </c:pt>
                <c:pt idx="4">
                  <c:v>2551</c:v>
                </c:pt>
                <c:pt idx="5">
                  <c:v>2552</c:v>
                </c:pt>
                <c:pt idx="6">
                  <c:v>2553</c:v>
                </c:pt>
                <c:pt idx="7">
                  <c:v>2554</c:v>
                </c:pt>
                <c:pt idx="8">
                  <c:v>2555</c:v>
                </c:pt>
                <c:pt idx="9">
                  <c:v>2556</c:v>
                </c:pt>
                <c:pt idx="10">
                  <c:v>2557</c:v>
                </c:pt>
                <c:pt idx="11">
                  <c:v>2558</c:v>
                </c:pt>
                <c:pt idx="12">
                  <c:v>2559</c:v>
                </c:pt>
                <c:pt idx="13">
                  <c:v>2560</c:v>
                </c:pt>
                <c:pt idx="14">
                  <c:v>2561</c:v>
                </c:pt>
                <c:pt idx="15">
                  <c:v>2562</c:v>
                </c:pt>
                <c:pt idx="16">
                  <c:v>2563</c:v>
                </c:pt>
              </c:numCache>
            </c:numRef>
          </c:cat>
          <c:val>
            <c:numRef>
              <c:f>'จน ทพ 48-60'!$B$6:$R$6</c:f>
              <c:numCache>
                <c:formatCode>#,##0</c:formatCode>
                <c:ptCount val="17"/>
                <c:pt idx="1">
                  <c:v>6858.7467906153161</c:v>
                </c:pt>
                <c:pt idx="2">
                  <c:v>6577.2436248682825</c:v>
                </c:pt>
                <c:pt idx="3">
                  <c:v>6338.0101886411785</c:v>
                </c:pt>
                <c:pt idx="4">
                  <c:v>6108.9492198856478</c:v>
                </c:pt>
                <c:pt idx="5">
                  <c:v>5891.2388475836433</c:v>
                </c:pt>
                <c:pt idx="6">
                  <c:v>5657.7361952262199</c:v>
                </c:pt>
                <c:pt idx="7">
                  <c:v>5375.1486873106696</c:v>
                </c:pt>
                <c:pt idx="8">
                  <c:v>5149.5646548260065</c:v>
                </c:pt>
                <c:pt idx="9">
                  <c:v>4929.3893392474765</c:v>
                </c:pt>
                <c:pt idx="10">
                  <c:v>4696.332656759696</c:v>
                </c:pt>
                <c:pt idx="11">
                  <c:v>4482.0864418444598</c:v>
                </c:pt>
                <c:pt idx="12">
                  <c:v>4293.213455258001</c:v>
                </c:pt>
                <c:pt idx="13">
                  <c:v>4094.6186809092037</c:v>
                </c:pt>
                <c:pt idx="14">
                  <c:v>3907.9236582629746</c:v>
                </c:pt>
                <c:pt idx="15">
                  <c:v>3752.4142041923274</c:v>
                </c:pt>
                <c:pt idx="16">
                  <c:v>3609.0952716625093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30016"/>
        <c:axId val="109040000"/>
      </c:lineChart>
      <c:catAx>
        <c:axId val="1090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9040000"/>
        <c:crosses val="autoZero"/>
        <c:auto val="1"/>
        <c:lblAlgn val="ctr"/>
        <c:lblOffset val="100"/>
        <c:noMultiLvlLbl val="0"/>
      </c:catAx>
      <c:valAx>
        <c:axId val="109040000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903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4983159216773E-2"/>
          <c:y val="8.4033769972301844E-2"/>
          <c:w val="0.87592909313698275"/>
          <c:h val="0.69754526896259184"/>
        </c:manualLayout>
      </c:layout>
      <c:lineChart>
        <c:grouping val="standard"/>
        <c:varyColors val="0"/>
        <c:ser>
          <c:idx val="0"/>
          <c:order val="0"/>
          <c:tx>
            <c:strRef>
              <c:f>'D:\A 2560\คาดกำลังทพ ๒๐ปี\A รายงานทันตบุคลากร\[1 ทันตบุคลากรภาพรวม ปี2542-2558 final.xls]กราฟ'!$G$10</c:f>
              <c:strCache>
                <c:ptCount val="1"/>
                <c:pt idx="0">
                  <c:v>รัฐอื่น </c:v>
                </c:pt>
              </c:strCache>
            </c:strRef>
          </c:tx>
          <c:spPr>
            <a:ln w="34925" cap="rnd">
              <a:solidFill>
                <a:schemeClr val="accent3">
                  <a:shade val="65000"/>
                </a:schemeClr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6585173356826902E-2"/>
                  <c:y val="-7.3255209296021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85173356826902E-2"/>
                  <c:y val="-6.699542838835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585173356826944E-2"/>
                  <c:y val="-7.9514990203689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585173356826902E-2"/>
                  <c:y val="-7.3255209296021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585173356826902E-2"/>
                  <c:y val="-5.4475866573016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254171025824567E-2"/>
                  <c:y val="-6.699542838835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254171025824567E-2"/>
                  <c:y val="-6.699542838835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86142466457427E-2"/>
                  <c:y val="-5.4475866573016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1981756864312975E-2"/>
                  <c:y val="-4.380731820287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981756864312975E-2"/>
                  <c:y val="-6.341516134012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631028138407858E-2"/>
                  <c:y val="-7.6487056764963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981756864312975E-2"/>
                  <c:y val="-6.341516134012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1981756864312975E-2"/>
                  <c:y val="-6.995110905254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2635296469464588E-2"/>
                  <c:y val="-8.3023004477381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_);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[1]กราฟ!$H$9:$P$9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[1]กราฟ!$H$10:$P$10</c:f>
              <c:numCache>
                <c:formatCode>General</c:formatCode>
                <c:ptCount val="9"/>
                <c:pt idx="0">
                  <c:v>14.2</c:v>
                </c:pt>
                <c:pt idx="1">
                  <c:v>14.44121915820029</c:v>
                </c:pt>
                <c:pt idx="2">
                  <c:v>14.033850493653032</c:v>
                </c:pt>
                <c:pt idx="3">
                  <c:v>13.542558250118878</c:v>
                </c:pt>
                <c:pt idx="4">
                  <c:v>13.233965672990063</c:v>
                </c:pt>
                <c:pt idx="5">
                  <c:v>12.3</c:v>
                </c:pt>
                <c:pt idx="6">
                  <c:v>12.6</c:v>
                </c:pt>
                <c:pt idx="7">
                  <c:v>12.142857142857142</c:v>
                </c:pt>
                <c:pt idx="8">
                  <c:v>9.1999999999999993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8D2D-40AE-94FC-C9E3CFBC5501}"/>
            </c:ext>
          </c:extLst>
        </c:ser>
        <c:ser>
          <c:idx val="1"/>
          <c:order val="1"/>
          <c:tx>
            <c:strRef>
              <c:f>'D:\A 2560\คาดกำลังทพ ๒๐ปี\A รายงานทันตบุคลากร\[1 ทันตบุคลากรภาพรวม ปี2542-2558 final.xls]กราฟ'!$G$11</c:f>
              <c:strCache>
                <c:ptCount val="1"/>
                <c:pt idx="0">
                  <c:v>กสธ.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dLbl>
              <c:idx val="5"/>
              <c:layout>
                <c:manualLayout>
                  <c:x val="-2.7652519044875489E-2"/>
                  <c:y val="-7.6154194754432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652519044875489E-2"/>
                  <c:y val="-6.4163787080571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652519044875489E-2"/>
                  <c:y val="-6.4163787080571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684962550413047E-2"/>
                  <c:y val="-5.6320518758684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981756864312892E-2"/>
                  <c:y val="-6.995110905254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1981756864312975E-2"/>
                  <c:y val="-6.3415161340126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1981756864312975E-2"/>
                  <c:y val="-6.9951109052544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583110291749497E-2"/>
                  <c:y val="-5.034326591529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_);\(#,##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[1]กราฟ!$H$9:$P$9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[1]กราฟ!$H$11:$P$11</c:f>
              <c:numCache>
                <c:formatCode>General</c:formatCode>
                <c:ptCount val="9"/>
                <c:pt idx="0">
                  <c:v>32.397986505301489</c:v>
                </c:pt>
                <c:pt idx="1">
                  <c:v>32.24134356209828</c:v>
                </c:pt>
                <c:pt idx="2">
                  <c:v>33.366915172274837</c:v>
                </c:pt>
                <c:pt idx="3">
                  <c:v>33.31431288635283</c:v>
                </c:pt>
                <c:pt idx="4">
                  <c:v>35.284552845528452</c:v>
                </c:pt>
                <c:pt idx="5">
                  <c:v>37</c:v>
                </c:pt>
                <c:pt idx="6">
                  <c:v>38</c:v>
                </c:pt>
                <c:pt idx="7">
                  <c:v>38.523809523809518</c:v>
                </c:pt>
                <c:pt idx="8">
                  <c:v>41.5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8D2D-40AE-94FC-C9E3CFBC5501}"/>
            </c:ext>
          </c:extLst>
        </c:ser>
        <c:ser>
          <c:idx val="2"/>
          <c:order val="2"/>
          <c:tx>
            <c:strRef>
              <c:f>'D:\A 2560\คาดกำลังทพ ๒๐ปี\A รายงานทันตบุคลากร\[1 ทันตบุคลากรภาพรวม ปี2542-2558 final.xls]กราฟ'!$G$12</c:f>
              <c:strCache>
                <c:ptCount val="1"/>
                <c:pt idx="0">
                  <c:v>เอกชน</c:v>
                </c:pt>
              </c:strCache>
            </c:strRef>
          </c:tx>
          <c:spPr>
            <a:ln w="34925" cap="rnd">
              <a:solidFill>
                <a:schemeClr val="accent3">
                  <a:tint val="65000"/>
                </a:schemeClr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[1]กราฟ!$H$9:$P$9</c:f>
              <c:numCache>
                <c:formatCode>General</c:formatCode>
                <c:ptCount val="9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  <c:pt idx="7">
                  <c:v>2557</c:v>
                </c:pt>
                <c:pt idx="8">
                  <c:v>2558</c:v>
                </c:pt>
              </c:numCache>
            </c:numRef>
          </c:cat>
          <c:val>
            <c:numRef>
              <c:f>[1]กราฟ!$H$12:$P$12</c:f>
              <c:numCache>
                <c:formatCode>General</c:formatCode>
                <c:ptCount val="9"/>
                <c:pt idx="0">
                  <c:v>53.379029666916566</c:v>
                </c:pt>
                <c:pt idx="1">
                  <c:v>53.31743727970143</c:v>
                </c:pt>
                <c:pt idx="2">
                  <c:v>52.599234334072136</c:v>
                </c:pt>
                <c:pt idx="3">
                  <c:v>53.14312886352829</c:v>
                </c:pt>
                <c:pt idx="4">
                  <c:v>51.481481481481481</c:v>
                </c:pt>
                <c:pt idx="5">
                  <c:v>50.4</c:v>
                </c:pt>
                <c:pt idx="6">
                  <c:v>49.4</c:v>
                </c:pt>
                <c:pt idx="7">
                  <c:v>49.333333333333336</c:v>
                </c:pt>
                <c:pt idx="8">
                  <c:v>49.3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8D2D-40AE-94FC-C9E3CFBC5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59168"/>
        <c:axId val="101960704"/>
      </c:lineChart>
      <c:catAx>
        <c:axId val="10195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96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96070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9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05818022747151E-2"/>
          <c:y val="5.0925925925925923E-2"/>
          <c:w val="0.88723862642169726"/>
          <c:h val="0.85669728783902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รายเขต!$B$19</c:f>
              <c:strCache>
                <c:ptCount val="1"/>
                <c:pt idx="0">
                  <c:v>จำนวน ทพ.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รายเขต!$B$20:$B$31</c:f>
              <c:numCache>
                <c:formatCode>General</c:formatCode>
                <c:ptCount val="12"/>
                <c:pt idx="0">
                  <c:v>650</c:v>
                </c:pt>
                <c:pt idx="1">
                  <c:v>330</c:v>
                </c:pt>
                <c:pt idx="2">
                  <c:v>325</c:v>
                </c:pt>
                <c:pt idx="3">
                  <c:v>469</c:v>
                </c:pt>
                <c:pt idx="4">
                  <c:v>532</c:v>
                </c:pt>
                <c:pt idx="5">
                  <c:v>519</c:v>
                </c:pt>
                <c:pt idx="6">
                  <c:v>456</c:v>
                </c:pt>
                <c:pt idx="7">
                  <c:v>440</c:v>
                </c:pt>
                <c:pt idx="8">
                  <c:v>578</c:v>
                </c:pt>
                <c:pt idx="9">
                  <c:v>379</c:v>
                </c:pt>
                <c:pt idx="10">
                  <c:v>494</c:v>
                </c:pt>
                <c:pt idx="11">
                  <c:v>506</c:v>
                </c:pt>
              </c:numCache>
            </c:numRef>
          </c:val>
        </c:ser>
        <c:ser>
          <c:idx val="1"/>
          <c:order val="1"/>
          <c:tx>
            <c:strRef>
              <c:f>รายเขต!$C$19</c:f>
              <c:strCache>
                <c:ptCount val="1"/>
                <c:pt idx="0">
                  <c:v>จำนวน ทภ.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รายเขต!$C$20:$C$31</c:f>
              <c:numCache>
                <c:formatCode>General</c:formatCode>
                <c:ptCount val="12"/>
                <c:pt idx="0">
                  <c:v>672</c:v>
                </c:pt>
                <c:pt idx="1">
                  <c:v>377</c:v>
                </c:pt>
                <c:pt idx="2">
                  <c:v>356</c:v>
                </c:pt>
                <c:pt idx="3">
                  <c:v>515</c:v>
                </c:pt>
                <c:pt idx="4">
                  <c:v>531</c:v>
                </c:pt>
                <c:pt idx="5">
                  <c:v>610</c:v>
                </c:pt>
                <c:pt idx="6">
                  <c:v>614</c:v>
                </c:pt>
                <c:pt idx="7">
                  <c:v>591</c:v>
                </c:pt>
                <c:pt idx="8">
                  <c:v>746</c:v>
                </c:pt>
                <c:pt idx="9">
                  <c:v>566</c:v>
                </c:pt>
                <c:pt idx="10">
                  <c:v>491</c:v>
                </c:pt>
                <c:pt idx="11">
                  <c:v>642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104064"/>
        <c:axId val="101982976"/>
      </c:barChart>
      <c:catAx>
        <c:axId val="1021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1982976"/>
        <c:crosses val="autoZero"/>
        <c:auto val="1"/>
        <c:lblAlgn val="ctr"/>
        <c:lblOffset val="100"/>
        <c:noMultiLvlLbl val="0"/>
      </c:catAx>
      <c:valAx>
        <c:axId val="10198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43339008299637"/>
          <c:y val="6.4996062992125986E-2"/>
          <c:w val="0.3506104549431320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8092738407699"/>
          <c:y val="5.9076355076769997E-2"/>
          <c:w val="0.8523635170603675"/>
          <c:h val="0.84391728992084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รายเขต!$E$19</c:f>
              <c:strCache>
                <c:ptCount val="1"/>
                <c:pt idx="0">
                  <c:v>สัดส่วน ปชก.:ทพ.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รายเขต!$A$20:$A$32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รายเขต!$E$20:$E$32</c:f>
              <c:numCache>
                <c:formatCode>#,##0</c:formatCode>
                <c:ptCount val="13"/>
                <c:pt idx="0">
                  <c:v>9066.3646153846148</c:v>
                </c:pt>
                <c:pt idx="1">
                  <c:v>10822.636363636364</c:v>
                </c:pt>
                <c:pt idx="2">
                  <c:v>9159.7384615384617</c:v>
                </c:pt>
                <c:pt idx="3">
                  <c:v>11512.601279317698</c:v>
                </c:pt>
                <c:pt idx="4">
                  <c:v>10060.70112781955</c:v>
                </c:pt>
                <c:pt idx="5">
                  <c:v>11920.080924855491</c:v>
                </c:pt>
                <c:pt idx="6">
                  <c:v>11079.910087719298</c:v>
                </c:pt>
                <c:pt idx="7">
                  <c:v>12638.09090909091</c:v>
                </c:pt>
                <c:pt idx="8">
                  <c:v>11725.429065743945</c:v>
                </c:pt>
                <c:pt idx="9">
                  <c:v>12189.67018469657</c:v>
                </c:pt>
                <c:pt idx="10">
                  <c:v>9102.5829959514176</c:v>
                </c:pt>
                <c:pt idx="11">
                  <c:v>9873.604743083004</c:v>
                </c:pt>
                <c:pt idx="12">
                  <c:v>10722.587002465656</c:v>
                </c:pt>
              </c:numCache>
            </c:numRef>
          </c:val>
        </c:ser>
        <c:ser>
          <c:idx val="1"/>
          <c:order val="1"/>
          <c:tx>
            <c:strRef>
              <c:f>รายเขต!$F$19</c:f>
              <c:strCache>
                <c:ptCount val="1"/>
                <c:pt idx="0">
                  <c:v>สัดส่วน ปชก.:ทภ.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928961748633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รายเขต!$A$20:$A$32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รายเขต!$F$20:$F$32</c:f>
              <c:numCache>
                <c:formatCode>#,##0</c:formatCode>
                <c:ptCount val="13"/>
                <c:pt idx="0">
                  <c:v>8769.5491071428569</c:v>
                </c:pt>
                <c:pt idx="1">
                  <c:v>9473.3952254641918</c:v>
                </c:pt>
                <c:pt idx="2">
                  <c:v>8362.1207865168544</c:v>
                </c:pt>
                <c:pt idx="3">
                  <c:v>10484.291262135923</c:v>
                </c:pt>
                <c:pt idx="4">
                  <c:v>10079.647834274952</c:v>
                </c:pt>
                <c:pt idx="5">
                  <c:v>10141.839344262295</c:v>
                </c:pt>
                <c:pt idx="6">
                  <c:v>8228.7280130293166</c:v>
                </c:pt>
                <c:pt idx="7">
                  <c:v>9409.0693739424696</c:v>
                </c:pt>
                <c:pt idx="8">
                  <c:v>9084.8498659517427</c:v>
                </c:pt>
                <c:pt idx="9">
                  <c:v>8162.340989399293</c:v>
                </c:pt>
                <c:pt idx="10">
                  <c:v>9158.1995926680247</c:v>
                </c:pt>
                <c:pt idx="11">
                  <c:v>7782</c:v>
                </c:pt>
                <c:pt idx="12">
                  <c:v>9072.0978989718369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006144"/>
        <c:axId val="102028416"/>
      </c:barChart>
      <c:catAx>
        <c:axId val="10200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028416"/>
        <c:crosses val="autoZero"/>
        <c:auto val="1"/>
        <c:lblAlgn val="ctr"/>
        <c:lblOffset val="100"/>
        <c:noMultiLvlLbl val="0"/>
      </c:catAx>
      <c:valAx>
        <c:axId val="1020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00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24637510198866"/>
          <c:y val="5.4746911554797745E-2"/>
          <c:w val="0.4168955144651862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05818022747151E-2"/>
          <c:y val="5.0925925925925923E-2"/>
          <c:w val="0.88723862642169726"/>
          <c:h val="0.85206765820939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รายเขต!$B$19</c:f>
              <c:strCache>
                <c:ptCount val="1"/>
                <c:pt idx="0">
                  <c:v>จำนวน ทพ.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รายเขต!$B$20:$B$31</c:f>
              <c:numCache>
                <c:formatCode>General</c:formatCode>
                <c:ptCount val="12"/>
                <c:pt idx="0">
                  <c:v>650</c:v>
                </c:pt>
                <c:pt idx="1">
                  <c:v>330</c:v>
                </c:pt>
                <c:pt idx="2">
                  <c:v>325</c:v>
                </c:pt>
                <c:pt idx="3">
                  <c:v>469</c:v>
                </c:pt>
                <c:pt idx="4">
                  <c:v>532</c:v>
                </c:pt>
                <c:pt idx="5">
                  <c:v>519</c:v>
                </c:pt>
                <c:pt idx="6">
                  <c:v>456</c:v>
                </c:pt>
                <c:pt idx="7">
                  <c:v>440</c:v>
                </c:pt>
                <c:pt idx="8">
                  <c:v>578</c:v>
                </c:pt>
                <c:pt idx="9">
                  <c:v>379</c:v>
                </c:pt>
                <c:pt idx="10">
                  <c:v>494</c:v>
                </c:pt>
                <c:pt idx="11">
                  <c:v>506</c:v>
                </c:pt>
              </c:numCache>
            </c:numRef>
          </c:val>
        </c:ser>
        <c:ser>
          <c:idx val="1"/>
          <c:order val="1"/>
          <c:tx>
            <c:strRef>
              <c:f>รายเขต!$G$19</c:f>
              <c:strCache>
                <c:ptCount val="1"/>
                <c:pt idx="0">
                  <c:v>FTE ขั้นต่ำ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รายเขต!$G$20:$G$31</c:f>
              <c:numCache>
                <c:formatCode>#,##0.0</c:formatCode>
                <c:ptCount val="12"/>
                <c:pt idx="0">
                  <c:v>621.85819999999978</c:v>
                </c:pt>
                <c:pt idx="1">
                  <c:v>309.11831746031737</c:v>
                </c:pt>
                <c:pt idx="2">
                  <c:v>322.0570603174603</c:v>
                </c:pt>
                <c:pt idx="3">
                  <c:v>448.09971587301601</c:v>
                </c:pt>
                <c:pt idx="4">
                  <c:v>498.1645285714286</c:v>
                </c:pt>
                <c:pt idx="5">
                  <c:v>484.83487777777771</c:v>
                </c:pt>
                <c:pt idx="6">
                  <c:v>538.50837777777758</c:v>
                </c:pt>
                <c:pt idx="7">
                  <c:v>500.34278095238062</c:v>
                </c:pt>
                <c:pt idx="8">
                  <c:v>603.62116349206315</c:v>
                </c:pt>
                <c:pt idx="9">
                  <c:v>431.28226349206358</c:v>
                </c:pt>
                <c:pt idx="10">
                  <c:v>462.88875714285717</c:v>
                </c:pt>
                <c:pt idx="11">
                  <c:v>471.65352222222214</c:v>
                </c:pt>
              </c:numCache>
            </c:numRef>
          </c:val>
        </c:ser>
        <c:ser>
          <c:idx val="2"/>
          <c:order val="2"/>
          <c:tx>
            <c:strRef>
              <c:f>รายเขต!$H$19</c:f>
              <c:strCache>
                <c:ptCount val="1"/>
                <c:pt idx="0">
                  <c:v>FTE ขั้นสูง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รายเขต!$H$20:$H$31</c:f>
              <c:numCache>
                <c:formatCode>#,##0.0</c:formatCode>
                <c:ptCount val="12"/>
                <c:pt idx="0">
                  <c:v>776.32275000000004</c:v>
                </c:pt>
                <c:pt idx="1">
                  <c:v>385.39789682539674</c:v>
                </c:pt>
                <c:pt idx="2">
                  <c:v>402.82132539682539</c:v>
                </c:pt>
                <c:pt idx="3">
                  <c:v>560.37464484126974</c:v>
                </c:pt>
                <c:pt idx="4">
                  <c:v>620.9556607142855</c:v>
                </c:pt>
                <c:pt idx="5">
                  <c:v>605.04359722222216</c:v>
                </c:pt>
                <c:pt idx="6">
                  <c:v>672.63547222222189</c:v>
                </c:pt>
                <c:pt idx="7">
                  <c:v>625.6784761904762</c:v>
                </c:pt>
                <c:pt idx="8">
                  <c:v>753.77645436507953</c:v>
                </c:pt>
                <c:pt idx="9">
                  <c:v>538.60282936507951</c:v>
                </c:pt>
                <c:pt idx="10">
                  <c:v>577.1109464285712</c:v>
                </c:pt>
                <c:pt idx="11">
                  <c:v>588.06690277777761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152064"/>
        <c:axId val="102153600"/>
      </c:barChart>
      <c:catAx>
        <c:axId val="1021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53600"/>
        <c:crosses val="autoZero"/>
        <c:auto val="1"/>
        <c:lblAlgn val="ctr"/>
        <c:lblOffset val="100"/>
        <c:noMultiLvlLbl val="0"/>
      </c:catAx>
      <c:valAx>
        <c:axId val="10215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62007874015745"/>
          <c:y val="7.4652230971128566E-2"/>
          <c:w val="0.483663891836305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รายเขต!$I$19</c:f>
              <c:strCache>
                <c:ptCount val="1"/>
                <c:pt idx="0">
                  <c:v>FTE ขั้นต่ำ เทียบ ทพ. (จน.รพ.)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รายเขต!$I$20:$I$31</c:f>
              <c:numCache>
                <c:formatCode>General</c:formatCode>
                <c:ptCount val="12"/>
                <c:pt idx="0">
                  <c:v>19</c:v>
                </c:pt>
                <c:pt idx="1">
                  <c:v>9</c:v>
                </c:pt>
                <c:pt idx="2">
                  <c:v>8</c:v>
                </c:pt>
                <c:pt idx="3">
                  <c:v>11</c:v>
                </c:pt>
                <c:pt idx="4">
                  <c:v>19</c:v>
                </c:pt>
                <c:pt idx="5">
                  <c:v>12</c:v>
                </c:pt>
                <c:pt idx="6">
                  <c:v>37</c:v>
                </c:pt>
                <c:pt idx="7">
                  <c:v>29</c:v>
                </c:pt>
                <c:pt idx="8">
                  <c:v>25</c:v>
                </c:pt>
                <c:pt idx="9">
                  <c:v>25</c:v>
                </c:pt>
                <c:pt idx="10">
                  <c:v>19</c:v>
                </c:pt>
                <c:pt idx="11">
                  <c:v>18</c:v>
                </c:pt>
              </c:numCache>
            </c:numRef>
          </c:val>
        </c:ser>
        <c:ser>
          <c:idx val="1"/>
          <c:order val="1"/>
          <c:tx>
            <c:strRef>
              <c:f>รายเขต!$J$19</c:f>
              <c:strCache>
                <c:ptCount val="1"/>
                <c:pt idx="0">
                  <c:v>FTE ขั้นสูง เทียบ ทพ. (จน.รพ.)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รายเขต!$A$20:$A$31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รายเขต!$J$20:$J$31</c:f>
              <c:numCache>
                <c:formatCode>General</c:formatCode>
                <c:ptCount val="12"/>
                <c:pt idx="0">
                  <c:v>59</c:v>
                </c:pt>
                <c:pt idx="1">
                  <c:v>22</c:v>
                </c:pt>
                <c:pt idx="2">
                  <c:v>33</c:v>
                </c:pt>
                <c:pt idx="3">
                  <c:v>38</c:v>
                </c:pt>
                <c:pt idx="4">
                  <c:v>37</c:v>
                </c:pt>
                <c:pt idx="5">
                  <c:v>35</c:v>
                </c:pt>
                <c:pt idx="6">
                  <c:v>58</c:v>
                </c:pt>
                <c:pt idx="7">
                  <c:v>60</c:v>
                </c:pt>
                <c:pt idx="8">
                  <c:v>52</c:v>
                </c:pt>
                <c:pt idx="9">
                  <c:v>55</c:v>
                </c:pt>
                <c:pt idx="10">
                  <c:v>45</c:v>
                </c:pt>
                <c:pt idx="11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943616"/>
        <c:axId val="112133248"/>
      </c:barChart>
      <c:catAx>
        <c:axId val="1109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2133248"/>
        <c:crosses val="autoZero"/>
        <c:auto val="1"/>
        <c:lblAlgn val="ctr"/>
        <c:lblOffset val="100"/>
        <c:noMultiLvlLbl val="0"/>
      </c:catAx>
      <c:valAx>
        <c:axId val="11213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09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5CF-55B5-4E1E-B30E-0F9F34FC12FA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68C1-F007-46F5-83DB-9B3C04FBF7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67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2819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7877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12935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991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9A4BFB0-05F1-49B0-92BB-4B9819DB2328}" type="slidenum">
              <a:rPr lang="en-US" altLang="th-TH" sz="1300">
                <a:solidFill>
                  <a:srgbClr val="FFFFFF"/>
                </a:solidFill>
              </a:rPr>
              <a:pPr eaLnBrk="1">
                <a:spcBef>
                  <a:spcPct val="0"/>
                </a:spcBef>
              </a:pPr>
              <a:t>14</a:t>
            </a:fld>
            <a:endParaRPr lang="en-US" altLang="th-TH" sz="1300">
              <a:solidFill>
                <a:srgbClr val="FFFFFF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4538"/>
            <a:ext cx="65055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05" y="4643681"/>
            <a:ext cx="5316856" cy="44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66425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2819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7877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12935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991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AFCE4735-1F61-462F-B7BB-F4FF30A8F291}" type="slidenum">
              <a:rPr lang="en-US" altLang="th-TH" sz="1300">
                <a:solidFill>
                  <a:srgbClr val="FFFFFF"/>
                </a:solidFill>
              </a:rPr>
              <a:pPr eaLnBrk="1">
                <a:spcBef>
                  <a:spcPct val="0"/>
                </a:spcBef>
              </a:pPr>
              <a:t>15</a:t>
            </a:fld>
            <a:endParaRPr lang="en-US" altLang="th-TH" sz="1300">
              <a:solidFill>
                <a:srgbClr val="FFFFFF"/>
              </a:solidFill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4538"/>
            <a:ext cx="65055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05" y="4643681"/>
            <a:ext cx="5316856" cy="44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ctr" hangingPunct="1"/>
            <a:r>
              <a:rPr lang="th-TH" altLang="th-TH" b="1" smtClean="0"/>
              <a:t> </a:t>
            </a:r>
            <a:r>
              <a:rPr lang="en-US" altLang="th-TH" b="1" smtClean="0"/>
              <a:t>- </a:t>
            </a:r>
            <a:r>
              <a:rPr lang="th-TH" altLang="th-TH" b="1" smtClean="0"/>
              <a:t>อัตรากำลังสำหรับ </a:t>
            </a:r>
            <a:r>
              <a:rPr lang="en-US" altLang="th-TH" b="1" smtClean="0"/>
              <a:t>GateKeeper Physician </a:t>
            </a:r>
            <a:r>
              <a:rPr lang="th-TH" altLang="th-TH" b="1" smtClean="0"/>
              <a:t>(แพทย์เวชปฏิบัติทั่วไป,</a:t>
            </a:r>
            <a:r>
              <a:rPr lang="en-US" altLang="th-TH" b="1" smtClean="0"/>
              <a:t>Fam.Med,</a:t>
            </a:r>
            <a:r>
              <a:rPr lang="th-TH" altLang="th-TH" b="1" smtClean="0"/>
              <a:t>เวชศาสตร์ป้องกัน,อาชีวฯ,ระบาด</a:t>
            </a:r>
            <a:r>
              <a:rPr lang="en-US" altLang="th-TH" b="1" smtClean="0"/>
              <a:t>)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กรณีรพ.สต.</a:t>
            </a:r>
            <a:r>
              <a:rPr lang="en-US" altLang="th-TH" b="1" smtClean="0"/>
              <a:t>&lt; 5 </a:t>
            </a:r>
            <a:r>
              <a:rPr lang="th-TH" altLang="th-TH" b="1" smtClean="0"/>
              <a:t>แห่ง ปัดเป็นแพทย์ </a:t>
            </a:r>
            <a:r>
              <a:rPr lang="en-US" altLang="th-TH" b="1" smtClean="0"/>
              <a:t>1 </a:t>
            </a:r>
            <a:r>
              <a:rPr lang="th-TH" altLang="th-TH" b="1" smtClean="0"/>
              <a:t>คน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กรณีรพ.สต.</a:t>
            </a:r>
            <a:r>
              <a:rPr lang="en-US" altLang="th-TH" b="1" smtClean="0"/>
              <a:t>&gt; 5 </a:t>
            </a:r>
            <a:r>
              <a:rPr lang="th-TH" altLang="th-TH" b="1" smtClean="0"/>
              <a:t>แห่ง เศษปัดลง (เช่น </a:t>
            </a:r>
            <a:r>
              <a:rPr lang="en-US" altLang="th-TH" b="1" smtClean="0"/>
              <a:t>13 </a:t>
            </a:r>
            <a:r>
              <a:rPr lang="th-TH" altLang="th-TH" b="1" smtClean="0"/>
              <a:t>รพ.สต.เพิ่มแพทย์ </a:t>
            </a:r>
            <a:r>
              <a:rPr lang="en-US" altLang="th-TH" b="1" smtClean="0"/>
              <a:t>2 </a:t>
            </a:r>
            <a:r>
              <a:rPr lang="th-TH" altLang="th-TH" b="1" smtClean="0"/>
              <a:t>คน)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บริการประจำที่ ศสม.และดูแลส่งเสริมป้องกันในพื้นที่รับผิดชอบ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แพทย์ </a:t>
            </a:r>
            <a:r>
              <a:rPr lang="en-US" altLang="th-TH" b="1" smtClean="0"/>
              <a:t>1-2 </a:t>
            </a:r>
            <a:r>
              <a:rPr lang="th-TH" altLang="th-TH" b="1" smtClean="0"/>
              <a:t>คนต่อ </a:t>
            </a:r>
            <a:r>
              <a:rPr lang="en-US" altLang="th-TH" b="1" smtClean="0"/>
              <a:t>1 </a:t>
            </a:r>
            <a:r>
              <a:rPr lang="th-TH" altLang="th-TH" b="1" smtClean="0"/>
              <a:t>ศสม.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 </a:t>
            </a:r>
            <a:r>
              <a:rPr lang="en-US" altLang="th-TH" b="1" smtClean="0"/>
              <a:t>- </a:t>
            </a:r>
            <a:r>
              <a:rPr lang="th-TH" altLang="th-TH" b="1" smtClean="0"/>
              <a:t>อัตรากำลังสำหรับ </a:t>
            </a:r>
            <a:r>
              <a:rPr lang="en-US" altLang="th-TH" b="1" smtClean="0"/>
              <a:t>GateKeeper Physician </a:t>
            </a:r>
            <a:r>
              <a:rPr lang="th-TH" altLang="th-TH" b="1" smtClean="0"/>
              <a:t>(แพทย์เวชปฏิบัติทั่วไป,</a:t>
            </a:r>
            <a:r>
              <a:rPr lang="en-US" altLang="th-TH" b="1" smtClean="0"/>
              <a:t>Fam.Med,</a:t>
            </a:r>
            <a:r>
              <a:rPr lang="th-TH" altLang="th-TH" b="1" smtClean="0"/>
              <a:t>เวชศาสตร์ป้องกัน,อาชีวฯ,ระบาด</a:t>
            </a:r>
            <a:r>
              <a:rPr lang="en-US" altLang="th-TH" b="1" smtClean="0"/>
              <a:t>)</a:t>
            </a:r>
            <a:r>
              <a:rPr lang="th-TH" altLang="th-TH" b="1" smtClean="0"/>
              <a:t>น</a:t>
            </a: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40147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2819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7877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12935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991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D50E3918-10BA-406F-8320-CC8544B467F7}" type="slidenum">
              <a:rPr lang="en-US" altLang="th-TH" sz="1300">
                <a:solidFill>
                  <a:srgbClr val="FFFFFF"/>
                </a:solidFill>
              </a:rPr>
              <a:pPr eaLnBrk="1">
                <a:spcBef>
                  <a:spcPct val="0"/>
                </a:spcBef>
              </a:pPr>
              <a:t>16</a:t>
            </a:fld>
            <a:endParaRPr lang="en-US" altLang="th-TH" sz="1300">
              <a:solidFill>
                <a:srgbClr val="FFFFFF"/>
              </a:solidFill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4538"/>
            <a:ext cx="65055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05" y="4643681"/>
            <a:ext cx="5316856" cy="44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51943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2819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7877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12935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991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7C36AD02-D611-4053-BFAB-21188538C22A}" type="slidenum">
              <a:rPr lang="en-US" altLang="th-TH" sz="1300">
                <a:solidFill>
                  <a:srgbClr val="FFFFFF"/>
                </a:solidFill>
              </a:rPr>
              <a:pPr eaLnBrk="1">
                <a:spcBef>
                  <a:spcPct val="0"/>
                </a:spcBef>
              </a:pPr>
              <a:t>17</a:t>
            </a:fld>
            <a:endParaRPr lang="en-US" altLang="th-TH" sz="1300">
              <a:solidFill>
                <a:srgbClr val="FFFFFF"/>
              </a:solidFill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4538"/>
            <a:ext cx="65055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05" y="4643681"/>
            <a:ext cx="5316856" cy="44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93927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2819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7877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12935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991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D0300C7-568D-4948-836B-53DF2D98FF40}" type="slidenum">
              <a:rPr lang="en-US" altLang="th-TH" sz="1300">
                <a:solidFill>
                  <a:srgbClr val="FFFFFF"/>
                </a:solidFill>
              </a:rPr>
              <a:pPr eaLnBrk="1">
                <a:spcBef>
                  <a:spcPct val="0"/>
                </a:spcBef>
              </a:pPr>
              <a:t>18</a:t>
            </a:fld>
            <a:endParaRPr lang="en-US" altLang="th-TH" sz="1300">
              <a:solidFill>
                <a:srgbClr val="FFFFFF"/>
              </a:solidFill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4538"/>
            <a:ext cx="65055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05" y="4643681"/>
            <a:ext cx="5316856" cy="44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ctr" hangingPunct="1"/>
            <a:r>
              <a:rPr lang="th-TH" altLang="th-TH" b="1" smtClean="0"/>
              <a:t> </a:t>
            </a:r>
            <a:r>
              <a:rPr lang="en-US" altLang="th-TH" b="1" smtClean="0"/>
              <a:t>- </a:t>
            </a:r>
            <a:r>
              <a:rPr lang="th-TH" altLang="th-TH" b="1" smtClean="0"/>
              <a:t>อัตรากำลังสำหรับ </a:t>
            </a:r>
            <a:r>
              <a:rPr lang="en-US" altLang="th-TH" b="1" smtClean="0"/>
              <a:t>GateKeeper Physician </a:t>
            </a:r>
            <a:r>
              <a:rPr lang="th-TH" altLang="th-TH" b="1" smtClean="0"/>
              <a:t>(แพทย์เวชปฏิบัติทั่วไป,</a:t>
            </a:r>
            <a:r>
              <a:rPr lang="en-US" altLang="th-TH" b="1" smtClean="0"/>
              <a:t>Fam.Med,</a:t>
            </a:r>
            <a:r>
              <a:rPr lang="th-TH" altLang="th-TH" b="1" smtClean="0"/>
              <a:t>เวชศาสตร์ป้องกัน,อาชีวฯ,ระบาด</a:t>
            </a:r>
            <a:r>
              <a:rPr lang="en-US" altLang="th-TH" b="1" smtClean="0"/>
              <a:t>)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กรณีรพ.สต.</a:t>
            </a:r>
            <a:r>
              <a:rPr lang="en-US" altLang="th-TH" b="1" smtClean="0"/>
              <a:t>&lt; 5 </a:t>
            </a:r>
            <a:r>
              <a:rPr lang="th-TH" altLang="th-TH" b="1" smtClean="0"/>
              <a:t>แห่ง ปัดเป็นแพทย์ </a:t>
            </a:r>
            <a:r>
              <a:rPr lang="en-US" altLang="th-TH" b="1" smtClean="0"/>
              <a:t>1 </a:t>
            </a:r>
            <a:r>
              <a:rPr lang="th-TH" altLang="th-TH" b="1" smtClean="0"/>
              <a:t>คน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กรณีรพ.สต.</a:t>
            </a:r>
            <a:r>
              <a:rPr lang="en-US" altLang="th-TH" b="1" smtClean="0"/>
              <a:t>&gt; 5 </a:t>
            </a:r>
            <a:r>
              <a:rPr lang="th-TH" altLang="th-TH" b="1" smtClean="0"/>
              <a:t>แห่ง เศษปัดลง (เช่น </a:t>
            </a:r>
            <a:r>
              <a:rPr lang="en-US" altLang="th-TH" b="1" smtClean="0"/>
              <a:t>13 </a:t>
            </a:r>
            <a:r>
              <a:rPr lang="th-TH" altLang="th-TH" b="1" smtClean="0"/>
              <a:t>รพ.สต.เพิ่มแพทย์ </a:t>
            </a:r>
            <a:r>
              <a:rPr lang="en-US" altLang="th-TH" b="1" smtClean="0"/>
              <a:t>2 </a:t>
            </a:r>
            <a:r>
              <a:rPr lang="th-TH" altLang="th-TH" b="1" smtClean="0"/>
              <a:t>คน)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บริการประจำที่ ศสม.และดูแลส่งเสริมป้องกันในพื้นที่รับผิดชอบ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แพทย์ </a:t>
            </a:r>
            <a:r>
              <a:rPr lang="en-US" altLang="th-TH" b="1" smtClean="0"/>
              <a:t>1-2 </a:t>
            </a:r>
            <a:r>
              <a:rPr lang="th-TH" altLang="th-TH" b="1" smtClean="0"/>
              <a:t>คนต่อ </a:t>
            </a:r>
            <a:r>
              <a:rPr lang="en-US" altLang="th-TH" b="1" smtClean="0"/>
              <a:t>1 </a:t>
            </a:r>
            <a:r>
              <a:rPr lang="th-TH" altLang="th-TH" b="1" smtClean="0"/>
              <a:t>ศสม.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 </a:t>
            </a:r>
            <a:r>
              <a:rPr lang="en-US" altLang="th-TH" b="1" smtClean="0"/>
              <a:t>- </a:t>
            </a:r>
            <a:r>
              <a:rPr lang="th-TH" altLang="th-TH" b="1" smtClean="0"/>
              <a:t>อัตรากำลังสำหรับ </a:t>
            </a:r>
            <a:r>
              <a:rPr lang="en-US" altLang="th-TH" b="1" smtClean="0"/>
              <a:t>GateKeeper Physician </a:t>
            </a:r>
            <a:r>
              <a:rPr lang="th-TH" altLang="th-TH" b="1" smtClean="0"/>
              <a:t>(แพทย์เวชปฏิบัติทั่วไป,</a:t>
            </a:r>
            <a:r>
              <a:rPr lang="en-US" altLang="th-TH" b="1" smtClean="0"/>
              <a:t>Fam.Med,</a:t>
            </a:r>
            <a:r>
              <a:rPr lang="th-TH" altLang="th-TH" b="1" smtClean="0"/>
              <a:t>เวชศาสตร์ป้องกัน,อาชีวฯ,ระบาด</a:t>
            </a:r>
            <a:r>
              <a:rPr lang="en-US" altLang="th-TH" b="1" smtClean="0"/>
              <a:t>)</a:t>
            </a:r>
            <a:r>
              <a:rPr lang="th-TH" altLang="th-TH" b="1" smtClean="0"/>
              <a:t>น</a:t>
            </a: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99015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2819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57877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12935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7991" indent="-227528" defTabSz="45505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0986" algn="l"/>
                <a:tab pos="1301971" algn="l"/>
                <a:tab pos="1952957" algn="l"/>
                <a:tab pos="260394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D7980186-5DC0-44C3-982B-02658BC40FBC}" type="slidenum">
              <a:rPr lang="en-US" altLang="th-TH" sz="1300">
                <a:solidFill>
                  <a:srgbClr val="FFFFFF"/>
                </a:solidFill>
              </a:rPr>
              <a:pPr eaLnBrk="1">
                <a:spcBef>
                  <a:spcPct val="0"/>
                </a:spcBef>
              </a:pPr>
              <a:t>19</a:t>
            </a:fld>
            <a:endParaRPr lang="en-US" altLang="th-TH" sz="1300">
              <a:solidFill>
                <a:srgbClr val="FFFFFF"/>
              </a:solidFill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4538"/>
            <a:ext cx="65055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05" y="4643681"/>
            <a:ext cx="5316856" cy="4401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ctr" hangingPunct="1"/>
            <a:r>
              <a:rPr lang="th-TH" altLang="th-TH" b="1" smtClean="0"/>
              <a:t> </a:t>
            </a:r>
            <a:r>
              <a:rPr lang="en-US" altLang="th-TH" b="1" smtClean="0"/>
              <a:t>- </a:t>
            </a:r>
            <a:r>
              <a:rPr lang="th-TH" altLang="th-TH" b="1" smtClean="0"/>
              <a:t>อัตรากำลังสำหรับ </a:t>
            </a:r>
            <a:r>
              <a:rPr lang="en-US" altLang="th-TH" b="1" smtClean="0"/>
              <a:t>GateKeeper Physician </a:t>
            </a:r>
            <a:r>
              <a:rPr lang="th-TH" altLang="th-TH" b="1" smtClean="0"/>
              <a:t>(แพทย์เวชปฏิบัติทั่วไป,</a:t>
            </a:r>
            <a:r>
              <a:rPr lang="en-US" altLang="th-TH" b="1" smtClean="0"/>
              <a:t>Fam.Med,</a:t>
            </a:r>
            <a:r>
              <a:rPr lang="th-TH" altLang="th-TH" b="1" smtClean="0"/>
              <a:t>เวชศาสตร์ป้องกัน,อาชีวฯ,ระบาด</a:t>
            </a:r>
            <a:r>
              <a:rPr lang="en-US" altLang="th-TH" b="1" smtClean="0"/>
              <a:t>)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กรณีรพ.สต.</a:t>
            </a:r>
            <a:r>
              <a:rPr lang="en-US" altLang="th-TH" b="1" smtClean="0"/>
              <a:t>&lt; 5 </a:t>
            </a:r>
            <a:r>
              <a:rPr lang="th-TH" altLang="th-TH" b="1" smtClean="0"/>
              <a:t>แห่ง ปัดเป็นแพทย์ </a:t>
            </a:r>
            <a:r>
              <a:rPr lang="en-US" altLang="th-TH" b="1" smtClean="0"/>
              <a:t>1 </a:t>
            </a:r>
            <a:r>
              <a:rPr lang="th-TH" altLang="th-TH" b="1" smtClean="0"/>
              <a:t>คน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กรณีรพ.สต.</a:t>
            </a:r>
            <a:r>
              <a:rPr lang="en-US" altLang="th-TH" b="1" smtClean="0"/>
              <a:t>&gt; 5 </a:t>
            </a:r>
            <a:r>
              <a:rPr lang="th-TH" altLang="th-TH" b="1" smtClean="0"/>
              <a:t>แห่ง เศษปัดลง (เช่น </a:t>
            </a:r>
            <a:r>
              <a:rPr lang="en-US" altLang="th-TH" b="1" smtClean="0"/>
              <a:t>13 </a:t>
            </a:r>
            <a:r>
              <a:rPr lang="th-TH" altLang="th-TH" b="1" smtClean="0"/>
              <a:t>รพ.สต.เพิ่มแพทย์ </a:t>
            </a:r>
            <a:r>
              <a:rPr lang="en-US" altLang="th-TH" b="1" smtClean="0"/>
              <a:t>2 </a:t>
            </a:r>
            <a:r>
              <a:rPr lang="th-TH" altLang="th-TH" b="1" smtClean="0"/>
              <a:t>คน)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บริการประจำที่ ศสม.และดูแลส่งเสริมป้องกันในพื้นที่รับผิดชอบ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แพทย์ </a:t>
            </a:r>
            <a:r>
              <a:rPr lang="en-US" altLang="th-TH" b="1" smtClean="0"/>
              <a:t>1-2 </a:t>
            </a:r>
            <a:r>
              <a:rPr lang="th-TH" altLang="th-TH" b="1" smtClean="0"/>
              <a:t>คนต่อ </a:t>
            </a:r>
            <a:r>
              <a:rPr lang="en-US" altLang="th-TH" b="1" smtClean="0"/>
              <a:t>1 </a:t>
            </a:r>
            <a:r>
              <a:rPr lang="th-TH" altLang="th-TH" b="1" smtClean="0"/>
              <a:t>ศสม.</a:t>
            </a:r>
            <a:endParaRPr lang="th-TH" altLang="th-TH" smtClean="0"/>
          </a:p>
          <a:p>
            <a:pPr eaLnBrk="1" fontAlgn="ctr" hangingPunct="1"/>
            <a:r>
              <a:rPr lang="th-TH" altLang="th-TH" b="1" smtClean="0"/>
              <a:t> </a:t>
            </a:r>
            <a:r>
              <a:rPr lang="en-US" altLang="th-TH" b="1" smtClean="0"/>
              <a:t>- </a:t>
            </a:r>
            <a:r>
              <a:rPr lang="th-TH" altLang="th-TH" b="1" smtClean="0"/>
              <a:t>อัตรากำลังสำหรับ </a:t>
            </a:r>
            <a:r>
              <a:rPr lang="en-US" altLang="th-TH" b="1" smtClean="0"/>
              <a:t>GateKeeper Physician </a:t>
            </a:r>
            <a:r>
              <a:rPr lang="th-TH" altLang="th-TH" b="1" smtClean="0"/>
              <a:t>(แพทย์เวชปฏิบัติทั่วไป,</a:t>
            </a:r>
            <a:r>
              <a:rPr lang="en-US" altLang="th-TH" b="1" smtClean="0"/>
              <a:t>Fam.Med,</a:t>
            </a:r>
            <a:r>
              <a:rPr lang="th-TH" altLang="th-TH" b="1" smtClean="0"/>
              <a:t>เวชศาสตร์ป้องกัน,อาชีวฯ,ระบาด</a:t>
            </a:r>
            <a:r>
              <a:rPr lang="en-US" altLang="th-TH" b="1" smtClean="0"/>
              <a:t>)</a:t>
            </a:r>
            <a:r>
              <a:rPr lang="th-TH" altLang="th-TH" b="1" smtClean="0"/>
              <a:t>น</a:t>
            </a: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49663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อนาคตกำลังคนในระบบ</a:t>
            </a:r>
            <a:r>
              <a:rPr lang="th-TH" sz="6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</a:t>
            </a:r>
            <a:b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th-TH" sz="6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93220"/>
          </a:xfrm>
        </p:spPr>
        <p:txBody>
          <a:bodyPr>
            <a:noAutofit/>
          </a:bodyPr>
          <a:lstStyle/>
          <a:p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จารุวัฒน์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บุษราคัมรุหะ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กองบริหารการสาธารณสุข สำนักงานปลัดกระทรวงสาธารณสุข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7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72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กรอบอัตรากำลัง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9214168" cy="4195481"/>
          </a:xfrm>
        </p:spPr>
        <p:txBody>
          <a:bodyPr>
            <a:normAutofit fontScale="92500" lnSpcReduction="20000"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เตรียมข้อมูลเพื่อรองรับการทบทวนกรอบ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 รอบใหม่</a:t>
            </a:r>
          </a:p>
          <a:p>
            <a:r>
              <a:rPr lang="th-TH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มีหลักเกณฑ์การบริหาร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กรอบ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อัตรากำลัง ใน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ราชการบริหารส่วนภูมิภาค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สธ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๐๒๐๘.๐๒/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๑๑๙๔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ลว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๑๐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๒๕๖๓)</a:t>
            </a:r>
          </a:p>
          <a:p>
            <a:pPr lvl="1"/>
            <a:r>
              <a:rPr lang="en-US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https://hr.moph.go.th/site/hr_moph/?p=103804</a:t>
            </a:r>
            <a:endParaRPr lang="th-TH" sz="3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ข้อมูลการพิจารณา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เดิมใช้</a:t>
            </a:r>
          </a:p>
          <a:p>
            <a:pPr lvl="1"/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ผลงานบริการทันตก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(ทั่วไป, เฉพาะทาง และผู้ป่วยใน)</a:t>
            </a:r>
          </a:p>
          <a:p>
            <a:pPr lvl="1"/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รพ.สต. และ 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ศสม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.ในความรับผิดชอบ</a:t>
            </a: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ตรวจสอบข้อมูลผลงานจากระบบ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29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ปี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๒๕๖๓ เทียบ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148157"/>
              </p:ext>
            </p:extLst>
          </p:nvPr>
        </p:nvGraphicFramePr>
        <p:xfrm>
          <a:off x="822324" y="1968500"/>
          <a:ext cx="1098867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7235206" y="321986"/>
            <a:ext cx="470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จน.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การสำรวจของ กบรส. ณ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.๖๓ 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จากกองบริหารทรัพยากรบุคคล ปี ๒๕๖๓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88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72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ปี ๒๕๖๓ เทียบ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9214168" cy="4195481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เทียบ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FTE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 อยู่ ๑๔.๔</a:t>
            </a:r>
          </a:p>
          <a:p>
            <a:pPr lvl="1"/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en-US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FTE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 อยู่ ๑,๔๒๘.๘</a:t>
            </a: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โรงพยาบาลที่มี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เทียบ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ขั้นต่ำ มากกว่าหรือเท่ากับ ๑ คน มี ๒๓๑ รพ. </a:t>
            </a:r>
          </a:p>
          <a:p>
            <a:pPr lvl="1"/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น้อยกว่า </a:t>
            </a:r>
            <a:r>
              <a:rPr lang="en-US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FTE 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ขั้นสูง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มากกว่าหรือเท่ากับ ๑ คน มี 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๕๒๖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 </a:t>
            </a:r>
          </a:p>
          <a:p>
            <a:pPr lvl="1"/>
            <a:endParaRPr lang="th-TH" sz="3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46111" y="5832900"/>
            <a:ext cx="3629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จากกองบริหารทรัพยากรบุคคล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๒๕๖๓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95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900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จำนวนโรงพยาบาลที่มี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เทียบกับ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(มากกว่าหรือเท่ากับ ๑ คน)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805172"/>
              </p:ext>
            </p:extLst>
          </p:nvPr>
        </p:nvGraphicFramePr>
        <p:xfrm>
          <a:off x="646110" y="1853248"/>
          <a:ext cx="11027729" cy="463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7235206" y="321986"/>
            <a:ext cx="4702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จน.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การสำรวจของ กบรส. ณ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.๖๓ 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FTE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จากกองบริหารทรัพยากรบุคคล ปี ๒๕๖๓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5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188914"/>
            <a:ext cx="8226425" cy="820737"/>
          </a:xfrm>
        </p:spPr>
        <p:txBody>
          <a:bodyPr vert="horz" lIns="91440" tIns="0" rIns="91440" bIns="45720" rtlCol="0">
            <a:normAutofit/>
          </a:bodyPr>
          <a:lstStyle/>
          <a:p>
            <a:pPr indent="-339725" algn="ctr"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th-TH" altLang="th-TH" sz="3600" b="1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ทันตแพทย์</a:t>
            </a:r>
            <a:endParaRPr lang="hi-IN" altLang="th-TH" sz="3600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82846"/>
              </p:ext>
            </p:extLst>
          </p:nvPr>
        </p:nvGraphicFramePr>
        <p:xfrm>
          <a:off x="1841501" y="1844675"/>
          <a:ext cx="8647113" cy="476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23"/>
                <a:gridCol w="4353763"/>
                <a:gridCol w="1368172"/>
                <a:gridCol w="1224155"/>
              </a:tblGrid>
              <a:tr h="9632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line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หน่วยนับ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เวลาเฉลี่ย (นาที)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6048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ทันตกรรมทั่วไป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เวชฯช่องปาก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1-6,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ทันตหัตถการ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1,2 ,3 , 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ปริทันต์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1,2 , 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ทันตศัลย์ 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1-2 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ครั้ง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ทันตกรรมเฉพาะทาง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ทันตเด็ก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3,4,5,6,7 , 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ทันตประดิษฐ์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5,6,7,8 , 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คลองรากฟัน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5,6,7 , 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ปริทันต์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4,5,6,7,8 , 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ศัลยช่องปาก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2,3 , 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จัดฟัน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5-9 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ทันตรากเทียม ,             </a:t>
                      </a:r>
                      <a:r>
                        <a:rPr lang="th-TH" sz="2000" b="1" baseline="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ศัลย</a:t>
                      </a:r>
                      <a:r>
                        <a:rPr lang="th-TH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4,5,6,7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ชิ้นงาน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(ไม่นับครั้ง)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48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ทันตกรรมผู้ป่วยใน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วันนอนรวม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9" marR="91439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49464" y="836614"/>
            <a:ext cx="8226425" cy="820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 eaLnBrk="1" hangingPunct="1">
              <a:lnSpc>
                <a:spcPct val="100000"/>
              </a:lnSpc>
              <a:spcAft>
                <a:spcPts val="1425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ภาระงาน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(FTE)</a:t>
            </a:r>
            <a:endParaRPr lang="hi-IN" sz="32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56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188914"/>
            <a:ext cx="8226425" cy="820737"/>
          </a:xfrm>
        </p:spPr>
        <p:txBody>
          <a:bodyPr vert="horz" lIns="91440" tIns="0" rIns="91440" bIns="45720" rtlCol="0">
            <a:normAutofit/>
          </a:bodyPr>
          <a:lstStyle/>
          <a:p>
            <a:pPr indent="-339725" algn="ctr"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th-TH" altLang="th-TH" sz="3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ทันตแพทย์</a:t>
            </a:r>
            <a:endParaRPr lang="hi-IN" altLang="th-TH" sz="3600" b="1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04195"/>
              </p:ext>
            </p:extLst>
          </p:nvPr>
        </p:nvGraphicFramePr>
        <p:xfrm>
          <a:off x="1919288" y="2568576"/>
          <a:ext cx="8545512" cy="157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173"/>
                <a:gridCol w="2918339"/>
              </a:tblGrid>
              <a:tr h="79017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เกณฑ์ขั้นต่ำ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3" marR="91453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จำนวนคน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3" marR="91453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87796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รพช.ขนาดเล็ก</a:t>
                      </a:r>
                      <a:endParaRPr lang="th-TH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3" marR="91453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 </a:t>
                      </a:r>
                      <a:r>
                        <a:rPr lang="en-US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</a:t>
                      </a:r>
                      <a:endParaRPr lang="th-TH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3" marR="91453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9289" y="1628775"/>
            <a:ext cx="8497887" cy="820738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 algn="ctr" eaLnBrk="1" hangingPunct="1">
              <a:lnSpc>
                <a:spcPct val="100000"/>
              </a:lnSpc>
              <a:spcAft>
                <a:spcPts val="1425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th-TH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เกณฑ์ขั้นต่ำ สำหรับรพ.ขนาดเล็ก ภาระงานไม่มาก หลังเพิ่ม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Allowance </a:t>
            </a:r>
            <a:r>
              <a:rPr lang="th-TH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แล้ว</a:t>
            </a:r>
            <a:endParaRPr lang="hi-IN" sz="28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15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188914"/>
            <a:ext cx="8226425" cy="820737"/>
          </a:xfrm>
        </p:spPr>
        <p:txBody>
          <a:bodyPr vert="horz" lIns="91440" tIns="0" rIns="91440" bIns="45720" rtlCol="0">
            <a:normAutofit/>
          </a:bodyPr>
          <a:lstStyle/>
          <a:p>
            <a:pPr indent="-339725" algn="ctr"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th-TH" altLang="th-TH" sz="3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ทันตแพทย์</a:t>
            </a:r>
            <a:endParaRPr lang="hi-IN" altLang="th-TH" sz="3600" b="1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64641"/>
              </p:ext>
            </p:extLst>
          </p:nvPr>
        </p:nvGraphicFramePr>
        <p:xfrm>
          <a:off x="685800" y="1844675"/>
          <a:ext cx="10858499" cy="482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206"/>
                <a:gridCol w="3770293"/>
              </a:tblGrid>
              <a:tr h="717725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งานปฐมภูมิ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556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หมุนเวียน ให้บริการด้านทันตกรรม ดูแลรับผิดชอบ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รพ.สต. (ส่งเสริม ป้องกัน รักษา)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คนต่อ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897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อัตรากำลังสำหรับ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จัดให้มีบริการทันตกรรมโดยทันตบุคลากรทุกรพ.สต. และส่งเสริมป้องกันด้านทันตกรรมร่วมกับ นวก.สธ.(ทันต)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จพ.ทันตสาธารณสุข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กรณีรพ.สต.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 ปัดเป็นทันตแพทย์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กรณีรพ.สต.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5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 เศษปัดลง (เช่น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รพ.สต.เพิ่มทันตแพทย์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คน)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56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บริการทันตกรรม ประจำที่ ศสม.และดูแลส่งเสริมป้องกันในพื้นที่รับผิดชอบ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ทันตแพทย์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1-2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คนต่อ </a:t>
                      </a:r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ศสม.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672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อัตรากำลังสำหรับ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จัดให้มีบริการทันตกรรมโดยทันตบุคลากรทุกรพ.สต. และส่งเสริมป้องกันด้านทันตกรรมร่วมกับ นวก.สธ.(ทันต)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จพ.ทันตสาธารณสุข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49464" y="836614"/>
            <a:ext cx="8226425" cy="820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 eaLnBrk="1" hangingPunct="1">
              <a:lnSpc>
                <a:spcPct val="100000"/>
              </a:lnSpc>
              <a:spcAft>
                <a:spcPts val="1425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เพิ่มอัตรากำลังสำหรับ บริการปฐมภูมิ</a:t>
            </a:r>
            <a:endParaRPr lang="hi-IN" sz="32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10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188914"/>
            <a:ext cx="8226425" cy="820737"/>
          </a:xfrm>
        </p:spPr>
        <p:txBody>
          <a:bodyPr vert="horz" lIns="91440" tIns="0" rIns="91440" bIns="45720" rtlCol="0">
            <a:normAutofit/>
          </a:bodyPr>
          <a:lstStyle/>
          <a:p>
            <a:pPr indent="-339725" algn="ctr"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th-TH" altLang="th-TH" sz="3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นวก.สธ.(ทันต) </a:t>
            </a:r>
            <a:r>
              <a:rPr lang="en-US" altLang="th-TH" sz="3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th-TH" altLang="th-TH" sz="36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จพ.ทันตสาธารณสุข</a:t>
            </a:r>
            <a:endParaRPr lang="hi-IN" altLang="th-TH" sz="3600" b="1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37378"/>
              </p:ext>
            </p:extLst>
          </p:nvPr>
        </p:nvGraphicFramePr>
        <p:xfrm>
          <a:off x="1841501" y="1844676"/>
          <a:ext cx="8575675" cy="388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025"/>
                <a:gridCol w="2977650"/>
              </a:tblGrid>
              <a:tr h="71757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งานปฐมภูมิ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541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หมุนเวียน ให้บริการด้านทันตกรรม ดูแลรับผิดชอบ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รพ.สต. (ส่งเสริม ป้องกัน รักษา)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8,000 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ประชากร</a:t>
                      </a:r>
                      <a:r>
                        <a:rPr lang="en-US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</a:t>
                      </a:r>
                      <a:r>
                        <a:rPr lang="th-TH" sz="2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อัตรากำลัง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ภายใน รพ.ทุกระดับ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: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8,000</a:t>
                      </a:r>
                      <a:endParaRPr lang="th-TH" sz="2000" b="1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ประชากร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</a:t>
                      </a:r>
                      <a:endParaRPr lang="th-TH" sz="20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ที่รพ.ดูแล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8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อัตรากำลัง ในส่วนของ รพ.สต. ให้คิดในภาพรวมของอำเภอ (ไม่นับรวมประชากรเขตที่รพ.รับผิดชอบ)</a:t>
                      </a:r>
                      <a:endParaRPr lang="th-TH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: 8,000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ประชากร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</a:t>
                      </a:r>
                      <a:endParaRPr lang="th-TH" sz="2000" b="1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ที่รพ.สต.ดูแล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49464" y="1023939"/>
            <a:ext cx="8226425" cy="820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 eaLnBrk="1" hangingPunct="1">
              <a:lnSpc>
                <a:spcPct val="100000"/>
              </a:lnSpc>
              <a:spcAft>
                <a:spcPts val="1425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th-T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อัตรากำลังสำหรับ บริการปฐมภูมิ</a:t>
            </a:r>
            <a:endParaRPr lang="hi-IN" sz="32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59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46530"/>
              </p:ext>
            </p:extLst>
          </p:nvPr>
        </p:nvGraphicFramePr>
        <p:xfrm>
          <a:off x="1714501" y="2997201"/>
          <a:ext cx="8575675" cy="143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025"/>
                <a:gridCol w="2977650"/>
              </a:tblGrid>
              <a:tr h="71783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เกณฑ์ขั้นต่ำ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จำนวนคน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567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รพ.ทุกระดับ</a:t>
                      </a:r>
                      <a:endParaRPr lang="th-TH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</a:t>
                      </a:r>
                      <a:endParaRPr lang="th-TH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9" name="Rectangle 2"/>
          <p:cNvSpPr txBox="1">
            <a:spLocks noChangeArrowheads="1"/>
          </p:cNvSpPr>
          <p:nvPr/>
        </p:nvSpPr>
        <p:spPr bwMode="auto">
          <a:xfrm>
            <a:off x="2063751" y="447675"/>
            <a:ext cx="82264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39725" eaLnBrk="0" hangingPunct="0">
              <a:lnSpc>
                <a:spcPct val="93000"/>
              </a:lnSpc>
              <a:spcAft>
                <a:spcPts val="1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6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lnSpc>
                <a:spcPct val="93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3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lnSpc>
                <a:spcPct val="93000"/>
              </a:lnSpc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lnSpc>
                <a:spcPct val="93000"/>
              </a:lnSpc>
              <a:spcAft>
                <a:spcPts val="4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7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lnSpc>
                <a:spcPct val="93000"/>
              </a:lnSpc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7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7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7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7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700"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ts val="1425"/>
              </a:spcAft>
              <a:buClrTx/>
              <a:buNone/>
            </a:pPr>
            <a:r>
              <a:rPr lang="th-TH" altLang="th-TH" sz="3600" b="1">
                <a:solidFill>
                  <a:srgbClr val="FFFF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นวก.สธ.(ทันต) </a:t>
            </a:r>
            <a:r>
              <a:rPr lang="en-US" altLang="th-TH" sz="3600" b="1">
                <a:solidFill>
                  <a:srgbClr val="FFFF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/ </a:t>
            </a:r>
            <a:r>
              <a:rPr lang="th-TH" altLang="th-TH" sz="3600" b="1">
                <a:solidFill>
                  <a:srgbClr val="FFFF00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จพ.ทันตสาธารณสุข</a:t>
            </a:r>
            <a:endParaRPr lang="hi-IN" altLang="th-TH" sz="3600" b="1">
              <a:solidFill>
                <a:srgbClr val="FFFF00"/>
              </a:solidFill>
              <a:latin typeface="Tahoma" panose="020B060403050404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45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520700"/>
            <a:ext cx="8226425" cy="820738"/>
          </a:xfrm>
        </p:spPr>
        <p:txBody>
          <a:bodyPr vert="horz" lIns="91440" tIns="0" rIns="91440" bIns="45720" rtlCol="0">
            <a:normAutofit/>
          </a:bodyPr>
          <a:lstStyle/>
          <a:p>
            <a:pPr indent="-339725" algn="ctr">
              <a:spcAft>
                <a:spcPts val="1425"/>
              </a:spcAft>
              <a:buClr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th-TH" altLang="th-TH" sz="40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ช่างทันตก</a:t>
            </a:r>
            <a:r>
              <a:rPr lang="th-TH" altLang="th-TH" sz="4000" b="1" dirty="0" err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รรม</a:t>
            </a:r>
            <a:endParaRPr lang="hi-IN" altLang="th-TH" sz="4000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73263" y="2997200"/>
            <a:ext cx="8316912" cy="15113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lIns="0" tIns="0" rIns="0" bIns="0"/>
          <a:lstStyle>
            <a:lvl1pPr marL="342900" indent="-3429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 algn="ctr" eaLnBrk="1" hangingPunct="1">
              <a:lnSpc>
                <a:spcPct val="100000"/>
              </a:lnSpc>
              <a:spcAft>
                <a:spcPts val="1425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th-TH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กำหนดอัตรากำลังสำหรับ</a:t>
            </a:r>
          </a:p>
          <a:p>
            <a:pPr indent="-339725" algn="ctr" eaLnBrk="1" hangingPunct="1">
              <a:lnSpc>
                <a:spcPct val="100000"/>
              </a:lnSpc>
              <a:spcAft>
                <a:spcPts val="1425"/>
              </a:spcAft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th-TH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รพศ.รพท.ทุกแห่ง แห่งละ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</a:t>
            </a:r>
            <a:endParaRPr lang="hi-IN" sz="3600" b="1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7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สถาบันการผลิตในประเทศ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มหาวิทยาลัยในประเทศ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 ปี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๒๕๖๓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มีทั้งหมด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๑๖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 ๑๒ แห่ง มี ๑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 รับเข้าเรียนเป็นปีแรก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(ม.วลัยลักษณ์)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ภาคเอกชน ๔ แห่ง มี ๒ แห่ง รับเข้าเรียนเป็นปีแรก (ม.กรุงเทพธนบุรี,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ม.เนชั่น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มหาวิทยาลัยในต่างประเทศ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458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72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ตรวจสอบข้อมูลผลงานจากระบบ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t="9509" b="17917"/>
          <a:stretch/>
        </p:blipFill>
        <p:spPr>
          <a:xfrm>
            <a:off x="646111" y="2031048"/>
            <a:ext cx="11020554" cy="44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72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ตรวจสอบข้อมูลผลงานจากระบบ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786" t="29841" r="3046" b="8466"/>
          <a:stretch/>
        </p:blipFill>
        <p:spPr>
          <a:xfrm>
            <a:off x="133825" y="1954848"/>
            <a:ext cx="11919824" cy="434435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438400" y="2730500"/>
            <a:ext cx="1320800" cy="25908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72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แนวทาง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 ติดตาม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 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1549400"/>
            <a:ext cx="9214168" cy="4978400"/>
          </a:xfrm>
        </p:spPr>
        <p:txBody>
          <a:bodyPr>
            <a:normAutofit fontScale="92500" lnSpcReduction="20000"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ให้มีการประชุมชี้แจงวัตถุประสงค์โครงการให้แก่ผู้รับผิดชอบ ระดับโรงพยาบาล สาธารณสุขอำเภอ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บุคลากรที่เกี่ยวข้อง และประชุมกำกับ ติดตามผลการดำเนินงาน อย่างน้อยปีละ ๒ ครั้ง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มีตัวชี้วัดการให้บริการ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งานสุขภาพช่องปาก เป็นตัวชี้วัด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Plan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ของจังหวัด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แผนออกนิเทศหน่วยงานในจังหวัด โดยไปร่วมกับการนิเทศของจังหวัด หรือจัดให้มีการกำกับติดตามเป็นการเฉพาะ ร่วม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กับสปสช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.เขตพื้นที่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แผนสำรวจสภาวะสุขภาพของกลุ่มหญิงตั้งครรภ์ กลุ่มเด็ก ๔-๑๒ ปี รายอำเภอ</a:t>
            </a:r>
          </a:p>
          <a:p>
            <a:pPr lvl="1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การนำเสนอข้อมูลผลการดำเนินงาน / คืนข้อมูลทั้งในส่วนผลการดำเนินงานและในส่วนของการเบิกจ่าย ทางการประชุมต่างๆ หรือทาง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media</a:t>
            </a:r>
          </a:p>
          <a:p>
            <a:pPr lvl="1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endParaRPr lang="th-TH" sz="3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50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729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แนวทาง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 ติดตาม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 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1549400"/>
            <a:ext cx="9214168" cy="4978400"/>
          </a:xfrm>
        </p:spPr>
        <p:txBody>
          <a:bodyPr>
            <a:normAutofit lnSpcReduction="10000"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ระดับหน่วยบริการสาธารณสุขแม่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ข่าย</a:t>
            </a:r>
          </a:p>
          <a:p>
            <a:pPr lvl="1"/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ให้มีการประชุมชี้แจ้ง หารือแก้ไขปัญหาการดำเนินงาน เป็นระยะ</a:t>
            </a:r>
          </a:p>
          <a:p>
            <a:pPr lvl="1"/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มีผู้รับผิดชอบเป็นรายหน่วยงาน (รพ.สต./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ศสม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./อื่นๆ) ทุกแห่งที่มีการให้บริการ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งานสุขภาพช่องปาก</a:t>
            </a:r>
          </a:p>
          <a:p>
            <a:pPr lvl="1"/>
            <a:r>
              <a:rPr lang="th-TH" sz="3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สุ่ม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ลงพื้นที่ติดตามการให้บริการ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งานสุขภาพช่องปาก ของหน่วยงานในเครือข่าย โดยไปร่วมกับการนิเทศของเครือข่ายบริการ หรือจัดให้มีการกำกับติดตามเป็นการเฉพาะ</a:t>
            </a:r>
          </a:p>
          <a:p>
            <a:pPr lvl="1"/>
            <a:r>
              <a:rPr lang="th-TH" sz="3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การกำกับติดตามทางระบบข้อมูลของโรงพยาบาล และหน่วยงานในเครือข่าย โดยตรวจสอบข้อมูล เช่น ผลงานเทียบกับเป้าหมาย, ผลงานเทียบกับจำนวนการเบิกจ่าย, ข้อผิดพลาดในการส่งข้อมูลด้วย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43 แฟ้ม เป็นต้น</a:t>
            </a:r>
          </a:p>
          <a:p>
            <a:pPr lvl="1"/>
            <a:endParaRPr lang="th-TH" sz="3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43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ลูกศรขวา 16"/>
          <p:cNvSpPr/>
          <p:nvPr/>
        </p:nvSpPr>
        <p:spPr>
          <a:xfrm>
            <a:off x="9969500" y="2587864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๒๕๕๔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๒๕๖๓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8369300" y="2587864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๒๕๕๑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๒๕๕๓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6743700" y="2587864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๒๕๔๑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๒๕๕๐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5105400" y="2587864"/>
            <a:ext cx="1841500" cy="901700"/>
          </a:xfrm>
          <a:prstGeom prst="rightArrow">
            <a:avLst>
              <a:gd name="adj1" fmla="val 584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๒๕๓๑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๒๕๔๐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492500" y="2587864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๒๕๒๑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๒๕๓๐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1917700" y="2587864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๒๕๑๑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๒๕๒๐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368300" y="2587864"/>
            <a:ext cx="1841500" cy="901700"/>
          </a:xfrm>
          <a:prstGeom prst="rightArrow">
            <a:avLst>
              <a:gd name="adj1" fmla="val 584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ก่อนปี ๒๕๑๐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683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๑๐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๕๖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9177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๔๗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๑๓๕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4925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๑๒๖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๒๒๑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1054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๒๐๕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๓๔๗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7437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๓๓๓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๔๕๓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83693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๔๐๖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๔๖๘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9969500" y="3706416"/>
            <a:ext cx="18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ผลิตปีละ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๕๕๙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๘๓๕ คน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ลูกศรขวา 18"/>
          <p:cNvSpPr/>
          <p:nvPr/>
        </p:nvSpPr>
        <p:spPr>
          <a:xfrm>
            <a:off x="9969500" y="4977448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๒๕๙๐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๒๕๙๙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8369300" y="4977448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๒๕๘๗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๒๕๘๙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6743700" y="4977448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๒๕๗๗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๒๕๘๖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ลูกศรขวา 21"/>
          <p:cNvSpPr/>
          <p:nvPr/>
        </p:nvSpPr>
        <p:spPr>
          <a:xfrm>
            <a:off x="5105400" y="4977448"/>
            <a:ext cx="1841500" cy="901700"/>
          </a:xfrm>
          <a:prstGeom prst="rightArrow">
            <a:avLst>
              <a:gd name="adj1" fmla="val 584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๒๕๖๗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๒๕๗๖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ลูกศรขวา 22"/>
          <p:cNvSpPr/>
          <p:nvPr/>
        </p:nvSpPr>
        <p:spPr>
          <a:xfrm>
            <a:off x="3492500" y="4977448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๒๕๕๗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๒๕๖๖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ลูกศรขวา 23"/>
          <p:cNvSpPr/>
          <p:nvPr/>
        </p:nvSpPr>
        <p:spPr>
          <a:xfrm>
            <a:off x="1917700" y="4977448"/>
            <a:ext cx="1841500" cy="901700"/>
          </a:xfrm>
          <a:prstGeom prst="rightArrow">
            <a:avLst>
              <a:gd name="adj1" fmla="val 55634"/>
              <a:gd name="adj2" fmla="val 5000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๒๕๔๗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๒๕๕๖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ลูกศรขวา 24"/>
          <p:cNvSpPr/>
          <p:nvPr/>
        </p:nvSpPr>
        <p:spPr>
          <a:xfrm>
            <a:off x="368300" y="4977448"/>
            <a:ext cx="1841500" cy="901700"/>
          </a:xfrm>
          <a:prstGeom prst="rightArrow">
            <a:avLst>
              <a:gd name="adj1" fmla="val 58450"/>
              <a:gd name="adj2" fmla="val 5000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ก่อนปี ๒๕๔๖</a:t>
            </a:r>
            <a:endParaRPr lang="th-TH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368300" y="4608116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ประมาณปีเกษียณ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368300" y="214384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ปีเริ่มทำงาน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9932988" cy="4195481"/>
          </a:xfrm>
        </p:spPr>
        <p:txBody>
          <a:bodyPr>
            <a:normAutofit/>
          </a:bodyPr>
          <a:lstStyle/>
          <a:p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๒๕๖๓ มีจำนวนที่ขึ้นทะเบียนกับ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 จำนวน ๑๘,๔๔๒ คน (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.๖๓)</a:t>
            </a: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810525"/>
              </p:ext>
            </p:extLst>
          </p:nvPr>
        </p:nvGraphicFramePr>
        <p:xfrm>
          <a:off x="1458912" y="2679700"/>
          <a:ext cx="9666288" cy="405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9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๒๕๖๓ สัดส่วน</a:t>
            </a:r>
            <a:r>
              <a:rPr lang="en-US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ต่อ 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ปชก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เท่ากับ ๑</a:t>
            </a:r>
            <a:r>
              <a:rPr lang="en-US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๓,๖๐๙</a:t>
            </a: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559999"/>
              </p:ext>
            </p:extLst>
          </p:nvPr>
        </p:nvGraphicFramePr>
        <p:xfrm>
          <a:off x="5156201" y="2628900"/>
          <a:ext cx="6883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1536700" y="2862857"/>
            <a:ext cx="3454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ณ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.๖๓ จาก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 เท่ากับ ๑๘,๔๔๒ คน</a:t>
            </a:r>
          </a:p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ประชากรไทย ณ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ธค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.๖๒ จากสำนักบริหารการทะเบียน เท่ากับ ๖๖,๕๕๘,๙๓๕ คน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99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9285288" cy="4195481"/>
          </a:xfrm>
        </p:spPr>
        <p:txBody>
          <a:bodyPr>
            <a:normAutofit/>
          </a:bodyPr>
          <a:lstStyle/>
          <a:p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ใน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ภาครัฐและ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</a:t>
            </a:r>
            <a:r>
              <a:rPr lang="en-US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จากการสำรวจของกอง</a:t>
            </a:r>
            <a:r>
              <a:rPr lang="th-TH" sz="3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ทันตสาธาณ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สุข กรมอนามัย</a:t>
            </a:r>
          </a:p>
        </p:txBody>
      </p:sp>
      <p:graphicFrame>
        <p:nvGraphicFramePr>
          <p:cNvPr id="7" name="Chart 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50056A79-8FFB-44C4-BD85-8FE56E802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49064"/>
              </p:ext>
            </p:extLst>
          </p:nvPr>
        </p:nvGraphicFramePr>
        <p:xfrm>
          <a:off x="4011561" y="2724150"/>
          <a:ext cx="8180439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4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ทันตแพทย์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450" t="23579" r="2568" b="12573"/>
          <a:stretch/>
        </p:blipFill>
        <p:spPr>
          <a:xfrm>
            <a:off x="76200" y="1853248"/>
            <a:ext cx="12069733" cy="4513997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584700" y="2540000"/>
            <a:ext cx="635000" cy="35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86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ทัน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ตาภิ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ปี ๒๕๖๓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343496"/>
              </p:ext>
            </p:extLst>
          </p:nvPr>
        </p:nvGraphicFramePr>
        <p:xfrm>
          <a:off x="2794000" y="3149600"/>
          <a:ext cx="9398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รวมเท่ากับ ๕,๖๗๘ คน</a:t>
            </a:r>
          </a:p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ทัน</a:t>
            </a:r>
            <a:r>
              <a:rPr lang="th-TH" sz="3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ตาภิ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 รวมเท่ากับ ๖,๗๑๑ คน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8953500" y="304804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จน.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ทภ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จากการสำรวจของ กบรส. ณ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.๖๓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กำลังคนด้านสุขภาพ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ช่องปาก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ทัน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ตาภิ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 ต่อ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ปชก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สป.สธ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ปี ๒๕๖๓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435735"/>
              </p:ext>
            </p:extLst>
          </p:nvPr>
        </p:nvGraphicFramePr>
        <p:xfrm>
          <a:off x="381000" y="1853248"/>
          <a:ext cx="11620500" cy="483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7162800" y="3219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จน.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การสำรวจของ กบ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รส. ณ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.๖๓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th-TH" sz="2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ปชก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จากฐานทะเบียนราษฎร์ฯ ในระบบ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ปี๖๓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52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1442</TotalTime>
  <Words>1506</Words>
  <Application>Microsoft Office PowerPoint</Application>
  <PresentationFormat>Custom</PresentationFormat>
  <Paragraphs>192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อิออน</vt:lpstr>
      <vt:lpstr>อนาคตกำลังคนในระบบทันตสุขภาพ กรณี ทันตแพทย์</vt:lpstr>
      <vt:lpstr>กำลังคนด้านสุขภาพช่องปาก การผลิตทันตแพทย์</vt:lpstr>
      <vt:lpstr>กำลังคนด้านสุขภาพช่องปาก การผลิตทันตแพทย์</vt:lpstr>
      <vt:lpstr>กำลังคนด้านสุขภาพช่องปาก สถานการณ์ทันตแพทย์</vt:lpstr>
      <vt:lpstr>กำลังคนด้านสุขภาพช่องปาก สถานการณ์ทันตแพทย์</vt:lpstr>
      <vt:lpstr>กำลังคนด้านสุขภาพช่องปาก สถานการณ์ทันตแพทย์</vt:lpstr>
      <vt:lpstr>กำลังคนด้านสุขภาพช่องปาก สถานการณ์ทันตแพทย์</vt:lpstr>
      <vt:lpstr>กำลังคนด้านสุขภาพช่องปาก จำนวน ทันตแพทย์ และ ทันตาภิบาล ของ สป.สธ. ปี ๒๕๖๓</vt:lpstr>
      <vt:lpstr>กำลังคนด้านสุขภาพช่องปาก สัดส่วน ทันตแพทย์ และ ทันตาภิบาล ต่อ ปชก. ของ สป.สธ. ปี ๒๕๖๓</vt:lpstr>
      <vt:lpstr>กำลังคนด้านสุขภาพช่องปาก กรอบอัตรากำลัง ทันตแพทย์ ของ สป.สธ. (FTE)</vt:lpstr>
      <vt:lpstr>กำลังคนด้านสุขภาพช่องปาก จำนวน ทันตแพทย์ ของ สป.สธ. ปี ๒๕๖๓ เทียบ FTE</vt:lpstr>
      <vt:lpstr>กำลังคนด้านสุขภาพช่องปาก จำนวน ทันตแพทย์ ของ สป.สธ. ปี ๒๕๖๓ เทียบ FTE</vt:lpstr>
      <vt:lpstr>กำลังคนด้านสุขภาพช่องปาก จำนวนโรงพยาบาลที่มี FTE เทียบกับทันตแพทย์ (มากกว่าหรือเท่ากับ ๑ คน)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กำลังคนด้านสุขภาพช่องปาก ตรวจสอบข้อมูลผลงานจากระบบ HDC</vt:lpstr>
      <vt:lpstr>กำลังคนด้านสุขภาพช่องปาก ตรวจสอบข้อมูลผลงานจากระบบ HDC</vt:lpstr>
      <vt:lpstr>(ร่าง) แนวทางการกำกับ ติดตาม งาน Fee Schedule</vt:lpstr>
      <vt:lpstr>(ร่าง) แนวทางการกำกับ ติดตาม งาน Fee 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Care Systems and Oral Health Care Networks</dc:title>
  <dc:creator>jaru</dc:creator>
  <cp:lastModifiedBy>user</cp:lastModifiedBy>
  <cp:revision>86</cp:revision>
  <dcterms:created xsi:type="dcterms:W3CDTF">2020-03-26T02:30:48Z</dcterms:created>
  <dcterms:modified xsi:type="dcterms:W3CDTF">2020-08-06T02:46:23Z</dcterms:modified>
</cp:coreProperties>
</file>