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65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56" r:id="rId11"/>
    <p:sldId id="257" r:id="rId12"/>
    <p:sldId id="259" r:id="rId13"/>
    <p:sldId id="258" r:id="rId14"/>
    <p:sldId id="260" r:id="rId15"/>
    <p:sldId id="261" r:id="rId16"/>
    <p:sldId id="262" r:id="rId17"/>
    <p:sldId id="266" r:id="rId18"/>
    <p:sldId id="263" r:id="rId19"/>
    <p:sldId id="264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126" autoAdjust="0"/>
  </p:normalViewPr>
  <p:slideViewPr>
    <p:cSldViewPr>
      <p:cViewPr varScale="1">
        <p:scale>
          <a:sx n="100" d="100"/>
          <a:sy n="100" d="100"/>
        </p:scale>
        <p:origin x="191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682B8-B303-4D2C-B98D-CA1CB4D234A3}" type="datetimeFigureOut">
              <a:rPr lang="th-TH" smtClean="0"/>
              <a:pPr/>
              <a:t>16/12/62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82165-608D-4F93-85F3-A05817F7F79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682B8-B303-4D2C-B98D-CA1CB4D234A3}" type="datetimeFigureOut">
              <a:rPr lang="th-TH" smtClean="0"/>
              <a:pPr/>
              <a:t>16/12/62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82165-608D-4F93-85F3-A05817F7F79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682B8-B303-4D2C-B98D-CA1CB4D234A3}" type="datetimeFigureOut">
              <a:rPr lang="th-TH" smtClean="0"/>
              <a:pPr/>
              <a:t>16/12/62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82165-608D-4F93-85F3-A05817F7F79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682B8-B303-4D2C-B98D-CA1CB4D234A3}" type="datetimeFigureOut">
              <a:rPr lang="th-TH" smtClean="0"/>
              <a:pPr/>
              <a:t>16/12/62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82165-608D-4F93-85F3-A05817F7F79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682B8-B303-4D2C-B98D-CA1CB4D234A3}" type="datetimeFigureOut">
              <a:rPr lang="th-TH" smtClean="0"/>
              <a:pPr/>
              <a:t>16/12/62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82165-608D-4F93-85F3-A05817F7F79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682B8-B303-4D2C-B98D-CA1CB4D234A3}" type="datetimeFigureOut">
              <a:rPr lang="th-TH" smtClean="0"/>
              <a:pPr/>
              <a:t>16/12/62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82165-608D-4F93-85F3-A05817F7F79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682B8-B303-4D2C-B98D-CA1CB4D234A3}" type="datetimeFigureOut">
              <a:rPr lang="th-TH" smtClean="0"/>
              <a:pPr/>
              <a:t>16/12/62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82165-608D-4F93-85F3-A05817F7F79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682B8-B303-4D2C-B98D-CA1CB4D234A3}" type="datetimeFigureOut">
              <a:rPr lang="th-TH" smtClean="0"/>
              <a:pPr/>
              <a:t>16/12/62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82165-608D-4F93-85F3-A05817F7F79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682B8-B303-4D2C-B98D-CA1CB4D234A3}" type="datetimeFigureOut">
              <a:rPr lang="th-TH" smtClean="0"/>
              <a:pPr/>
              <a:t>16/12/62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82165-608D-4F93-85F3-A05817F7F79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682B8-B303-4D2C-B98D-CA1CB4D234A3}" type="datetimeFigureOut">
              <a:rPr lang="th-TH" smtClean="0"/>
              <a:pPr/>
              <a:t>16/12/62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82165-608D-4F93-85F3-A05817F7F79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682B8-B303-4D2C-B98D-CA1CB4D234A3}" type="datetimeFigureOut">
              <a:rPr lang="th-TH" smtClean="0"/>
              <a:pPr/>
              <a:t>16/12/62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82165-608D-4F93-85F3-A05817F7F79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682B8-B303-4D2C-B98D-CA1CB4D234A3}" type="datetimeFigureOut">
              <a:rPr lang="th-TH" smtClean="0"/>
              <a:pPr/>
              <a:t>16/12/62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82165-608D-4F93-85F3-A05817F7F792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 r="35292" b="4861"/>
          <a:stretch>
            <a:fillRect/>
          </a:stretch>
        </p:blipFill>
        <p:spPr bwMode="auto">
          <a:xfrm>
            <a:off x="428596" y="2204146"/>
            <a:ext cx="8466192" cy="429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714348" y="571480"/>
            <a:ext cx="7572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/>
              <a:t>การบันทึกข้อมูล  </a:t>
            </a:r>
            <a:r>
              <a:rPr lang="en-GB" sz="4000" b="1" dirty="0"/>
              <a:t>Fee Schedule </a:t>
            </a:r>
            <a:r>
              <a:rPr lang="th-TH" sz="4000" b="1" dirty="0"/>
              <a:t>ทันตกรรม</a:t>
            </a:r>
            <a:endParaRPr lang="en-US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072066" y="1285860"/>
            <a:ext cx="371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b="1" dirty="0">
                <a:solidFill>
                  <a:srgbClr val="9966FF"/>
                </a:solidFill>
                <a:latin typeface="LilyUPC" pitchFamily="34" charset="-34"/>
                <a:cs typeface="LilyUPC" pitchFamily="34" charset="-34"/>
              </a:rPr>
              <a:t>ทพ. พงศ์ภัทร   มหาทุมะรัตน์</a:t>
            </a:r>
          </a:p>
          <a:p>
            <a:pPr algn="r"/>
            <a:r>
              <a:rPr lang="th-TH" b="1" dirty="0">
                <a:solidFill>
                  <a:srgbClr val="9966FF"/>
                </a:solidFill>
                <a:latin typeface="LilyUPC" pitchFamily="34" charset="-34"/>
                <a:cs typeface="LilyUPC" pitchFamily="34" charset="-34"/>
              </a:rPr>
              <a:t>๓  ธันวาคม  ๒๕๖๒</a:t>
            </a:r>
            <a:endParaRPr lang="en-US" b="1" dirty="0">
              <a:solidFill>
                <a:srgbClr val="9966FF"/>
              </a:solidFill>
              <a:latin typeface="LilyUPC" pitchFamily="34" charset="-34"/>
              <a:cs typeface="LilyUPC" pitchFamily="34" charset="-3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การบันทึกข้อมูลใน </a:t>
            </a:r>
            <a:r>
              <a:rPr lang="en-US" dirty="0" err="1"/>
              <a:t>eclaim</a:t>
            </a:r>
            <a:endParaRPr lang="th-TH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1845" t="21484" r="31918" b="26758"/>
          <a:stretch>
            <a:fillRect/>
          </a:stretch>
        </p:blipFill>
        <p:spPr bwMode="auto">
          <a:xfrm>
            <a:off x="2357422" y="1214422"/>
            <a:ext cx="4714908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36237" t="30274" r="36859" b="49219"/>
          <a:stretch>
            <a:fillRect/>
          </a:stretch>
        </p:blipFill>
        <p:spPr bwMode="auto">
          <a:xfrm>
            <a:off x="3143240" y="5143512"/>
            <a:ext cx="3500462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2628" r="13250" b="3320"/>
          <a:stretch>
            <a:fillRect/>
          </a:stretch>
        </p:blipFill>
        <p:spPr bwMode="auto">
          <a:xfrm>
            <a:off x="214281" y="285728"/>
            <a:ext cx="8670005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37372" r="41764" b="80274"/>
          <a:stretch>
            <a:fillRect/>
          </a:stretch>
        </p:blipFill>
        <p:spPr bwMode="auto">
          <a:xfrm>
            <a:off x="5786446" y="857232"/>
            <a:ext cx="2714644" cy="1443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000108"/>
            <a:ext cx="4148121" cy="2332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 l="33529" t="15820" r="33528" b="21680"/>
          <a:stretch>
            <a:fillRect/>
          </a:stretch>
        </p:blipFill>
        <p:spPr bwMode="auto">
          <a:xfrm>
            <a:off x="4929190" y="2428868"/>
            <a:ext cx="3500462" cy="3733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 l="12664" r="12115" b="6054"/>
          <a:stretch>
            <a:fillRect/>
          </a:stretch>
        </p:blipFill>
        <p:spPr bwMode="auto">
          <a:xfrm>
            <a:off x="357158" y="285728"/>
            <a:ext cx="8429684" cy="5919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32394" t="24414" r="32467" b="28711"/>
          <a:stretch>
            <a:fillRect/>
          </a:stretch>
        </p:blipFill>
        <p:spPr bwMode="auto">
          <a:xfrm>
            <a:off x="1857356" y="1928802"/>
            <a:ext cx="457203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2079" r="41252" b="71680"/>
          <a:stretch>
            <a:fillRect/>
          </a:stretch>
        </p:blipFill>
        <p:spPr bwMode="auto">
          <a:xfrm>
            <a:off x="214282" y="214290"/>
            <a:ext cx="6072230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12664" t="195" r="12664" b="7031"/>
          <a:stretch>
            <a:fillRect/>
          </a:stretch>
        </p:blipFill>
        <p:spPr bwMode="auto">
          <a:xfrm>
            <a:off x="1000100" y="1285860"/>
            <a:ext cx="7670185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8668" r="8308" b="9179"/>
          <a:stretch>
            <a:fillRect/>
          </a:stretch>
        </p:blipFill>
        <p:spPr bwMode="auto">
          <a:xfrm>
            <a:off x="214281" y="285728"/>
            <a:ext cx="8683973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สี่เหลี่ยมผืนผ้า 2"/>
          <p:cNvSpPr/>
          <p:nvPr/>
        </p:nvSpPr>
        <p:spPr>
          <a:xfrm>
            <a:off x="5000628" y="1857364"/>
            <a:ext cx="500066" cy="142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6429388" y="1857364"/>
            <a:ext cx="500066" cy="142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8668" t="11985" r="7210" b="44336"/>
          <a:stretch>
            <a:fillRect/>
          </a:stretch>
        </p:blipFill>
        <p:spPr bwMode="auto">
          <a:xfrm>
            <a:off x="214282" y="214290"/>
            <a:ext cx="7072362" cy="2343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34077" t="11914" r="10468" b="57813"/>
          <a:stretch>
            <a:fillRect/>
          </a:stretch>
        </p:blipFill>
        <p:spPr bwMode="auto">
          <a:xfrm>
            <a:off x="642910" y="2643182"/>
            <a:ext cx="7215238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 l="33528" t="11914" r="7174" b="38281"/>
          <a:stretch>
            <a:fillRect/>
          </a:stretch>
        </p:blipFill>
        <p:spPr bwMode="auto">
          <a:xfrm>
            <a:off x="214282" y="214290"/>
            <a:ext cx="7715304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34590" t="41992" r="8858" b="37500"/>
          <a:stretch>
            <a:fillRect/>
          </a:stretch>
        </p:blipFill>
        <p:spPr bwMode="auto">
          <a:xfrm>
            <a:off x="571472" y="3357562"/>
            <a:ext cx="735811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 l="42313" t="11914" r="14861" b="24609"/>
          <a:stretch>
            <a:fillRect/>
          </a:stretch>
        </p:blipFill>
        <p:spPr bwMode="auto">
          <a:xfrm>
            <a:off x="3071802" y="2000240"/>
            <a:ext cx="5572132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3177" t="10881" r="13250" b="47266"/>
          <a:stretch>
            <a:fillRect/>
          </a:stretch>
        </p:blipFill>
        <p:spPr bwMode="auto">
          <a:xfrm>
            <a:off x="214282" y="214290"/>
            <a:ext cx="8041061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2664" t="11047" r="12665" b="60742"/>
          <a:stretch>
            <a:fillRect/>
          </a:stretch>
        </p:blipFill>
        <p:spPr bwMode="auto">
          <a:xfrm>
            <a:off x="428596" y="2428868"/>
            <a:ext cx="8383351" cy="1780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12664" t="11363" r="13214" b="50977"/>
          <a:stretch>
            <a:fillRect/>
          </a:stretch>
        </p:blipFill>
        <p:spPr bwMode="auto">
          <a:xfrm>
            <a:off x="285720" y="4286256"/>
            <a:ext cx="8002566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18668" r="34114" b="80469"/>
          <a:stretch>
            <a:fillRect/>
          </a:stretch>
        </p:blipFill>
        <p:spPr bwMode="auto">
          <a:xfrm>
            <a:off x="285720" y="214290"/>
            <a:ext cx="6143668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 l="19253" t="195" r="7723" b="61719"/>
          <a:stretch>
            <a:fillRect/>
          </a:stretch>
        </p:blipFill>
        <p:spPr bwMode="auto">
          <a:xfrm>
            <a:off x="714348" y="1643050"/>
            <a:ext cx="8001056" cy="2346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วงรี 3"/>
          <p:cNvSpPr/>
          <p:nvPr/>
        </p:nvSpPr>
        <p:spPr>
          <a:xfrm>
            <a:off x="7643834" y="2214554"/>
            <a:ext cx="857256" cy="6429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 l="19253" t="7031" r="8821" b="57813"/>
          <a:stretch>
            <a:fillRect/>
          </a:stretch>
        </p:blipFill>
        <p:spPr bwMode="auto">
          <a:xfrm>
            <a:off x="0" y="3929066"/>
            <a:ext cx="8286840" cy="227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 l="32430" t="39258" r="31881" b="39258"/>
          <a:stretch>
            <a:fillRect/>
          </a:stretch>
        </p:blipFill>
        <p:spPr bwMode="auto">
          <a:xfrm>
            <a:off x="3071802" y="4429132"/>
            <a:ext cx="3357586" cy="113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20315" t="25390" r="7210" b="14062"/>
          <a:stretch>
            <a:fillRect/>
          </a:stretch>
        </p:blipFill>
        <p:spPr bwMode="auto">
          <a:xfrm>
            <a:off x="285720" y="214290"/>
            <a:ext cx="7786742" cy="3657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 l="32979" t="25586" r="9370" b="29492"/>
          <a:stretch>
            <a:fillRect/>
          </a:stretch>
        </p:blipFill>
        <p:spPr bwMode="auto">
          <a:xfrm>
            <a:off x="1214414" y="3286124"/>
            <a:ext cx="750099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 l="6624" t="20139" r="49813" b="11805"/>
          <a:stretch>
            <a:fillRect/>
          </a:stretch>
        </p:blipFill>
        <p:spPr bwMode="auto">
          <a:xfrm>
            <a:off x="-32" y="500042"/>
            <a:ext cx="9074313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 l="13247" t="18750" r="56436" b="22222"/>
          <a:stretch>
            <a:fillRect/>
          </a:stretch>
        </p:blipFill>
        <p:spPr bwMode="auto">
          <a:xfrm>
            <a:off x="428596" y="357166"/>
            <a:ext cx="8501122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l="13247" t="27778" r="57201" b="24305"/>
          <a:stretch>
            <a:fillRect/>
          </a:stretch>
        </p:blipFill>
        <p:spPr bwMode="auto">
          <a:xfrm>
            <a:off x="65199" y="642918"/>
            <a:ext cx="9007400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l="13247" t="22916" r="56437" b="25000"/>
          <a:stretch>
            <a:fillRect/>
          </a:stretch>
        </p:blipFill>
        <p:spPr bwMode="auto">
          <a:xfrm>
            <a:off x="71406" y="285728"/>
            <a:ext cx="8954515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l="13502" t="23611" r="56691" b="20833"/>
          <a:stretch>
            <a:fillRect/>
          </a:stretch>
        </p:blipFill>
        <p:spPr bwMode="auto">
          <a:xfrm>
            <a:off x="191958" y="500042"/>
            <a:ext cx="8880636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l="14266" t="30556" r="57455" b="25694"/>
          <a:stretch>
            <a:fillRect/>
          </a:stretch>
        </p:blipFill>
        <p:spPr bwMode="auto">
          <a:xfrm>
            <a:off x="50995" y="714356"/>
            <a:ext cx="8936554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 l="14012" t="27083" r="57455" b="18055"/>
          <a:stretch>
            <a:fillRect/>
          </a:stretch>
        </p:blipFill>
        <p:spPr bwMode="auto">
          <a:xfrm>
            <a:off x="285719" y="285728"/>
            <a:ext cx="8608731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l="14266" t="18750" r="57201" b="38194"/>
          <a:stretch>
            <a:fillRect/>
          </a:stretch>
        </p:blipFill>
        <p:spPr bwMode="auto">
          <a:xfrm>
            <a:off x="239599" y="785794"/>
            <a:ext cx="8904401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l="13757" t="18750" r="57456" b="16666"/>
          <a:stretch>
            <a:fillRect/>
          </a:stretch>
        </p:blipFill>
        <p:spPr bwMode="auto">
          <a:xfrm>
            <a:off x="428597" y="37884"/>
            <a:ext cx="8286808" cy="682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7133" t="50000" r="50068" b="15972"/>
          <a:stretch>
            <a:fillRect/>
          </a:stretch>
        </p:blipFill>
        <p:spPr bwMode="auto">
          <a:xfrm>
            <a:off x="214281" y="214290"/>
            <a:ext cx="8817489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0" name="Picture 2" descr="Image result for pregnant cartoon"/>
          <p:cNvPicPr>
            <a:picLocks noChangeAspect="1" noChangeArrowheads="1"/>
          </p:cNvPicPr>
          <p:nvPr/>
        </p:nvPicPr>
        <p:blipFill>
          <a:blip r:embed="rId3" cstate="print"/>
          <a:srcRect b="7638"/>
          <a:stretch>
            <a:fillRect/>
          </a:stretch>
        </p:blipFill>
        <p:spPr bwMode="auto">
          <a:xfrm>
            <a:off x="7286612" y="3643314"/>
            <a:ext cx="1857388" cy="2646797"/>
          </a:xfrm>
          <a:prstGeom prst="rect">
            <a:avLst/>
          </a:prstGeom>
          <a:noFill/>
        </p:spPr>
      </p:pic>
      <p:pic>
        <p:nvPicPr>
          <p:cNvPr id="17412" name="Picture 4" descr="How should the pregnant woman be positioned? &lt;ul&gt;&lt;li&gt;Flat position may cause hypotension and hypoxia &lt;/li&gt;&lt;/ul&gt;&lt;ul&gt;&lt;li&gt;Pla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00438"/>
            <a:ext cx="3076548" cy="2307411"/>
          </a:xfrm>
          <a:prstGeom prst="rect">
            <a:avLst/>
          </a:prstGeom>
          <a:noFill/>
        </p:spPr>
      </p:pic>
      <p:pic>
        <p:nvPicPr>
          <p:cNvPr id="17414" name="Picture 6" descr="Pregnancy Related Oral Health Problems&#10;Pregnancy Gingivitis&#10;Pregnancy granuloma&#10;Increased Tooth Mobility&#10;Dental Caries&#10;Ero..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3429000"/>
            <a:ext cx="3412716" cy="25622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3132" y="43131"/>
          <a:ext cx="9001155" cy="6745025"/>
        </p:xfrm>
        <a:graphic>
          <a:graphicData uri="http://schemas.openxmlformats.org/drawingml/2006/table">
            <a:tbl>
              <a:tblPr/>
              <a:tblGrid>
                <a:gridCol w="4604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0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90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88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85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25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86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29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5427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ลำดับ</a:t>
                      </a:r>
                    </a:p>
                  </a:txBody>
                  <a:tcPr marL="6947" marR="6947" marT="69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รายการ</a:t>
                      </a:r>
                    </a:p>
                  </a:txBody>
                  <a:tcPr marL="6947" marR="6947" marT="69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อัตราจ่าย</a:t>
                      </a:r>
                    </a:p>
                  </a:txBody>
                  <a:tcPr marL="6947" marR="6947" marT="69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บันทึกโปรแกรม</a:t>
                      </a:r>
                    </a:p>
                  </a:txBody>
                  <a:tcPr marL="6947" marR="6947" marT="69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หน่วยดำเนินการ</a:t>
                      </a:r>
                    </a:p>
                  </a:txBody>
                  <a:tcPr marL="6947" marR="6947" marT="69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ตรวจสอบข้อมูล</a:t>
                      </a:r>
                    </a:p>
                  </a:txBody>
                  <a:tcPr marL="6947" marR="6947" marT="69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ระยะเวลา</a:t>
                      </a:r>
                    </a:p>
                  </a:txBody>
                  <a:tcPr marL="6947" marR="6947" marT="69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งบ</a:t>
                      </a:r>
                    </a:p>
                  </a:txBody>
                  <a:tcPr marL="6947" marR="6947" marT="69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28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947" marR="6947" marT="69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ทันตกรรม เคลือบหลุมร่องฟัน (รพ)</a:t>
                      </a:r>
                    </a:p>
                  </a:txBody>
                  <a:tcPr marL="6947" marR="6947" marT="69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250บาท/ซี่/ปี รวมไม่เกิน 4 ซี</a:t>
                      </a:r>
                    </a:p>
                  </a:txBody>
                  <a:tcPr marL="6947" marR="6947" marT="69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E-claim </a:t>
                      </a:r>
                    </a:p>
                  </a:txBody>
                  <a:tcPr marL="6947" marR="6947" marT="69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รพ.ที่บริการ</a:t>
                      </a:r>
                    </a:p>
                  </a:txBody>
                  <a:tcPr marL="6947" marR="6947" marT="69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E-claim</a:t>
                      </a:r>
                    </a:p>
                  </a:txBody>
                  <a:tcPr marL="6947" marR="6947" marT="69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ปีงบประมาณ 2563</a:t>
                      </a:r>
                    </a:p>
                  </a:txBody>
                  <a:tcPr marL="6947" marR="6947" marT="69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PP_FS</a:t>
                      </a:r>
                    </a:p>
                  </a:txBody>
                  <a:tcPr marL="6947" marR="6947" marT="69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28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947" marR="6947" marT="69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ทันตกรรมเคลือบฟลูออไรด์ 4-12ปี (รพ.)</a:t>
                      </a:r>
                    </a:p>
                  </a:txBody>
                  <a:tcPr marL="6947" marR="6947" marT="69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100บาท/1ครั้ง/ปี</a:t>
                      </a:r>
                    </a:p>
                  </a:txBody>
                  <a:tcPr marL="6947" marR="6947" marT="69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E-claim </a:t>
                      </a:r>
                    </a:p>
                  </a:txBody>
                  <a:tcPr marL="6947" marR="6947" marT="69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รพ.ที่บริการ</a:t>
                      </a:r>
                    </a:p>
                  </a:txBody>
                  <a:tcPr marL="6947" marR="6947" marT="69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E-claim</a:t>
                      </a:r>
                    </a:p>
                  </a:txBody>
                  <a:tcPr marL="6947" marR="6947" marT="69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ปีงบประมาณ 2563</a:t>
                      </a:r>
                    </a:p>
                  </a:txBody>
                  <a:tcPr marL="6947" marR="6947" marT="69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PP_FS</a:t>
                      </a:r>
                    </a:p>
                  </a:txBody>
                  <a:tcPr marL="6947" marR="6947" marT="69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81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947" marR="6947" marT="69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ทันตกรรม </a:t>
                      </a: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ANC</a:t>
                      </a:r>
                    </a:p>
                  </a:txBody>
                  <a:tcPr marL="6947" marR="6947" marT="69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500บาท/ครรภ์</a:t>
                      </a:r>
                    </a:p>
                  </a:txBody>
                  <a:tcPr marL="6947" marR="6947" marT="69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E-claim </a:t>
                      </a:r>
                    </a:p>
                  </a:txBody>
                  <a:tcPr marL="6947" marR="6947" marT="69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รพ./ปฐมภูมิขึ้นทะเบียน</a:t>
                      </a:r>
                    </a:p>
                  </a:txBody>
                  <a:tcPr marL="6947" marR="6947" marT="69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E-claim</a:t>
                      </a:r>
                    </a:p>
                  </a:txBody>
                  <a:tcPr marL="6947" marR="6947" marT="69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ปีงบประมาณ 2563</a:t>
                      </a:r>
                    </a:p>
                  </a:txBody>
                  <a:tcPr marL="6947" marR="6947" marT="69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PP_FS</a:t>
                      </a:r>
                    </a:p>
                  </a:txBody>
                  <a:tcPr marL="6947" marR="6947" marT="69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628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947" marR="6947" marT="69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ทันตกรรม เคลือบหลุมร่องฟัน (รพ.สต)</a:t>
                      </a:r>
                    </a:p>
                  </a:txBody>
                  <a:tcPr marL="6947" marR="6947" marT="69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250บาท/ซี่/ปี รวมไม่เกิน 4 ซี</a:t>
                      </a:r>
                    </a:p>
                  </a:txBody>
                  <a:tcPr marL="6947" marR="6947" marT="69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OPPP Indiv </a:t>
                      </a:r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ส่ง43 แฟ้ม</a:t>
                      </a:r>
                    </a:p>
                  </a:txBody>
                  <a:tcPr marL="6947" marR="6947" marT="69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ปฐมภูมิขึ้นทะเบียน</a:t>
                      </a:r>
                    </a:p>
                  </a:txBody>
                  <a:tcPr marL="6947" marR="6947" marT="69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E-claim</a:t>
                      </a:r>
                    </a:p>
                  </a:txBody>
                  <a:tcPr marL="6947" marR="6947" marT="69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ปีงบประมาณ 2563</a:t>
                      </a:r>
                    </a:p>
                  </a:txBody>
                  <a:tcPr marL="6947" marR="6947" marT="69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PP_FS</a:t>
                      </a:r>
                    </a:p>
                  </a:txBody>
                  <a:tcPr marL="6947" marR="6947" marT="69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628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947" marR="6947" marT="69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ทันตกรรมเคลือบฟลูออไรด์ 4-12ปี (รพ.สต.)</a:t>
                      </a:r>
                    </a:p>
                  </a:txBody>
                  <a:tcPr marL="6947" marR="6947" marT="69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100บาท/1ครั้ง/ปี</a:t>
                      </a:r>
                    </a:p>
                  </a:txBody>
                  <a:tcPr marL="6947" marR="6947" marT="69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OPPP Indiv </a:t>
                      </a:r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ส่ง43 แฟ้ม</a:t>
                      </a:r>
                    </a:p>
                  </a:txBody>
                  <a:tcPr marL="6947" marR="6947" marT="69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ปฐมภูมิขึ้นทะเบียน</a:t>
                      </a:r>
                    </a:p>
                  </a:txBody>
                  <a:tcPr marL="6947" marR="6947" marT="69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E-claim</a:t>
                      </a:r>
                    </a:p>
                  </a:txBody>
                  <a:tcPr marL="6947" marR="6947" marT="69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ปีงบประมาณ 2563</a:t>
                      </a:r>
                    </a:p>
                  </a:txBody>
                  <a:tcPr marL="6947" marR="6947" marT="69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PP_FS</a:t>
                      </a:r>
                    </a:p>
                  </a:txBody>
                  <a:tcPr marL="6947" marR="6947" marT="69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l="6624" t="20833" r="49559" b="13194"/>
          <a:stretch>
            <a:fillRect/>
          </a:stretch>
        </p:blipFill>
        <p:spPr bwMode="auto">
          <a:xfrm>
            <a:off x="30755" y="272242"/>
            <a:ext cx="9053858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6624" t="20833" r="49813" b="18750"/>
          <a:stretch>
            <a:fillRect/>
          </a:stretch>
        </p:blipFill>
        <p:spPr bwMode="auto">
          <a:xfrm>
            <a:off x="9821" y="142852"/>
            <a:ext cx="9134179" cy="5474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572000" y="5786454"/>
            <a:ext cx="4071966" cy="52322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FF0000"/>
                </a:solidFill>
              </a:rPr>
              <a:t>ใน </a:t>
            </a:r>
            <a:r>
              <a:rPr lang="en-GB" b="1" dirty="0">
                <a:solidFill>
                  <a:srgbClr val="FF0000"/>
                </a:solidFill>
              </a:rPr>
              <a:t>ECLAIM  </a:t>
            </a:r>
            <a:r>
              <a:rPr lang="th-TH" b="1" dirty="0">
                <a:solidFill>
                  <a:srgbClr val="FF0000"/>
                </a:solidFill>
              </a:rPr>
              <a:t>ใช้รหัส  2387030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 flipV="1">
            <a:off x="6383669" y="5429264"/>
            <a:ext cx="474347" cy="28575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6624" t="20833" r="49813" b="21528"/>
          <a:stretch>
            <a:fillRect/>
          </a:stretch>
        </p:blipFill>
        <p:spPr bwMode="auto">
          <a:xfrm>
            <a:off x="-1" y="571480"/>
            <a:ext cx="9125129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6624" t="20833" r="49813" b="11805"/>
          <a:stretch>
            <a:fillRect/>
          </a:stretch>
        </p:blipFill>
        <p:spPr bwMode="auto">
          <a:xfrm>
            <a:off x="42100" y="276032"/>
            <a:ext cx="9067428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6624" t="20139" r="49813" b="9722"/>
          <a:stretch>
            <a:fillRect/>
          </a:stretch>
        </p:blipFill>
        <p:spPr bwMode="auto">
          <a:xfrm>
            <a:off x="-1" y="428628"/>
            <a:ext cx="9144001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192</Words>
  <Application>Microsoft Office PowerPoint</Application>
  <PresentationFormat>On-screen Show (4:3)</PresentationFormat>
  <Paragraphs>53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LilyUPC</vt:lpstr>
      <vt:lpstr>ชุดรูปแบบของ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การบันทึกข้อมูลใน eclaim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ภาพนิ่ง 1</dc:title>
  <dc:creator>SumRong2</dc:creator>
  <cp:lastModifiedBy>User</cp:lastModifiedBy>
  <cp:revision>12</cp:revision>
  <dcterms:created xsi:type="dcterms:W3CDTF">2019-11-16T10:33:52Z</dcterms:created>
  <dcterms:modified xsi:type="dcterms:W3CDTF">2019-12-16T06:27:52Z</dcterms:modified>
</cp:coreProperties>
</file>