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5" r:id="rId4"/>
    <p:sldMasterId id="2147483700" r:id="rId5"/>
  </p:sldMasterIdLst>
  <p:notesMasterIdLst>
    <p:notesMasterId r:id="rId26"/>
  </p:notesMasterIdLst>
  <p:handoutMasterIdLst>
    <p:handoutMasterId r:id="rId27"/>
  </p:handoutMasterIdLst>
  <p:sldIdLst>
    <p:sldId id="347" r:id="rId6"/>
    <p:sldId id="340" r:id="rId7"/>
    <p:sldId id="291" r:id="rId8"/>
    <p:sldId id="286" r:id="rId9"/>
    <p:sldId id="354" r:id="rId10"/>
    <p:sldId id="294" r:id="rId11"/>
    <p:sldId id="352" r:id="rId12"/>
    <p:sldId id="353" r:id="rId13"/>
    <p:sldId id="365" r:id="rId14"/>
    <p:sldId id="366" r:id="rId15"/>
    <p:sldId id="357" r:id="rId16"/>
    <p:sldId id="359" r:id="rId17"/>
    <p:sldId id="356" r:id="rId18"/>
    <p:sldId id="358" r:id="rId19"/>
    <p:sldId id="364" r:id="rId20"/>
    <p:sldId id="363" r:id="rId21"/>
    <p:sldId id="362" r:id="rId22"/>
    <p:sldId id="265" r:id="rId23"/>
    <p:sldId id="344" r:id="rId24"/>
    <p:sldId id="34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D60093"/>
    <a:srgbClr val="66FFFF"/>
    <a:srgbClr val="CCFFCC"/>
    <a:srgbClr val="FBE9F2"/>
    <a:srgbClr val="FDF5F9"/>
    <a:srgbClr val="FFFFCC"/>
    <a:srgbClr val="FF6699"/>
    <a:srgbClr val="FFCCCC"/>
    <a:srgbClr val="FF93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6533" autoAdjust="0"/>
  </p:normalViewPr>
  <p:slideViewPr>
    <p:cSldViewPr snapToGrid="0">
      <p:cViewPr>
        <p:scale>
          <a:sx n="53" d="100"/>
          <a:sy n="53" d="100"/>
        </p:scale>
        <p:origin x="-13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0" d="100"/>
          <a:sy n="60" d="100"/>
        </p:scale>
        <p:origin x="2438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rgbClr val="CC3399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28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ร้อยละหญิงตั้งครรภ์ที่ได้รับการตรวจ</a:t>
            </a:r>
            <a:r>
              <a:rPr lang="th-TH" sz="28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28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+ </a:t>
            </a:r>
            <a:r>
              <a:rPr lang="th-TH" sz="28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ขัดทำความสะอาดฟัน</a:t>
            </a:r>
            <a:endPara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>
        <c:manualLayout>
          <c:xMode val="edge"/>
          <c:yMode val="edge"/>
          <c:x val="5.0416748687664055E-2"/>
          <c:y val="6.3915573053368327E-2"/>
        </c:manualLayout>
      </c:layout>
      <c:overlay val="0"/>
      <c:spPr>
        <a:solidFill>
          <a:srgbClr val="FF93B7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217294630075232E-2"/>
          <c:y val="0.19762190142898806"/>
          <c:w val="0.55413213582677168"/>
          <c:h val="0.669833770778652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ตรวจ+ขัดทำความสะอาดฟัน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833333333333333E-3"/>
                  <c:y val="1.3637065357048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A88-4575-9229-08E8B5F62109}"/>
                </c:ext>
              </c:extLst>
            </c:dLbl>
            <c:dLbl>
              <c:idx val="1"/>
              <c:layout>
                <c:manualLayout>
                  <c:x val="0"/>
                  <c:y val="1.0306044474752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A88-4575-9229-08E8B5F62109}"/>
                </c:ext>
              </c:extLst>
            </c:dLbl>
            <c:dLbl>
              <c:idx val="2"/>
              <c:layout>
                <c:manualLayout>
                  <c:x val="0"/>
                  <c:y val="3.59929102046678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A88-4575-9229-08E8B5F62109}"/>
                </c:ext>
              </c:extLst>
            </c:dLbl>
            <c:dLbl>
              <c:idx val="3"/>
              <c:layout>
                <c:manualLayout>
                  <c:x val="0"/>
                  <c:y val="1.363706535704836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A88-4575-9229-08E8B5F62109}"/>
                </c:ext>
              </c:extLst>
            </c:dLbl>
            <c:dLbl>
              <c:idx val="4"/>
              <c:layout>
                <c:manualLayout>
                  <c:x val="1.0416666666666667E-3"/>
                  <c:y val="1.0306044474752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A88-4575-9229-08E8B5F62109}"/>
                </c:ext>
              </c:extLst>
            </c:dLbl>
            <c:dLbl>
              <c:idx val="5"/>
              <c:layout>
                <c:manualLayout>
                  <c:x val="0"/>
                  <c:y val="5.83487550522880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A88-4575-9229-08E8B5F62109}"/>
                </c:ext>
              </c:extLst>
            </c:dLbl>
            <c:dLbl>
              <c:idx val="6"/>
              <c:layout>
                <c:manualLayout>
                  <c:x val="-3.819400322405998E-17"/>
                  <c:y val="5.83487550522889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A88-4575-9229-08E8B5F62109}"/>
                </c:ext>
              </c:extLst>
            </c:dLbl>
            <c:dLbl>
              <c:idx val="7"/>
              <c:layout>
                <c:manualLayout>
                  <c:x val="1.0416666666666667E-3"/>
                  <c:y val="1.030604447475278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A88-4575-9229-08E8B5F62109}"/>
                </c:ext>
              </c:extLst>
            </c:dLbl>
            <c:dLbl>
              <c:idx val="8"/>
              <c:layout>
                <c:manualLayout>
                  <c:x val="1.0416666666666667E-3"/>
                  <c:y val="8.0704599899910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A88-4575-9229-08E8B5F62109}"/>
                </c:ext>
              </c:extLst>
            </c:dLbl>
            <c:dLbl>
              <c:idx val="9"/>
              <c:layout>
                <c:manualLayout>
                  <c:x val="-7.638800644811996E-17"/>
                  <c:y val="8.07045998999083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A88-4575-9229-08E8B5F62109}"/>
                </c:ext>
              </c:extLst>
            </c:dLbl>
            <c:dLbl>
              <c:idx val="10"/>
              <c:layout>
                <c:manualLayout>
                  <c:x val="7.638800644811996E-17"/>
                  <c:y val="5.834875505228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A88-4575-9229-08E8B5F62109}"/>
                </c:ext>
              </c:extLst>
            </c:dLbl>
            <c:dLbl>
              <c:idx val="11"/>
              <c:layout>
                <c:manualLayout>
                  <c:x val="-7.638800644811996E-17"/>
                  <c:y val="1.03060444747528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A88-4575-9229-08E8B5F62109}"/>
                </c:ext>
              </c:extLst>
            </c:dLbl>
            <c:dLbl>
              <c:idx val="12"/>
              <c:layout>
                <c:manualLayout>
                  <c:x val="3.359308997112806E-2"/>
                  <c:y val="3.9830854476523769E-3"/>
                </c:manualLayout>
              </c:layout>
              <c:spPr>
                <a:noFill/>
                <a:ln w="28575">
                  <a:solidFill>
                    <a:srgbClr val="0070C0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A88-4575-9229-08E8B5F62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15.48</c:v>
                </c:pt>
                <c:pt idx="1">
                  <c:v>18.38</c:v>
                </c:pt>
                <c:pt idx="2">
                  <c:v>27.04</c:v>
                </c:pt>
                <c:pt idx="3">
                  <c:v>18.399999999999999</c:v>
                </c:pt>
                <c:pt idx="4">
                  <c:v>25.18</c:v>
                </c:pt>
                <c:pt idx="5">
                  <c:v>22.43</c:v>
                </c:pt>
                <c:pt idx="6">
                  <c:v>24.8</c:v>
                </c:pt>
                <c:pt idx="7">
                  <c:v>25.96</c:v>
                </c:pt>
                <c:pt idx="8">
                  <c:v>21.92</c:v>
                </c:pt>
                <c:pt idx="9">
                  <c:v>31.57</c:v>
                </c:pt>
                <c:pt idx="10">
                  <c:v>18.93</c:v>
                </c:pt>
                <c:pt idx="11">
                  <c:v>21.32</c:v>
                </c:pt>
                <c:pt idx="12">
                  <c:v>22.47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A88-4575-9229-08E8B5F62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97519232"/>
        <c:axId val="1975207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ตรวจ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2916666666666665E-2"/>
                  <c:y val="-2.6827013817144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6A88-4575-9229-08E8B5F62109}"/>
                </c:ext>
              </c:extLst>
            </c:dLbl>
            <c:dLbl>
              <c:idx val="1"/>
              <c:layout>
                <c:manualLayout>
                  <c:x val="-1.7708333333333333E-2"/>
                  <c:y val="-2.45914293323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A88-4575-9229-08E8B5F62109}"/>
                </c:ext>
              </c:extLst>
            </c:dLbl>
            <c:dLbl>
              <c:idx val="2"/>
              <c:layout>
                <c:manualLayout>
                  <c:x val="-9.3750000000000187E-3"/>
                  <c:y val="-2.4591429332382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A88-4575-9229-08E8B5F62109}"/>
                </c:ext>
              </c:extLst>
            </c:dLbl>
            <c:dLbl>
              <c:idx val="3"/>
              <c:layout>
                <c:manualLayout>
                  <c:x val="-1.4583333333333372E-2"/>
                  <c:y val="-2.01202603628582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A88-4575-9229-08E8B5F62109}"/>
                </c:ext>
              </c:extLst>
            </c:dLbl>
            <c:dLbl>
              <c:idx val="4"/>
              <c:layout>
                <c:manualLayout>
                  <c:x val="-1.0416666666666667E-3"/>
                  <c:y val="-2.2355844847620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6A88-4575-9229-08E8B5F62109}"/>
                </c:ext>
              </c:extLst>
            </c:dLbl>
            <c:dLbl>
              <c:idx val="5"/>
              <c:layout>
                <c:manualLayout>
                  <c:x val="-2.0809600682281989E-2"/>
                  <c:y val="-1.5715952172645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A88-4575-9229-08E8B5F62109}"/>
                </c:ext>
              </c:extLst>
            </c:dLbl>
            <c:dLbl>
              <c:idx val="6"/>
              <c:layout>
                <c:manualLayout>
                  <c:x val="-1.4583333333333334E-2"/>
                  <c:y val="1.3413506908572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A88-4575-9229-08E8B5F62109}"/>
                </c:ext>
              </c:extLst>
            </c:dLbl>
            <c:dLbl>
              <c:idx val="7"/>
              <c:layout>
                <c:manualLayout>
                  <c:x val="-1.7708333333333333E-2"/>
                  <c:y val="-2.4591429332382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6A88-4575-9229-08E8B5F62109}"/>
                </c:ext>
              </c:extLst>
            </c:dLbl>
            <c:dLbl>
              <c:idx val="8"/>
              <c:layout>
                <c:manualLayout>
                  <c:x val="-2.3958333333333335E-2"/>
                  <c:y val="1.56490913933341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6A88-4575-9229-08E8B5F62109}"/>
                </c:ext>
              </c:extLst>
            </c:dLbl>
            <c:dLbl>
              <c:idx val="9"/>
              <c:layout>
                <c:manualLayout>
                  <c:x val="-3.1250000000000002E-3"/>
                  <c:y val="-4.4711689695240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6A88-4575-9229-08E8B5F62109}"/>
                </c:ext>
              </c:extLst>
            </c:dLbl>
            <c:dLbl>
              <c:idx val="10"/>
              <c:layout>
                <c:manualLayout>
                  <c:x val="-5.208333333333333E-3"/>
                  <c:y val="-1.788467587809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6A88-4575-9229-08E8B5F62109}"/>
                </c:ext>
              </c:extLst>
            </c:dLbl>
            <c:dLbl>
              <c:idx val="11"/>
              <c:layout>
                <c:manualLayout>
                  <c:x val="-2.0833333333333409E-2"/>
                  <c:y val="2.0120260362858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6A88-4575-9229-08E8B5F62109}"/>
                </c:ext>
              </c:extLst>
            </c:dLbl>
            <c:dLbl>
              <c:idx val="12"/>
              <c:layout>
                <c:manualLayout>
                  <c:x val="-4.1666666666667429E-3"/>
                  <c:y val="-1.34135069085721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800" b="1" i="0" u="none" strike="noStrike" kern="1200" baseline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A229874-921B-40C0-8D2E-986601CFE82B}" type="VALUE">
                      <a:rPr lang="en-US" sz="280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pPr>
                        <a:defRPr sz="2800" b="1" i="0" u="none" strike="noStrike" kern="1200" baseline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th-TH"/>
                  </a:p>
                </c:rich>
              </c:tx>
              <c:spPr>
                <a:noFill/>
                <a:ln w="28575">
                  <a:solidFill>
                    <a:schemeClr val="accent2"/>
                  </a:solidFill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6A88-4575-9229-08E8B5F621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29.27</c:v>
                </c:pt>
                <c:pt idx="1">
                  <c:v>38.4</c:v>
                </c:pt>
                <c:pt idx="2">
                  <c:v>34.69</c:v>
                </c:pt>
                <c:pt idx="3">
                  <c:v>34.76</c:v>
                </c:pt>
                <c:pt idx="4">
                  <c:v>30.02</c:v>
                </c:pt>
                <c:pt idx="5">
                  <c:v>53.54</c:v>
                </c:pt>
                <c:pt idx="6">
                  <c:v>38.369999999999997</c:v>
                </c:pt>
                <c:pt idx="7">
                  <c:v>53.63</c:v>
                </c:pt>
                <c:pt idx="8">
                  <c:v>33.01</c:v>
                </c:pt>
                <c:pt idx="9">
                  <c:v>81.400000000000006</c:v>
                </c:pt>
                <c:pt idx="10">
                  <c:v>39.08</c:v>
                </c:pt>
                <c:pt idx="11">
                  <c:v>34.54</c:v>
                </c:pt>
                <c:pt idx="12">
                  <c:v>41.91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A88-4575-9229-08E8B5F621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519232"/>
        <c:axId val="197520768"/>
      </c:lineChart>
      <c:catAx>
        <c:axId val="1975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7520768"/>
        <c:crosses val="autoZero"/>
        <c:auto val="1"/>
        <c:lblAlgn val="ctr"/>
        <c:lblOffset val="100"/>
        <c:noMultiLvlLbl val="0"/>
      </c:catAx>
      <c:valAx>
        <c:axId val="197520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7519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305101706036746"/>
          <c:y val="0.9509927092446776"/>
          <c:w val="0.33763746719160104"/>
          <c:h val="4.9007290755322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FFEBEB"/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1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จำนวนหญิงตั้งครรภ์ที่ได้รับการตรวจ</a:t>
            </a:r>
            <a:r>
              <a:rPr lang="th-TH" sz="1400" b="1" baseline="0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และขัดทำความสะอาดฟัน</a:t>
            </a:r>
            <a:endParaRPr lang="en-US" sz="1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/>
      <c:overlay val="0"/>
      <c:spPr>
        <a:solidFill>
          <a:schemeClr val="accent4">
            <a:lumMod val="60000"/>
            <a:lumOff val="4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323453918772739"/>
          <c:y val="0.17535980136270873"/>
          <c:w val="0.74387430537338439"/>
          <c:h val="0.700814334110160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ต.ค.-62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509</c:v>
                </c:pt>
                <c:pt idx="1">
                  <c:v>428</c:v>
                </c:pt>
                <c:pt idx="2">
                  <c:v>403</c:v>
                </c:pt>
                <c:pt idx="3">
                  <c:v>298</c:v>
                </c:pt>
                <c:pt idx="4">
                  <c:v>718</c:v>
                </c:pt>
                <c:pt idx="5">
                  <c:v>719</c:v>
                </c:pt>
                <c:pt idx="6">
                  <c:v>650</c:v>
                </c:pt>
                <c:pt idx="7" formatCode="#,##0">
                  <c:v>1165</c:v>
                </c:pt>
                <c:pt idx="8">
                  <c:v>715</c:v>
                </c:pt>
                <c:pt idx="9" formatCode="#,##0">
                  <c:v>1167</c:v>
                </c:pt>
                <c:pt idx="10">
                  <c:v>739</c:v>
                </c:pt>
                <c:pt idx="11" formatCode="#,##0">
                  <c:v>1753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B7C-4E22-AE52-92AC3C13527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พ.ย.-62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491</c:v>
                </c:pt>
                <c:pt idx="1">
                  <c:v>412</c:v>
                </c:pt>
                <c:pt idx="2">
                  <c:v>415</c:v>
                </c:pt>
                <c:pt idx="3">
                  <c:v>449</c:v>
                </c:pt>
                <c:pt idx="4">
                  <c:v>750</c:v>
                </c:pt>
                <c:pt idx="5">
                  <c:v>727</c:v>
                </c:pt>
                <c:pt idx="6">
                  <c:v>639</c:v>
                </c:pt>
                <c:pt idx="7">
                  <c:v>996</c:v>
                </c:pt>
                <c:pt idx="8">
                  <c:v>618</c:v>
                </c:pt>
                <c:pt idx="9" formatCode="#,##0">
                  <c:v>1066</c:v>
                </c:pt>
                <c:pt idx="10">
                  <c:v>759</c:v>
                </c:pt>
                <c:pt idx="11" formatCode="#,##0">
                  <c:v>1568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7C-4E22-AE52-92AC3C13527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ธ.ค.-62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417</c:v>
                </c:pt>
                <c:pt idx="1">
                  <c:v>389</c:v>
                </c:pt>
                <c:pt idx="2">
                  <c:v>490</c:v>
                </c:pt>
                <c:pt idx="3">
                  <c:v>423</c:v>
                </c:pt>
                <c:pt idx="4">
                  <c:v>635</c:v>
                </c:pt>
                <c:pt idx="5">
                  <c:v>584</c:v>
                </c:pt>
                <c:pt idx="6">
                  <c:v>583</c:v>
                </c:pt>
                <c:pt idx="7">
                  <c:v>915</c:v>
                </c:pt>
                <c:pt idx="8">
                  <c:v>593</c:v>
                </c:pt>
                <c:pt idx="9">
                  <c:v>969</c:v>
                </c:pt>
                <c:pt idx="10">
                  <c:v>595</c:v>
                </c:pt>
                <c:pt idx="11" formatCode="#,##0">
                  <c:v>1393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B7C-4E22-AE52-92AC3C13527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ม.ค.-63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578</c:v>
                </c:pt>
                <c:pt idx="1">
                  <c:v>508</c:v>
                </c:pt>
                <c:pt idx="2">
                  <c:v>481</c:v>
                </c:pt>
                <c:pt idx="3">
                  <c:v>446</c:v>
                </c:pt>
                <c:pt idx="4">
                  <c:v>746</c:v>
                </c:pt>
                <c:pt idx="5">
                  <c:v>803</c:v>
                </c:pt>
                <c:pt idx="6">
                  <c:v>667</c:v>
                </c:pt>
                <c:pt idx="7" formatCode="#,##0">
                  <c:v>1128</c:v>
                </c:pt>
                <c:pt idx="8">
                  <c:v>913</c:v>
                </c:pt>
                <c:pt idx="9" formatCode="#,##0">
                  <c:v>1116</c:v>
                </c:pt>
                <c:pt idx="10">
                  <c:v>643</c:v>
                </c:pt>
                <c:pt idx="11" formatCode="#,##0">
                  <c:v>1610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B7C-4E22-AE52-92AC3C13527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ก.พ.-63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482</c:v>
                </c:pt>
                <c:pt idx="1">
                  <c:v>407</c:v>
                </c:pt>
                <c:pt idx="2">
                  <c:v>393</c:v>
                </c:pt>
                <c:pt idx="3">
                  <c:v>399</c:v>
                </c:pt>
                <c:pt idx="4">
                  <c:v>785</c:v>
                </c:pt>
                <c:pt idx="5">
                  <c:v>689</c:v>
                </c:pt>
                <c:pt idx="6">
                  <c:v>671</c:v>
                </c:pt>
                <c:pt idx="7">
                  <c:v>812</c:v>
                </c:pt>
                <c:pt idx="8">
                  <c:v>739</c:v>
                </c:pt>
                <c:pt idx="9">
                  <c:v>772</c:v>
                </c:pt>
                <c:pt idx="10">
                  <c:v>663</c:v>
                </c:pt>
                <c:pt idx="11" formatCode="#,##0">
                  <c:v>1542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B7C-4E22-AE52-92AC3C13527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มี.ค.-63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295</c:v>
                </c:pt>
                <c:pt idx="1">
                  <c:v>298</c:v>
                </c:pt>
                <c:pt idx="2">
                  <c:v>285</c:v>
                </c:pt>
                <c:pt idx="3">
                  <c:v>292</c:v>
                </c:pt>
                <c:pt idx="4">
                  <c:v>540</c:v>
                </c:pt>
                <c:pt idx="5">
                  <c:v>521</c:v>
                </c:pt>
                <c:pt idx="6">
                  <c:v>401</c:v>
                </c:pt>
                <c:pt idx="7">
                  <c:v>661</c:v>
                </c:pt>
                <c:pt idx="8">
                  <c:v>592</c:v>
                </c:pt>
                <c:pt idx="9">
                  <c:v>570</c:v>
                </c:pt>
                <c:pt idx="10">
                  <c:v>428</c:v>
                </c:pt>
                <c:pt idx="11">
                  <c:v>924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B7C-4E22-AE52-92AC3C13527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เม.ย.-63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Sheet1!$A$2:$A$13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Sheet1!$H$2:$H$13</c:f>
              <c:numCache>
                <c:formatCode>General</c:formatCode>
                <c:ptCount val="12"/>
                <c:pt idx="0">
                  <c:v>30</c:v>
                </c:pt>
                <c:pt idx="1">
                  <c:v>41</c:v>
                </c:pt>
                <c:pt idx="2">
                  <c:v>29</c:v>
                </c:pt>
                <c:pt idx="3">
                  <c:v>30</c:v>
                </c:pt>
                <c:pt idx="4">
                  <c:v>58</c:v>
                </c:pt>
                <c:pt idx="5">
                  <c:v>49</c:v>
                </c:pt>
                <c:pt idx="6">
                  <c:v>30</c:v>
                </c:pt>
                <c:pt idx="7">
                  <c:v>171</c:v>
                </c:pt>
                <c:pt idx="8">
                  <c:v>83</c:v>
                </c:pt>
                <c:pt idx="9">
                  <c:v>70</c:v>
                </c:pt>
                <c:pt idx="10">
                  <c:v>42</c:v>
                </c:pt>
                <c:pt idx="11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B7C-4E22-AE52-92AC3C1352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7882240"/>
        <c:axId val="197883776"/>
      </c:barChart>
      <c:catAx>
        <c:axId val="19788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t" anchorCtr="0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7883776"/>
        <c:crosses val="autoZero"/>
        <c:auto val="1"/>
        <c:lblAlgn val="ctr"/>
        <c:lblOffset val="100"/>
        <c:noMultiLvlLbl val="0"/>
      </c:catAx>
      <c:valAx>
        <c:axId val="197883776"/>
        <c:scaling>
          <c:orientation val="minMax"/>
          <c:max val="9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97882240"/>
        <c:crosses val="autoZero"/>
        <c:crossBetween val="between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4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rgbClr val="002060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32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ร้อยละเด็ก</a:t>
            </a:r>
            <a:r>
              <a:rPr lang="th-TH" sz="32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2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 </a:t>
            </a:r>
            <a:r>
              <a:rPr lang="th-TH" sz="3200" b="1" baseline="0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ปราศจากฟันผุ </a:t>
            </a:r>
            <a:endParaRPr lang="en-US" sz="32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/>
      <c:overlay val="0"/>
      <c:spPr>
        <a:solidFill>
          <a:schemeClr val="accent6">
            <a:lumMod val="60000"/>
            <a:lumOff val="4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9151294443521688E-2"/>
          <c:y val="0.13589433329179346"/>
          <c:w val="0.78011646637430898"/>
          <c:h val="0.730147124838028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ตรวจฟัน 6 เดือน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41.89</c:v>
                </c:pt>
                <c:pt idx="1">
                  <c:v>33.26</c:v>
                </c:pt>
                <c:pt idx="2">
                  <c:v>35.96</c:v>
                </c:pt>
                <c:pt idx="3">
                  <c:v>23.98</c:v>
                </c:pt>
                <c:pt idx="4">
                  <c:v>30.63</c:v>
                </c:pt>
                <c:pt idx="5">
                  <c:v>36.340000000000003</c:v>
                </c:pt>
                <c:pt idx="6">
                  <c:v>40.64</c:v>
                </c:pt>
                <c:pt idx="7">
                  <c:v>49.69</c:v>
                </c:pt>
                <c:pt idx="8">
                  <c:v>40.42</c:v>
                </c:pt>
                <c:pt idx="9">
                  <c:v>45.75</c:v>
                </c:pt>
                <c:pt idx="10">
                  <c:v>42.11</c:v>
                </c:pt>
                <c:pt idx="11">
                  <c:v>35.799999999999997</c:v>
                </c:pt>
                <c:pt idx="12">
                  <c:v>38.729999999999997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55-4010-9F69-D6BE931556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ตรวจฟัน เม.ย.63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44.09</c:v>
                </c:pt>
                <c:pt idx="1">
                  <c:v>35.049999999999997</c:v>
                </c:pt>
                <c:pt idx="2">
                  <c:v>37.15</c:v>
                </c:pt>
                <c:pt idx="3">
                  <c:v>24.41</c:v>
                </c:pt>
                <c:pt idx="4">
                  <c:v>31.47</c:v>
                </c:pt>
                <c:pt idx="5">
                  <c:v>37.44</c:v>
                </c:pt>
                <c:pt idx="6">
                  <c:v>41.72</c:v>
                </c:pt>
                <c:pt idx="7">
                  <c:v>51.06</c:v>
                </c:pt>
                <c:pt idx="8">
                  <c:v>41.71</c:v>
                </c:pt>
                <c:pt idx="9">
                  <c:v>45.81</c:v>
                </c:pt>
                <c:pt idx="10">
                  <c:v>44.82</c:v>
                </c:pt>
                <c:pt idx="11">
                  <c:v>36.799999999999997</c:v>
                </c:pt>
                <c:pt idx="12">
                  <c:v>39.97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55-4010-9F69-D6BE93155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4439552"/>
        <c:axId val="2044410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CF 6 เดือน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3923310367454077E-2"/>
                  <c:y val="1.35370370370370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55-4010-9F69-D6BE93155615}"/>
                </c:ext>
              </c:extLst>
            </c:dLbl>
            <c:dLbl>
              <c:idx val="1"/>
              <c:layout>
                <c:manualLayout>
                  <c:x val="-2.6806512467191602E-2"/>
                  <c:y val="1.74488188976377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55-4010-9F69-D6BE93155615}"/>
                </c:ext>
              </c:extLst>
            </c:dLbl>
            <c:dLbl>
              <c:idx val="2"/>
              <c:layout>
                <c:manualLayout>
                  <c:x val="-2.3245688752893533E-2"/>
                  <c:y val="2.2426526695200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55-4010-9F69-D6BE93155615}"/>
                </c:ext>
              </c:extLst>
            </c:dLbl>
            <c:dLbl>
              <c:idx val="3"/>
              <c:layout>
                <c:manualLayout>
                  <c:x val="-2.6495594187001367E-2"/>
                  <c:y val="1.0030211901247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955-4010-9F69-D6BE93155615}"/>
                </c:ext>
              </c:extLst>
            </c:dLbl>
            <c:dLbl>
              <c:idx val="4"/>
              <c:layout>
                <c:manualLayout>
                  <c:x val="-2.5808731775001169E-2"/>
                  <c:y val="1.405128867595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55-4010-9F69-D6BE93155615}"/>
                </c:ext>
              </c:extLst>
            </c:dLbl>
            <c:dLbl>
              <c:idx val="5"/>
              <c:layout>
                <c:manualLayout>
                  <c:x val="-2.3393290682414775E-2"/>
                  <c:y val="1.4670166229221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55-4010-9F69-D6BE93155615}"/>
                </c:ext>
              </c:extLst>
            </c:dLbl>
            <c:dLbl>
              <c:idx val="6"/>
              <c:layout>
                <c:manualLayout>
                  <c:x val="-1.9372047244094488E-2"/>
                  <c:y val="2.12095363079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55-4010-9F69-D6BE93155615}"/>
                </c:ext>
              </c:extLst>
            </c:dLbl>
            <c:dLbl>
              <c:idx val="7"/>
              <c:layout>
                <c:manualLayout>
                  <c:x val="-3.0329724409448894E-2"/>
                  <c:y val="1.7013852435112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55-4010-9F69-D6BE93155615}"/>
                </c:ext>
              </c:extLst>
            </c:dLbl>
            <c:dLbl>
              <c:idx val="8"/>
              <c:layout>
                <c:manualLayout>
                  <c:x val="-2.7309711286089316E-2"/>
                  <c:y val="1.3802128900554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955-4010-9F69-D6BE93155615}"/>
                </c:ext>
              </c:extLst>
            </c:dLbl>
            <c:dLbl>
              <c:idx val="9"/>
              <c:layout>
                <c:manualLayout>
                  <c:x val="-3.4496429653484151E-2"/>
                  <c:y val="2.5781248414047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955-4010-9F69-D6BE93155615}"/>
                </c:ext>
              </c:extLst>
            </c:dLbl>
            <c:dLbl>
              <c:idx val="10"/>
              <c:layout>
                <c:manualLayout>
                  <c:x val="-3.0289247047244172E-2"/>
                  <c:y val="1.7505832604257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835049119497881E-2"/>
                      <c:h val="4.127343496103377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8-1955-4010-9F69-D6BE93155615}"/>
                </c:ext>
              </c:extLst>
            </c:dLbl>
            <c:dLbl>
              <c:idx val="11"/>
              <c:layout>
                <c:manualLayout>
                  <c:x val="-2.4434971004551196E-2"/>
                  <c:y val="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955-4010-9F69-D6BE93155615}"/>
                </c:ext>
              </c:extLst>
            </c:dLbl>
            <c:dLbl>
              <c:idx val="12"/>
              <c:layout>
                <c:manualLayout>
                  <c:x val="-1.2936161120056411E-2"/>
                  <c:y val="2.34374985582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1955-4010-9F69-D6BE93155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69.3</c:v>
                </c:pt>
                <c:pt idx="1">
                  <c:v>66.16</c:v>
                </c:pt>
                <c:pt idx="2">
                  <c:v>74.12</c:v>
                </c:pt>
                <c:pt idx="3">
                  <c:v>70.48</c:v>
                </c:pt>
                <c:pt idx="4">
                  <c:v>73.06</c:v>
                </c:pt>
                <c:pt idx="5">
                  <c:v>77.62</c:v>
                </c:pt>
                <c:pt idx="6">
                  <c:v>81.38</c:v>
                </c:pt>
                <c:pt idx="7">
                  <c:v>80.709999999999994</c:v>
                </c:pt>
                <c:pt idx="8">
                  <c:v>70.31</c:v>
                </c:pt>
                <c:pt idx="9">
                  <c:v>76.849999999999994</c:v>
                </c:pt>
                <c:pt idx="10">
                  <c:v>65.81</c:v>
                </c:pt>
                <c:pt idx="11">
                  <c:v>60.47</c:v>
                </c:pt>
                <c:pt idx="12">
                  <c:v>72.540000000000006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55-4010-9F69-D6BE931556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CF เม.ย.63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4373512355618364E-2"/>
                  <c:y val="-2.10937487024022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55-4010-9F69-D6BE93155615}"/>
                </c:ext>
              </c:extLst>
            </c:dLbl>
            <c:dLbl>
              <c:idx val="1"/>
              <c:layout>
                <c:manualLayout>
                  <c:x val="-2.7244258530183727E-2"/>
                  <c:y val="-1.5483960338291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55-4010-9F69-D6BE93155615}"/>
                </c:ext>
              </c:extLst>
            </c:dLbl>
            <c:dLbl>
              <c:idx val="2"/>
              <c:layout>
                <c:manualLayout>
                  <c:x val="-1.968676181102362E-2"/>
                  <c:y val="-1.9241907261592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55-4010-9F69-D6BE93155615}"/>
                </c:ext>
              </c:extLst>
            </c:dLbl>
            <c:dLbl>
              <c:idx val="3"/>
              <c:layout>
                <c:manualLayout>
                  <c:x val="-2.1560268533427528E-2"/>
                  <c:y val="-2.1093840976018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835049119497881E-2"/>
                      <c:h val="4.59609346726787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955-4010-9F69-D6BE93155615}"/>
                </c:ext>
              </c:extLst>
            </c:dLbl>
            <c:dLbl>
              <c:idx val="4"/>
              <c:layout>
                <c:manualLayout>
                  <c:x val="-2.5080954724409486E-2"/>
                  <c:y val="-2.398731408573928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4666666666666672E-2"/>
                      <c:h val="3.44629629629629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955-4010-9F69-D6BE93155615}"/>
                </c:ext>
              </c:extLst>
            </c:dLbl>
            <c:dLbl>
              <c:idx val="5"/>
              <c:layout>
                <c:manualLayout>
                  <c:x val="-2.4685285433070865E-2"/>
                  <c:y val="-1.83738699329250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955-4010-9F69-D6BE93155615}"/>
                </c:ext>
              </c:extLst>
            </c:dLbl>
            <c:dLbl>
              <c:idx val="6"/>
              <c:layout>
                <c:manualLayout>
                  <c:x val="-2.7309673475674867E-2"/>
                  <c:y val="-1.8749998846579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55-4010-9F69-D6BE93155615}"/>
                </c:ext>
              </c:extLst>
            </c:dLbl>
            <c:dLbl>
              <c:idx val="7"/>
              <c:layout>
                <c:manualLayout>
                  <c:x val="-2.3393290682414775E-2"/>
                  <c:y val="-2.022572178477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55-4010-9F69-D6BE93155615}"/>
                </c:ext>
              </c:extLst>
            </c:dLbl>
            <c:dLbl>
              <c:idx val="8"/>
              <c:layout>
                <c:manualLayout>
                  <c:x val="-2.1059711286089237E-2"/>
                  <c:y val="-2.2193350831146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955-4010-9F69-D6BE93155615}"/>
                </c:ext>
              </c:extLst>
            </c:dLbl>
            <c:dLbl>
              <c:idx val="9"/>
              <c:layout>
                <c:manualLayout>
                  <c:x val="-2.7309673475674867E-2"/>
                  <c:y val="-2.1093748702402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955-4010-9F69-D6BE93155615}"/>
                </c:ext>
              </c:extLst>
            </c:dLbl>
            <c:dLbl>
              <c:idx val="10"/>
              <c:layout>
                <c:manualLayout>
                  <c:x val="-1.5810863591180186E-2"/>
                  <c:y val="-2.3437498558224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955-4010-9F69-D6BE93155615}"/>
                </c:ext>
              </c:extLst>
            </c:dLbl>
            <c:dLbl>
              <c:idx val="11"/>
              <c:layout>
                <c:manualLayout>
                  <c:x val="-3.3059096128608925E-2"/>
                  <c:y val="-2.6576917468649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7835049119497881E-2"/>
                      <c:h val="4.830468452850119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B-1955-4010-9F69-D6BE93155615}"/>
                </c:ext>
              </c:extLst>
            </c:dLbl>
            <c:dLbl>
              <c:idx val="12"/>
              <c:layout>
                <c:manualLayout>
                  <c:x val="-2.3393290682414698E-2"/>
                  <c:y val="-1.7505832604257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1955-4010-9F69-D6BE931556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70.55</c:v>
                </c:pt>
                <c:pt idx="1">
                  <c:v>66.22</c:v>
                </c:pt>
                <c:pt idx="2">
                  <c:v>74.430000000000007</c:v>
                </c:pt>
                <c:pt idx="3">
                  <c:v>70.78</c:v>
                </c:pt>
                <c:pt idx="4">
                  <c:v>73.14</c:v>
                </c:pt>
                <c:pt idx="5">
                  <c:v>78.42</c:v>
                </c:pt>
                <c:pt idx="6">
                  <c:v>81.27</c:v>
                </c:pt>
                <c:pt idx="7">
                  <c:v>80.7</c:v>
                </c:pt>
                <c:pt idx="8">
                  <c:v>70.56</c:v>
                </c:pt>
                <c:pt idx="9">
                  <c:v>76.92</c:v>
                </c:pt>
                <c:pt idx="10">
                  <c:v>66.69</c:v>
                </c:pt>
                <c:pt idx="11">
                  <c:v>60.58</c:v>
                </c:pt>
                <c:pt idx="12">
                  <c:v>72.83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955-4010-9F69-D6BE93155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439552"/>
        <c:axId val="204441088"/>
      </c:lineChart>
      <c:catAx>
        <c:axId val="20443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4441088"/>
        <c:crosses val="autoZero"/>
        <c:auto val="1"/>
        <c:lblAlgn val="ctr"/>
        <c:lblOffset val="100"/>
        <c:noMultiLvlLbl val="0"/>
      </c:catAx>
      <c:valAx>
        <c:axId val="20444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4439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6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เด็ก </a:t>
            </a:r>
            <a:r>
              <a:rPr lang="en-US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0-2 </a:t>
            </a: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endParaRPr lang="en-US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>
        <c:manualLayout>
          <c:xMode val="edge"/>
          <c:yMode val="edge"/>
          <c:x val="0.32843225065616799"/>
          <c:y val="3.7037047838159184E-2"/>
        </c:manualLayout>
      </c:layout>
      <c:overlay val="0"/>
      <c:spPr>
        <a:solidFill>
          <a:schemeClr val="accent1">
            <a:lumMod val="60000"/>
            <a:lumOff val="4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457645723016607E-2"/>
          <c:y val="0.17808928474127741"/>
          <c:w val="0.66873933727034129"/>
          <c:h val="0.61040310100558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ตรวจฟัน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44.95</c:v>
                </c:pt>
                <c:pt idx="1">
                  <c:v>43.87</c:v>
                </c:pt>
                <c:pt idx="2">
                  <c:v>49.81</c:v>
                </c:pt>
                <c:pt idx="3">
                  <c:v>32.72</c:v>
                </c:pt>
                <c:pt idx="4">
                  <c:v>37.97</c:v>
                </c:pt>
                <c:pt idx="5">
                  <c:v>49.73</c:v>
                </c:pt>
                <c:pt idx="6">
                  <c:v>51.37</c:v>
                </c:pt>
                <c:pt idx="7">
                  <c:v>56.8</c:v>
                </c:pt>
                <c:pt idx="8">
                  <c:v>50.3</c:v>
                </c:pt>
                <c:pt idx="9">
                  <c:v>48.46</c:v>
                </c:pt>
                <c:pt idx="10">
                  <c:v>53.86</c:v>
                </c:pt>
                <c:pt idx="11">
                  <c:v>46.22</c:v>
                </c:pt>
                <c:pt idx="12">
                  <c:v>47.74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46-44EE-9420-A9F18F67D89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ฝึก ผปค. แปรงฟัน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43.87</c:v>
                </c:pt>
                <c:pt idx="1">
                  <c:v>44.78</c:v>
                </c:pt>
                <c:pt idx="2">
                  <c:v>50.92</c:v>
                </c:pt>
                <c:pt idx="3">
                  <c:v>40.909999999999997</c:v>
                </c:pt>
                <c:pt idx="4">
                  <c:v>42.58</c:v>
                </c:pt>
                <c:pt idx="5">
                  <c:v>52.67</c:v>
                </c:pt>
                <c:pt idx="6">
                  <c:v>54.99</c:v>
                </c:pt>
                <c:pt idx="7">
                  <c:v>61.03</c:v>
                </c:pt>
                <c:pt idx="8">
                  <c:v>60.98</c:v>
                </c:pt>
                <c:pt idx="9">
                  <c:v>50</c:v>
                </c:pt>
                <c:pt idx="10">
                  <c:v>54.72</c:v>
                </c:pt>
                <c:pt idx="11">
                  <c:v>50.8</c:v>
                </c:pt>
                <c:pt idx="12">
                  <c:v>51.54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46-44EE-9420-A9F18F67D89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ทา Fluoride varnish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29.96</c:v>
                </c:pt>
                <c:pt idx="1">
                  <c:v>32.83</c:v>
                </c:pt>
                <c:pt idx="2">
                  <c:v>44.13</c:v>
                </c:pt>
                <c:pt idx="3">
                  <c:v>28.5</c:v>
                </c:pt>
                <c:pt idx="4">
                  <c:v>32.83</c:v>
                </c:pt>
                <c:pt idx="5">
                  <c:v>44.78</c:v>
                </c:pt>
                <c:pt idx="6">
                  <c:v>44.28</c:v>
                </c:pt>
                <c:pt idx="7">
                  <c:v>47.72</c:v>
                </c:pt>
                <c:pt idx="8">
                  <c:v>48.1</c:v>
                </c:pt>
                <c:pt idx="9">
                  <c:v>40.590000000000003</c:v>
                </c:pt>
                <c:pt idx="10">
                  <c:v>47.55</c:v>
                </c:pt>
                <c:pt idx="11">
                  <c:v>45.28</c:v>
                </c:pt>
                <c:pt idx="12">
                  <c:v>41.34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46-44EE-9420-A9F18F67D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325440"/>
        <c:axId val="205326976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รับบริการทันตกรรม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Sheet1!$E$2:$E$14</c:f>
              <c:numCache>
                <c:formatCode>General</c:formatCode>
                <c:ptCount val="13"/>
                <c:pt idx="0">
                  <c:v>57.9</c:v>
                </c:pt>
                <c:pt idx="1">
                  <c:v>57.72</c:v>
                </c:pt>
                <c:pt idx="2">
                  <c:v>61.04</c:v>
                </c:pt>
                <c:pt idx="3">
                  <c:v>54.29</c:v>
                </c:pt>
                <c:pt idx="4">
                  <c:v>53.04</c:v>
                </c:pt>
                <c:pt idx="5">
                  <c:v>64.180000000000007</c:v>
                </c:pt>
                <c:pt idx="6">
                  <c:v>66.099999999999994</c:v>
                </c:pt>
                <c:pt idx="7">
                  <c:v>71.66</c:v>
                </c:pt>
                <c:pt idx="8">
                  <c:v>63.76</c:v>
                </c:pt>
                <c:pt idx="9">
                  <c:v>59.06</c:v>
                </c:pt>
                <c:pt idx="10">
                  <c:v>66.650000000000006</c:v>
                </c:pt>
                <c:pt idx="11">
                  <c:v>57.64</c:v>
                </c:pt>
                <c:pt idx="12">
                  <c:v>61.5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E146-44EE-9420-A9F18F67D8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25440"/>
        <c:axId val="205326976"/>
      </c:lineChart>
      <c:catAx>
        <c:axId val="2053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5326976"/>
        <c:crosses val="autoZero"/>
        <c:auto val="1"/>
        <c:lblAlgn val="ctr"/>
        <c:lblOffset val="100"/>
        <c:noMultiLvlLbl val="0"/>
      </c:catAx>
      <c:valAx>
        <c:axId val="20532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5325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480093503937003"/>
          <c:y val="0.34416545469975346"/>
          <c:w val="0.2099813812335958"/>
          <c:h val="0.515044127572131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1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/>
                </a:solidFill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defRPr>
            </a:pP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เด็ก </a:t>
            </a:r>
            <a:r>
              <a:rPr lang="en-US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3-5 </a:t>
            </a:r>
            <a:r>
              <a:rPr lang="th-TH" sz="28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</a:t>
            </a:r>
            <a:endParaRPr lang="en-US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c:rich>
      </c:tx>
      <c:layout>
        <c:manualLayout>
          <c:xMode val="edge"/>
          <c:yMode val="edge"/>
          <c:x val="0.32843225065616799"/>
          <c:y val="4.4444457405791019E-2"/>
        </c:manualLayout>
      </c:layout>
      <c:overlay val="0"/>
      <c:spPr>
        <a:solidFill>
          <a:schemeClr val="accent2">
            <a:lumMod val="60000"/>
            <a:lumOff val="40000"/>
          </a:schemeClr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4457645723016607E-2"/>
          <c:y val="0.17808928474127741"/>
          <c:w val="0.66873933727034129"/>
          <c:h val="0.610403101005589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ตรวจฟัน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58.15</c:v>
                </c:pt>
                <c:pt idx="1">
                  <c:v>51.72</c:v>
                </c:pt>
                <c:pt idx="2">
                  <c:v>52.36</c:v>
                </c:pt>
                <c:pt idx="3">
                  <c:v>37.270000000000003</c:v>
                </c:pt>
                <c:pt idx="4">
                  <c:v>46.57</c:v>
                </c:pt>
                <c:pt idx="5">
                  <c:v>54.58</c:v>
                </c:pt>
                <c:pt idx="6">
                  <c:v>61.85</c:v>
                </c:pt>
                <c:pt idx="7">
                  <c:v>66.66</c:v>
                </c:pt>
                <c:pt idx="8">
                  <c:v>57.73</c:v>
                </c:pt>
                <c:pt idx="9">
                  <c:v>65.81</c:v>
                </c:pt>
                <c:pt idx="10">
                  <c:v>55.23</c:v>
                </c:pt>
                <c:pt idx="11">
                  <c:v>50.08</c:v>
                </c:pt>
                <c:pt idx="12">
                  <c:v>55.42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0C-40C0-BD80-9D3BE30244D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ทา Fluoride varnish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48.16</c:v>
                </c:pt>
                <c:pt idx="1">
                  <c:v>46.55</c:v>
                </c:pt>
                <c:pt idx="2">
                  <c:v>55.1</c:v>
                </c:pt>
                <c:pt idx="3">
                  <c:v>39.56</c:v>
                </c:pt>
                <c:pt idx="4">
                  <c:v>47.5</c:v>
                </c:pt>
                <c:pt idx="5">
                  <c:v>55.77</c:v>
                </c:pt>
                <c:pt idx="6">
                  <c:v>63.78</c:v>
                </c:pt>
                <c:pt idx="7">
                  <c:v>66.17</c:v>
                </c:pt>
                <c:pt idx="8">
                  <c:v>64.3</c:v>
                </c:pt>
                <c:pt idx="9">
                  <c:v>66.349999999999994</c:v>
                </c:pt>
                <c:pt idx="10">
                  <c:v>50.07</c:v>
                </c:pt>
                <c:pt idx="11">
                  <c:v>52.19</c:v>
                </c:pt>
                <c:pt idx="12">
                  <c:v>55.46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0C-40C0-BD80-9D3BE302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05375744"/>
        <c:axId val="20538163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รับบริการทันตกรรม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รวม</c:v>
                </c:pt>
              </c:strCache>
            </c:strRef>
          </c:cat>
          <c:val>
            <c:numRef>
              <c:f>Sheet1!$D$2:$D$14</c:f>
              <c:numCache>
                <c:formatCode>General</c:formatCode>
                <c:ptCount val="13"/>
                <c:pt idx="0">
                  <c:v>69.239999999999995</c:v>
                </c:pt>
                <c:pt idx="1">
                  <c:v>61.47</c:v>
                </c:pt>
                <c:pt idx="2">
                  <c:v>62.78</c:v>
                </c:pt>
                <c:pt idx="3">
                  <c:v>54.61</c:v>
                </c:pt>
                <c:pt idx="4">
                  <c:v>60.31</c:v>
                </c:pt>
                <c:pt idx="5">
                  <c:v>65.86</c:v>
                </c:pt>
                <c:pt idx="6">
                  <c:v>75.53</c:v>
                </c:pt>
                <c:pt idx="7">
                  <c:v>79.459999999999994</c:v>
                </c:pt>
                <c:pt idx="8">
                  <c:v>71.010000000000005</c:v>
                </c:pt>
                <c:pt idx="9">
                  <c:v>74.849999999999994</c:v>
                </c:pt>
                <c:pt idx="10">
                  <c:v>64.430000000000007</c:v>
                </c:pt>
                <c:pt idx="11">
                  <c:v>59.38</c:v>
                </c:pt>
                <c:pt idx="12">
                  <c:v>67.19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80C-40C0-BD80-9D3BE30244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375744"/>
        <c:axId val="205381632"/>
      </c:lineChart>
      <c:catAx>
        <c:axId val="20537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5381632"/>
        <c:crosses val="autoZero"/>
        <c:auto val="1"/>
        <c:lblAlgn val="ctr"/>
        <c:lblOffset val="100"/>
        <c:noMultiLvlLbl val="0"/>
      </c:catAx>
      <c:valAx>
        <c:axId val="20538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05375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834260170603677"/>
          <c:y val="0.27749876859106692"/>
          <c:w val="0.29040739829396328"/>
          <c:h val="0.560712032870234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/>
              </a:solidFill>
              <a:latin typeface="Angsana New" panose="02020603050405020304" pitchFamily="18" charset="-34"/>
              <a:ea typeface="+mn-ea"/>
              <a:cs typeface="Angsana New" panose="02020603050405020304" pitchFamily="18" charset="-34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0.64364</cdr:x>
      <cdr:y>0.51341</cdr:y>
    </cdr:from>
    <cdr:to>
      <cdr:x>0.71693</cdr:x>
      <cdr:y>0.58697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16A7F0B-310C-4B52-833B-39D62849A6C3}"/>
            </a:ext>
          </a:extLst>
        </cdr:cNvPr>
        <cdr:cNvSpPr txBox="1"/>
      </cdr:nvSpPr>
      <cdr:spPr>
        <a:xfrm xmlns:a="http://schemas.openxmlformats.org/drawingml/2006/main">
          <a:off x="8029904" y="3520966"/>
          <a:ext cx="914400" cy="504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8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ร้อยละ หญิงตั้งครรภ์ที่ได้รับการตรวจฟัน</a:t>
          </a:r>
        </a:p>
      </cdr:txBody>
    </cdr:sp>
  </cdr:relSizeAnchor>
  <cdr:relSizeAnchor xmlns:cdr="http://schemas.openxmlformats.org/drawingml/2006/chartDrawing">
    <cdr:from>
      <cdr:x>0.64181</cdr:x>
      <cdr:y>0.61648</cdr:y>
    </cdr:from>
    <cdr:to>
      <cdr:x>0.71511</cdr:x>
      <cdr:y>0.69004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8CF1486A-F0E7-475A-812E-C42597FB1BB2}"/>
            </a:ext>
          </a:extLst>
        </cdr:cNvPr>
        <cdr:cNvSpPr txBox="1"/>
      </cdr:nvSpPr>
      <cdr:spPr>
        <a:xfrm xmlns:a="http://schemas.openxmlformats.org/drawingml/2006/main">
          <a:off x="8007131" y="4227788"/>
          <a:ext cx="914400" cy="5044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ร้อยละ หญิงตั้งครรภ์ที่ได้รับ</a:t>
          </a:r>
        </a:p>
        <a:p xmlns:a="http://schemas.openxmlformats.org/drawingml/2006/main">
          <a:r>
            <a:rPr lang="th-TH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การตรวจฟัน </a:t>
          </a:r>
          <a:r>
            <a:rPr lang="en-US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+ </a:t>
          </a:r>
          <a:r>
            <a:rPr lang="th-TH" sz="28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ขัดทำความสะอาดฟัน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0.82136</cdr:x>
      <cdr:y>0.18372</cdr:y>
    </cdr:from>
    <cdr:to>
      <cdr:x>1</cdr:x>
      <cdr:y>0.29392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395146D-6EA3-4445-99CB-FB00178DBE44}"/>
            </a:ext>
          </a:extLst>
        </cdr:cNvPr>
        <cdr:cNvSpPr txBox="1"/>
      </cdr:nvSpPr>
      <cdr:spPr>
        <a:xfrm xmlns:a="http://schemas.openxmlformats.org/drawingml/2006/main">
          <a:off x="4204138" y="571557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16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มี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</a:t>
          </a:r>
          <a:r>
            <a:rPr lang="en-US" sz="1600" b="1" dirty="0">
              <a:solidFill>
                <a:schemeClr val="accent6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.63</a:t>
          </a:r>
          <a:endParaRPr lang="th-TH" sz="1600" b="1" dirty="0">
            <a:solidFill>
              <a:schemeClr val="accent6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0.82136</cdr:x>
      <cdr:y>0.27156</cdr:y>
    </cdr:from>
    <cdr:to>
      <cdr:x>1</cdr:x>
      <cdr:y>0.38176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7BF15B1-364F-48EC-96AB-95D5511C43C0}"/>
            </a:ext>
          </a:extLst>
        </cdr:cNvPr>
        <cdr:cNvSpPr txBox="1"/>
      </cdr:nvSpPr>
      <cdr:spPr>
        <a:xfrm xmlns:a="http://schemas.openxmlformats.org/drawingml/2006/main">
          <a:off x="4204137" y="844826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ก</a:t>
          </a:r>
          <a:r>
            <a:rPr lang="en-US" sz="16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พ</a:t>
          </a:r>
          <a:r>
            <a:rPr lang="en-US" sz="1600" b="1" dirty="0">
              <a:solidFill>
                <a:schemeClr val="accent5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.63</a:t>
          </a:r>
          <a:endParaRPr lang="th-TH" sz="1600" b="1" dirty="0">
            <a:solidFill>
              <a:schemeClr val="accent5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0.79029</cdr:x>
      <cdr:y>0.09186</cdr:y>
    </cdr:from>
    <cdr:to>
      <cdr:x>0.96893</cdr:x>
      <cdr:y>0.20206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DAACCB26-59ED-47E4-A7AE-31ADCDC124D1}"/>
            </a:ext>
          </a:extLst>
        </cdr:cNvPr>
        <cdr:cNvSpPr txBox="1"/>
      </cdr:nvSpPr>
      <cdr:spPr>
        <a:xfrm xmlns:a="http://schemas.openxmlformats.org/drawingml/2006/main">
          <a:off x="4045112" y="285778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เม</a:t>
          </a:r>
          <a:r>
            <a:rPr lang="en-US" sz="1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ย</a:t>
          </a:r>
          <a:r>
            <a:rPr lang="en-US" sz="16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.63</a:t>
          </a:r>
          <a:endParaRPr lang="th-TH" sz="1600" b="1" dirty="0">
            <a:solidFill>
              <a:srgbClr val="FF0000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0.82136</cdr:x>
      <cdr:y>0.39299</cdr:y>
    </cdr:from>
    <cdr:to>
      <cdr:x>1</cdr:x>
      <cdr:y>0.50319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BE2E9C2B-0560-4F5B-A032-0E59EA0955C3}"/>
            </a:ext>
          </a:extLst>
        </cdr:cNvPr>
        <cdr:cNvSpPr txBox="1"/>
      </cdr:nvSpPr>
      <cdr:spPr>
        <a:xfrm xmlns:a="http://schemas.openxmlformats.org/drawingml/2006/main">
          <a:off x="4204138" y="1222627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ม</a:t>
          </a:r>
          <a:r>
            <a:rPr lang="en-US" sz="1600" b="1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</a:t>
          </a:r>
          <a:r>
            <a:rPr lang="en-US" sz="1600" b="1" dirty="0">
              <a:solidFill>
                <a:schemeClr val="accent4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.63</a:t>
          </a:r>
          <a:endParaRPr lang="th-TH" sz="1600" b="1" dirty="0">
            <a:solidFill>
              <a:schemeClr val="accent4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0.82136</cdr:x>
      <cdr:y>0.5</cdr:y>
    </cdr:from>
    <cdr:to>
      <cdr:x>1</cdr:x>
      <cdr:y>0.6102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38DFF66C-A1CC-4F26-9EC8-40A68F80FBD3}"/>
            </a:ext>
          </a:extLst>
        </cdr:cNvPr>
        <cdr:cNvSpPr txBox="1"/>
      </cdr:nvSpPr>
      <cdr:spPr>
        <a:xfrm xmlns:a="http://schemas.openxmlformats.org/drawingml/2006/main">
          <a:off x="4204137" y="1555531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ธ</a:t>
          </a:r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</a:t>
          </a:r>
          <a:r>
            <a:rPr 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.62</a:t>
          </a:r>
          <a:endParaRPr lang="th-TH" sz="1600" b="1" dirty="0">
            <a:solidFill>
              <a:schemeClr val="tx1">
                <a:lumMod val="65000"/>
                <a:lumOff val="3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0.82136</cdr:x>
      <cdr:y>0.61856</cdr:y>
    </cdr:from>
    <cdr:to>
      <cdr:x>1</cdr:x>
      <cdr:y>0.72876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8795AC8-608C-41C0-8925-DC5D20255679}"/>
            </a:ext>
          </a:extLst>
        </cdr:cNvPr>
        <cdr:cNvSpPr txBox="1"/>
      </cdr:nvSpPr>
      <cdr:spPr>
        <a:xfrm xmlns:a="http://schemas.openxmlformats.org/drawingml/2006/main">
          <a:off x="4204137" y="1924383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พ</a:t>
          </a: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ย</a:t>
          </a:r>
          <a:r>
            <a:rPr lang="en-US" sz="1600" b="1" dirty="0">
              <a:solidFill>
                <a:schemeClr val="accent2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.62</a:t>
          </a:r>
          <a:endParaRPr lang="th-TH" sz="1600" b="1" dirty="0">
            <a:solidFill>
              <a:schemeClr val="accent2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0.82136</cdr:x>
      <cdr:y>0.76588</cdr:y>
    </cdr:from>
    <cdr:to>
      <cdr:x>1</cdr:x>
      <cdr:y>0.87608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208BA7DF-6A91-4085-80A5-CF94377C517D}"/>
            </a:ext>
          </a:extLst>
        </cdr:cNvPr>
        <cdr:cNvSpPr txBox="1"/>
      </cdr:nvSpPr>
      <cdr:spPr>
        <a:xfrm xmlns:a="http://schemas.openxmlformats.org/drawingml/2006/main">
          <a:off x="4204138" y="2382687"/>
          <a:ext cx="914400" cy="3428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th-TH" sz="16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ต</a:t>
          </a:r>
          <a:r>
            <a:rPr lang="en-US" sz="16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16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ค</a:t>
          </a:r>
          <a:r>
            <a:rPr lang="en-US" sz="1600" b="1" dirty="0">
              <a:solidFill>
                <a:schemeClr val="accent1">
                  <a:lumMod val="7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.62</a:t>
          </a:r>
          <a:endParaRPr lang="th-TH" sz="1600" b="1" dirty="0">
            <a:solidFill>
              <a:schemeClr val="accent1">
                <a:lumMod val="75000"/>
              </a:schemeClr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0.83362</cdr:x>
      <cdr:y>0.10268</cdr:y>
    </cdr:from>
    <cdr:to>
      <cdr:x>0.97328</cdr:x>
      <cdr:y>0.24184</cdr:y>
    </cdr:to>
    <cdr:sp macro="" textlink="">
      <cdr:nvSpPr>
        <cdr:cNvPr id="6" name="Rectangle 5">
          <a:extLst xmlns:a="http://schemas.openxmlformats.org/drawingml/2006/main">
            <a:ext uri="{FF2B5EF4-FFF2-40B4-BE49-F238E27FC236}">
              <a16:creationId xmlns:a16="http://schemas.microsoft.com/office/drawing/2014/main" xmlns="" id="{97360170-A5EE-4001-B2EF-02C0DDAD0A14}"/>
            </a:ext>
          </a:extLst>
        </cdr:cNvPr>
        <cdr:cNvSpPr/>
      </cdr:nvSpPr>
      <cdr:spPr>
        <a:xfrm xmlns:a="http://schemas.openxmlformats.org/drawingml/2006/main">
          <a:off x="10163503" y="704204"/>
          <a:ext cx="1702676" cy="95435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40000"/>
            <a:lumOff val="6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  <cdr:relSizeAnchor xmlns:cdr="http://schemas.openxmlformats.org/drawingml/2006/chartDrawing">
    <cdr:from>
      <cdr:x>0.84696</cdr:x>
      <cdr:y>0.10441</cdr:y>
    </cdr:from>
    <cdr:to>
      <cdr:x>0.92665</cdr:x>
      <cdr:y>0.28235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4335B01C-93E3-4BA2-BAAA-646BE42CAB21}"/>
            </a:ext>
          </a:extLst>
        </cdr:cNvPr>
        <cdr:cNvSpPr txBox="1"/>
      </cdr:nvSpPr>
      <cdr:spPr>
        <a:xfrm xmlns:a="http://schemas.openxmlformats.org/drawingml/2006/main">
          <a:off x="10326119" y="716044"/>
          <a:ext cx="971638" cy="12203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800" b="1" dirty="0">
              <a:latin typeface="Angsana New" panose="02020603050405020304" pitchFamily="18" charset="-34"/>
              <a:cs typeface="Angsana New" panose="02020603050405020304" pitchFamily="18" charset="-34"/>
            </a:rPr>
            <a:t>Caries free</a:t>
          </a:r>
          <a:endParaRPr lang="th-TH" sz="2800" b="1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0.84217</cdr:x>
      <cdr:y>0.16236</cdr:y>
    </cdr:from>
    <cdr:to>
      <cdr:x>0.91717</cdr:x>
      <cdr:y>0.2183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44EAB7F0-BF02-42E6-8144-DCDC258A9FE7}"/>
            </a:ext>
          </a:extLst>
        </cdr:cNvPr>
        <cdr:cNvSpPr txBox="1"/>
      </cdr:nvSpPr>
      <cdr:spPr>
        <a:xfrm xmlns:a="http://schemas.openxmlformats.org/drawingml/2006/main">
          <a:off x="10267745" y="1113493"/>
          <a:ext cx="914400" cy="383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800" dirty="0">
              <a:latin typeface="Angsana New" panose="02020603050405020304" pitchFamily="18" charset="-34"/>
              <a:cs typeface="Angsana New" panose="02020603050405020304" pitchFamily="18" charset="-34"/>
            </a:rPr>
            <a:t>ร้อยละ </a:t>
          </a:r>
          <a:r>
            <a:rPr lang="en-US" sz="2800" dirty="0">
              <a:latin typeface="Angsana New" panose="02020603050405020304" pitchFamily="18" charset="-34"/>
              <a:cs typeface="Angsana New" panose="02020603050405020304" pitchFamily="18" charset="-34"/>
            </a:rPr>
            <a:t>72.83</a:t>
          </a:r>
          <a:endParaRPr lang="th-TH" sz="28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0.76549</cdr:x>
      <cdr:y>0.93591</cdr:y>
    </cdr:from>
    <cdr:to>
      <cdr:x>1</cdr:x>
      <cdr:y>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DEFE376E-B846-4AE1-9482-A1C45210C15A}"/>
            </a:ext>
          </a:extLst>
        </cdr:cNvPr>
        <cdr:cNvSpPr txBox="1"/>
      </cdr:nvSpPr>
      <cdr:spPr>
        <a:xfrm xmlns:a="http://schemas.openxmlformats.org/drawingml/2006/main">
          <a:off x="9332843" y="6418501"/>
          <a:ext cx="2859157" cy="439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ข้อมูล 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HDC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ณ วันที่ 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28 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เม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  <a:r>
            <a:rPr lang="th-TH" sz="2400" dirty="0">
              <a:latin typeface="Angsana New" panose="02020603050405020304" pitchFamily="18" charset="-34"/>
              <a:cs typeface="Angsana New" panose="02020603050405020304" pitchFamily="18" charset="-34"/>
            </a:rPr>
            <a:t>ย</a:t>
          </a:r>
          <a:r>
            <a:rPr lang="en-US" sz="2400" dirty="0">
              <a:latin typeface="Angsana New" panose="02020603050405020304" pitchFamily="18" charset="-34"/>
              <a:cs typeface="Angsana New" panose="02020603050405020304" pitchFamily="18" charset="-34"/>
            </a:rPr>
            <a:t>. 63</a:t>
          </a:r>
          <a:endParaRPr lang="th-TH" sz="2400" dirty="0">
            <a:latin typeface="Angsana New" panose="02020603050405020304" pitchFamily="18" charset="-34"/>
            <a:cs typeface="Angsana New" panose="02020603050405020304" pitchFamily="18" charset="-34"/>
          </a:endParaRPr>
        </a:p>
      </cdr:txBody>
    </cdr:sp>
  </cdr:relSizeAnchor>
  <cdr:relSizeAnchor xmlns:cdr="http://schemas.openxmlformats.org/drawingml/2006/chartDrawing">
    <cdr:from>
      <cdr:x>0.8466</cdr:x>
      <cdr:y>0.47688</cdr:y>
    </cdr:from>
    <cdr:to>
      <cdr:x>0.98626</cdr:x>
      <cdr:y>0.61604</cdr:y>
    </cdr:to>
    <cdr:sp macro="" textlink="">
      <cdr:nvSpPr>
        <cdr:cNvPr id="9" name="Rectangle 8">
          <a:extLst xmlns:a="http://schemas.openxmlformats.org/drawingml/2006/main">
            <a:ext uri="{FF2B5EF4-FFF2-40B4-BE49-F238E27FC236}">
              <a16:creationId xmlns:a16="http://schemas.microsoft.com/office/drawing/2014/main" xmlns="" id="{13E0EDD1-E77A-4DA6-9404-9C4A01AB8B87}"/>
            </a:ext>
          </a:extLst>
        </cdr:cNvPr>
        <cdr:cNvSpPr/>
      </cdr:nvSpPr>
      <cdr:spPr>
        <a:xfrm xmlns:a="http://schemas.openxmlformats.org/drawingml/2006/main">
          <a:off x="10321747" y="3270438"/>
          <a:ext cx="1702735" cy="95435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B08916B-8145-4DD4-A4F0-4944307B25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E8868C6-14E0-456B-8627-6ED3D5EA25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37BDEB-D08A-4BCC-82C3-65677B6346BB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20B6480-DE26-42CA-B861-D6EFA45FC7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1DDB9B3-0030-40C0-AFA9-FACA7EA513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F12C2-4DB0-4437-81E7-A0C89F24A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9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182BB-4E27-4552-8EE4-33C8EF731305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442E7-1E35-4707-8504-AE37222ED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8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แบบคัดกรองเหล่านี้ บางพื้นที่อาจะใช้ช่องทางออนไลน์ก็ได้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175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หากเป็นกลุ่มที่มีความเสี่ยง ให้</a:t>
            </a:r>
            <a:r>
              <a:rPr lang="en-US" dirty="0"/>
              <a:t>…… </a:t>
            </a:r>
          </a:p>
          <a:p>
            <a:r>
              <a:rPr lang="th-TH" dirty="0"/>
              <a:t>หากความเสี่ยงต่ำ</a:t>
            </a:r>
            <a:r>
              <a:rPr lang="en-US" dirty="0"/>
              <a:t>…………..</a:t>
            </a:r>
          </a:p>
          <a:p>
            <a:r>
              <a:rPr lang="th-TH" dirty="0"/>
              <a:t>ยังไงก็ตามควรจะมีการเก็บข้อมูลเฝ้าระวัง เพื่อใช้ติดตามเคสต่อ เมื่อสถานบริการสามารถให้บริการได้มากขึ้น</a:t>
            </a:r>
          </a:p>
          <a:p>
            <a:r>
              <a:rPr lang="th-TH" dirty="0"/>
              <a:t>จัดระบบนัดหมาย ลดความแออัดระหว่างรอ เว้นระยะระหว่างคนไข้แต่ละคน ที่แนะนำอย่างน้อยเว้น </a:t>
            </a:r>
            <a:r>
              <a:rPr lang="en-US" dirty="0"/>
              <a:t>30 </a:t>
            </a:r>
            <a:r>
              <a:rPr lang="th-TH" dirty="0"/>
              <a:t>นาที</a:t>
            </a:r>
          </a:p>
          <a:p>
            <a:r>
              <a:rPr lang="th-TH" dirty="0"/>
              <a:t>ให้บริการตามความจำเป็น อันนี้รวมถึงการส่งต่อด้วย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76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0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ถ้าเป็นเด็กที่เคยมีประวัติตรวจมาบ้างแล้ว อาจจะดูจากกประวัติเดิม และใช้พฤติกรรมเข้ามาประเมิน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0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กิจกรรมที่แนะนำในช่วงนี้ คงจะเน้นในส่วนการส่งเสริมป้องกัน คัดกรองความเสี่ยง ให้ทันตสุขศึกษาตามความเสี่ยง ให้มี </a:t>
            </a:r>
            <a:r>
              <a:rPr lang="en-US" dirty="0"/>
              <a:t>self care </a:t>
            </a:r>
            <a:r>
              <a:rPr lang="th-TH" dirty="0"/>
              <a:t>ให้ดูแลตัวเองได้</a:t>
            </a:r>
          </a:p>
          <a:p>
            <a:r>
              <a:rPr lang="th-TH" dirty="0"/>
              <a:t>ในกลุ่มเด็กการทาฟลูออไรด์ก็ไม่ได้เป็นข้อห้าม แต่ก็ให้ปฏิบัติตามแนวทางจากสภาวิชาชีพ หรือ</a:t>
            </a:r>
            <a:r>
              <a:rPr lang="en-US" dirty="0"/>
              <a:t>…..</a:t>
            </a:r>
            <a:r>
              <a:rPr lang="th-TH" dirty="0"/>
              <a:t> อย่างที่หมอจิราพรเล่าไป แต่ก็ขึ้นกับบริบทและนโยบายของ พท ด้วย</a:t>
            </a:r>
          </a:p>
          <a:p>
            <a:r>
              <a:rPr lang="th-TH" b="1" dirty="0"/>
              <a:t>ส่วนการดำเนินการใน สพด ที่กำลังจะเปิด </a:t>
            </a:r>
            <a:r>
              <a:rPr lang="th-TH" dirty="0"/>
              <a:t>เราคงจะต้องมีบทบาทในเรื่องการให้คำแนะนำการจัดกิจกรรม แปรงฟันจัดพื้นที่เว้นระยะห่าง ให้แบ่งเป็นรอบๆ ขึ้นอยู่กับจำนวนเด็ก หรือ ถ้าเด็กเยอะจัดรอบยากอาจแปรงอยู่ที่โต๊ะเหมือนของวัยเรียน แปรงยาผ้าเช็ดหน้าส่วนตัว ล้างเก็บไม่ปะปนไม่สัมผัสกัน</a:t>
            </a:r>
          </a:p>
          <a:p>
            <a:r>
              <a:rPr lang="th-TH" dirty="0"/>
              <a:t>ส่วนแปรงยาส่วนตัว อาจจะต้องประสานงานกับ อปท ที่อาจจะเคยสนับสนุนเป็นหลอดใหญ่ ให้เป็นหลอดเล็กสำหรับเด็กทุกคน</a:t>
            </a:r>
          </a:p>
          <a:p>
            <a:r>
              <a:rPr lang="th-TH" dirty="0"/>
              <a:t>การทำหัตถการ อย่างที่ผอ แจ้งไป การขัดในช่วงนี้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6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โดยที่การจัดบริการไม่ว่าจะเป็นการส่งเสริมป้องกันหรือบริการรักษา ก็จะเป็นตามหลัก ที่ ทพญ จิราพร ได้เล่าไปแล้ว คือเน้นการป้องกันการแพร่กระจายเชื้อ ตามมาตรฐานต่างๆ </a:t>
            </a:r>
          </a:p>
          <a:p>
            <a:r>
              <a:rPr lang="th-TH" dirty="0"/>
              <a:t>ปรับโครงสร้างต่างๆระบบระบายอากาศ อุปกรณ์ป้องกันต่างๆ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98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ในส่วน </a:t>
            </a:r>
            <a:r>
              <a:rPr lang="en-US" dirty="0"/>
              <a:t>fs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43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00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ข้อมูลเมื่อสิ้นเดือนเมษายน หญิงตั้งครรภ์ที่ได้รับบริการตรวจและขูดหินน้ำลาย อยู่ที่ร้อยละ</a:t>
            </a:r>
            <a:r>
              <a:rPr lang="en-US" dirty="0"/>
              <a:t>20</a:t>
            </a:r>
            <a:r>
              <a:rPr lang="th-TH" dirty="0"/>
              <a:t>กว่าๆ ส่วนการตรวจฟัน ร้อยละ</a:t>
            </a:r>
            <a:r>
              <a:rPr lang="en-US" dirty="0"/>
              <a:t>40</a:t>
            </a:r>
          </a:p>
          <a:p>
            <a:r>
              <a:rPr lang="th-TH" dirty="0"/>
              <a:t>เมื่อมาดูข้อมูลการให้บริการในแต่ละเดือน ตรงมุมบนสีเหลืองก็จะเห็นว่า บริการค่อยๆลดลงตั้งแต่ กพ มันา เมษา เนื่องจากสถานการณ์โรค </a:t>
            </a:r>
            <a:r>
              <a:rPr lang="en-US" dirty="0" err="1"/>
              <a:t>covid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DBF6-95B5-466F-96BD-D41436A130CB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6137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ถ้ามาดูเทียบกับบริการปีที่แล้วก็พบว่า ก่อนหน้านี้ ที่เริ่มในเดือน ตค บริการมากกว่าปีที่แล้วมาเรื่อยๆ เริ่มมาลดในเดือน กพ เริ่มลงมาเท่ากับปีที่แล้ว มีนา เมษา น้อยกว่าบริการในปีที่แล้วซึ่งก็เป็นเหตุผลจากข้อจำกัดในการให้บริการ ช่วงโควิด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140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ในกลุ่มเด็กปฐมวัย ตัวที่เรา</a:t>
            </a:r>
            <a:r>
              <a:rPr lang="en-US" dirty="0"/>
              <a:t>monitor</a:t>
            </a:r>
            <a:r>
              <a:rPr lang="th-TH" dirty="0"/>
              <a:t>กันก็จะเป็น เด็กอายุ </a:t>
            </a:r>
            <a:r>
              <a:rPr lang="en-US" dirty="0"/>
              <a:t>3 </a:t>
            </a:r>
            <a:r>
              <a:rPr lang="th-TH" dirty="0"/>
              <a:t>ปีปราศจากฟันผุ ซึ่งกราฟนี้เทียบ การดำเนินงาน </a:t>
            </a:r>
            <a:r>
              <a:rPr lang="en-US" dirty="0"/>
              <a:t>6 </a:t>
            </a:r>
            <a:r>
              <a:rPr lang="th-TH" dirty="0"/>
              <a:t>เดือนแรก กับ การดำเนินงานมาจนถึงเมษา </a:t>
            </a:r>
          </a:p>
          <a:p>
            <a:r>
              <a:rPr lang="en-US" dirty="0"/>
              <a:t>Caries free </a:t>
            </a:r>
            <a:r>
              <a:rPr lang="th-TH" dirty="0"/>
              <a:t>ร้อยละ </a:t>
            </a:r>
            <a:r>
              <a:rPr lang="en-US" dirty="0"/>
              <a:t>72 </a:t>
            </a:r>
            <a:r>
              <a:rPr lang="th-TH" dirty="0"/>
              <a:t>และ </a:t>
            </a:r>
            <a:r>
              <a:rPr lang="en-US" dirty="0"/>
              <a:t>coverage </a:t>
            </a:r>
            <a:r>
              <a:rPr lang="th-TH" dirty="0"/>
              <a:t>ในการตรวจฟัน ก็สูงขึ้น ปีนี้เราวาง</a:t>
            </a:r>
            <a:r>
              <a:rPr lang="en-US" dirty="0"/>
              <a:t>coverage</a:t>
            </a:r>
            <a:r>
              <a:rPr lang="th-TH" dirty="0"/>
              <a:t>ไว้ที่ </a:t>
            </a:r>
            <a:r>
              <a:rPr lang="en-US" dirty="0"/>
              <a:t>40% (</a:t>
            </a:r>
            <a:r>
              <a:rPr lang="th-TH" dirty="0"/>
              <a:t>ปีก่อนๆ จะประมาณสามสิบกว่า</a:t>
            </a:r>
            <a:r>
              <a:rPr lang="en-US" dirty="0"/>
              <a:t>) </a:t>
            </a:r>
            <a:r>
              <a:rPr lang="th-TH" dirty="0"/>
              <a:t>ภาพเฉลี่ยโดยรวมก็ใกล้เคียงมากแล้ว </a:t>
            </a:r>
          </a:p>
          <a:p>
            <a:r>
              <a:rPr lang="th-TH" dirty="0"/>
              <a:t>ทุกศูนย์ก็ตรวจได้เพิ่มขึ้นเรื่อยๆ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46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บริการทันตกรรม เด็กประมาณครึ่งนึงได้รับบริการ เมื่อดูเทียบกับปีที่แล้วก็จะคล้ายๆหญิงตั้งครรภ์คือ เดือนหลังๆ ลดลงเพราะข้อจำกัดเรื่องการดำเนินงานแต่ของเด็กยังลดลงน้อยกว่าหญิงตั้งครรภ์ เพิ่งมาลดชัดๆในเดือน เมษายน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3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จากการสอบถาม พื้นที่ ก็พบว่าการให้บริการสำหรับกลุ่มหญิงตั้งครรภ์และเด็กปฐมวัย ช่วงนี้ก็จะมี </a:t>
            </a:r>
            <a:r>
              <a:rPr lang="en-US" dirty="0"/>
              <a:t>3 </a:t>
            </a:r>
            <a:r>
              <a:rPr lang="th-TH" dirty="0"/>
              <a:t>รูปแบบ</a:t>
            </a:r>
          </a:p>
          <a:p>
            <a:r>
              <a:rPr lang="th-TH" dirty="0"/>
              <a:t>บางพื้นที่ ยังสามารถให้บริการตรวจฟันได้ ให้บริการส่งเสริมป้องกันได้อยู่บ้าง เช่น </a:t>
            </a:r>
            <a:r>
              <a:rPr lang="en-US" dirty="0"/>
              <a:t>OHI </a:t>
            </a:r>
            <a:r>
              <a:rPr lang="th-TH" dirty="0"/>
              <a:t>ใน </a:t>
            </a:r>
            <a:r>
              <a:rPr lang="en-US" dirty="0"/>
              <a:t>ANC, </a:t>
            </a:r>
            <a:r>
              <a:rPr lang="th-TH" dirty="0"/>
              <a:t>มีการทาฟลูออไรด์ใน </a:t>
            </a:r>
            <a:r>
              <a:rPr lang="en-US" dirty="0"/>
              <a:t>WCC </a:t>
            </a:r>
            <a:r>
              <a:rPr lang="th-TH" dirty="0"/>
              <a:t>บ้าง และให้การรักษาเมื่อมีภาวะฉุกเฉินเร่งด่วน</a:t>
            </a:r>
          </a:p>
          <a:p>
            <a:r>
              <a:rPr lang="th-TH" dirty="0"/>
              <a:t>ส่วนบางพื้นที่ ตรวจฟันให้ และให้บริการรักษา</a:t>
            </a:r>
          </a:p>
          <a:p>
            <a:r>
              <a:rPr lang="th-TH" dirty="0"/>
              <a:t>บางพื้นที่ให้เฉพาะบริการรักษา อย่างเดียว ไม่ได้มีการตรวจฟันใน </a:t>
            </a:r>
            <a:r>
              <a:rPr lang="en-US" dirty="0"/>
              <a:t>ANC WCC </a:t>
            </a:r>
            <a:r>
              <a:rPr lang="th-TH" dirty="0"/>
              <a:t>เพราะ </a:t>
            </a:r>
            <a:r>
              <a:rPr lang="en-US" dirty="0"/>
              <a:t>WCC </a:t>
            </a:r>
            <a:r>
              <a:rPr lang="th-TH" dirty="0"/>
              <a:t>ให้เฉพาะวัคซีนอย่างเดียว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2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เนื่องจากข้อจำกัดต่างๆในการดำเนินงานช่วงนี้ </a:t>
            </a:r>
          </a:p>
          <a:p>
            <a:r>
              <a:rPr lang="th-TH" dirty="0"/>
              <a:t>ทางสำนัก ขอเสนอแนวทางการดำเนินงานสำหรับกลุ่มนี้ ซึ่งหากทางศูนย์มีข้อแนะนำอะไรก็สามารถแลกเปลี่ยน ให้คำแนะนำกันได้เลยนะคะ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10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h-TH" dirty="0"/>
              <a:t>เริ่มที่กลุ่มหญิงตั้งครรภ์ อย่างที่เราทราบกันว่าตอนนี้คำแนะนำคือหญิงตั้งครรภ์ทุกคนควรได้รับการตรวจฟัน ซึ่ในช่วงปกติเราก็พยายามดำเนินการกันตามคำแนะนำอยู่แล้ว </a:t>
            </a:r>
          </a:p>
          <a:p>
            <a:r>
              <a:rPr lang="th-TH" dirty="0"/>
              <a:t>แต่เนื่องจากบริบทแต่ละพื้นที่ไม่เหมือนกัน จึงมีคำแนะนำว่าถ้าหากอยู่ในภาวะที่ไม่สามารถให้บริการทุกคนได้ สามารถใช้การคัดกรองกลุ่มเสี่ยง เพื่อจัดลำดับความเร่งด่วน</a:t>
            </a:r>
          </a:p>
          <a:p>
            <a:r>
              <a:rPr lang="th-TH" dirty="0"/>
              <a:t>การคัดกรองก็จะใช้คำถามง่ายๆ </a:t>
            </a:r>
            <a:r>
              <a:rPr lang="en-US" dirty="0"/>
              <a:t>1-2</a:t>
            </a:r>
            <a:r>
              <a:rPr lang="th-TH" dirty="0"/>
              <a:t> คำถาม ดังนั้น อาจเป็น อสม หรือ บุคลากรอื่นใน</a:t>
            </a:r>
            <a:r>
              <a:rPr lang="en-US" dirty="0"/>
              <a:t>ANC </a:t>
            </a:r>
            <a:r>
              <a:rPr lang="th-TH" dirty="0"/>
              <a:t>เช่น พยาบาลหรือนักวิชาการสาธารณสุขก็ได้</a:t>
            </a:r>
          </a:p>
          <a:p>
            <a:r>
              <a:rPr lang="th-TH" dirty="0"/>
              <a:t>แนะนำ </a:t>
            </a:r>
            <a:r>
              <a:rPr lang="en-US" dirty="0"/>
              <a:t>2 </a:t>
            </a:r>
            <a:r>
              <a:rPr lang="th-TH" dirty="0"/>
              <a:t>คำถาม คำถามแรกเป็นเรื่องปัญหา อีกข้อจะเป็นเรื่อประวัติการพบทันตแพทย์ ถ้าคะแนน</a:t>
            </a:r>
            <a:r>
              <a:rPr lang="en-US" dirty="0"/>
              <a:t>1</a:t>
            </a:r>
            <a:r>
              <a:rPr lang="th-TH" dirty="0"/>
              <a:t>หรือมากกว่า ก็จะถือว่ามีความเสี่ยงที่จะเกิดปัญหาสุขภาพช่องปาก แต่ถ้า</a:t>
            </a:r>
            <a:r>
              <a:rPr lang="en-US" dirty="0"/>
              <a:t>0</a:t>
            </a:r>
            <a:r>
              <a:rPr lang="th-TH" dirty="0"/>
              <a:t>ถือว่ามีความเสี่ยงน้อย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442E7-1E35-4707-8504-AE37222ED5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1190" y="3085764"/>
            <a:ext cx="10993550" cy="333814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5688E5B1-4139-AD48-BA45-9CE6A55A1ED0}"/>
              </a:ext>
            </a:extLst>
          </p:cNvPr>
          <p:cNvSpPr/>
          <p:nvPr userDrawn="1"/>
        </p:nvSpPr>
        <p:spPr>
          <a:xfrm>
            <a:off x="109259" y="456433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4208041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60596E6-4DE9-A746-9D39-94401D2B4645}"/>
              </a:ext>
            </a:extLst>
          </p:cNvPr>
          <p:cNvSpPr/>
          <p:nvPr userDrawn="1"/>
        </p:nvSpPr>
        <p:spPr>
          <a:xfrm rot="16200000">
            <a:off x="3619401" y="2402840"/>
            <a:ext cx="1270001" cy="12701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4FCD294-AF1C-5E4C-A4DA-80CFCFA430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3138" y="917461"/>
            <a:ext cx="2205037" cy="4989627"/>
          </a:xfrm>
          <a:custGeom>
            <a:avLst/>
            <a:gdLst>
              <a:gd name="connsiteX0" fmla="*/ 0 w 2205037"/>
              <a:gd name="connsiteY0" fmla="*/ 0 h 4989627"/>
              <a:gd name="connsiteX1" fmla="*/ 2205037 w 2205037"/>
              <a:gd name="connsiteY1" fmla="*/ 0 h 4989627"/>
              <a:gd name="connsiteX2" fmla="*/ 2205037 w 2205037"/>
              <a:gd name="connsiteY2" fmla="*/ 4989627 h 4989627"/>
              <a:gd name="connsiteX3" fmla="*/ 0 w 2205037"/>
              <a:gd name="connsiteY3" fmla="*/ 4989627 h 4989627"/>
              <a:gd name="connsiteX4" fmla="*/ 0 w 2205037"/>
              <a:gd name="connsiteY4" fmla="*/ 4286290 h 4989627"/>
              <a:gd name="connsiteX5" fmla="*/ 809319 w 2205037"/>
              <a:gd name="connsiteY5" fmla="*/ 4286290 h 4989627"/>
              <a:gd name="connsiteX6" fmla="*/ 809319 w 2205037"/>
              <a:gd name="connsiteY6" fmla="*/ 3905289 h 4989627"/>
              <a:gd name="connsiteX7" fmla="*/ 0 w 2205037"/>
              <a:gd name="connsiteY7" fmla="*/ 3905289 h 4989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05037" h="4989627">
                <a:moveTo>
                  <a:pt x="0" y="0"/>
                </a:moveTo>
                <a:lnTo>
                  <a:pt x="2205037" y="0"/>
                </a:lnTo>
                <a:lnTo>
                  <a:pt x="2205037" y="4989627"/>
                </a:lnTo>
                <a:lnTo>
                  <a:pt x="0" y="4989627"/>
                </a:lnTo>
                <a:lnTo>
                  <a:pt x="0" y="4286290"/>
                </a:lnTo>
                <a:lnTo>
                  <a:pt x="809319" y="4286290"/>
                </a:lnTo>
                <a:lnTo>
                  <a:pt x="809319" y="3905289"/>
                </a:lnTo>
                <a:lnTo>
                  <a:pt x="0" y="390528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8EDF2123-85B2-F547-8D7A-F0273E1E9E85}"/>
              </a:ext>
            </a:extLst>
          </p:cNvPr>
          <p:cNvSpPr/>
          <p:nvPr userDrawn="1"/>
        </p:nvSpPr>
        <p:spPr>
          <a:xfrm>
            <a:off x="764089" y="482459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1DA15C9-6722-0B47-897A-7DC9AED35B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8051" y="2945525"/>
            <a:ext cx="294549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22" name="Content Placeholder 20">
            <a:extLst>
              <a:ext uri="{FF2B5EF4-FFF2-40B4-BE49-F238E27FC236}">
                <a16:creationId xmlns:a16="http://schemas.microsoft.com/office/drawing/2014/main" xmlns="" id="{5FFB748F-E999-9A4B-B9D8-B6E1C2AE013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05688" y="2005013"/>
            <a:ext cx="4510087" cy="4027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2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laceholder.jpg">
            <a:extLst>
              <a:ext uri="{FF2B5EF4-FFF2-40B4-BE49-F238E27FC236}">
                <a16:creationId xmlns:a16="http://schemas.microsoft.com/office/drawing/2014/main" xmlns="" id="{D447DA2F-5DA0-834C-9AFA-DC4F7B4ECCD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28308" y="717550"/>
            <a:ext cx="2063601" cy="4953001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292654E-1088-3C42-A573-2CBF48FA332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74457" y="3168650"/>
            <a:ext cx="3367194" cy="3689350"/>
          </a:xfrm>
          <a:custGeom>
            <a:avLst/>
            <a:gdLst>
              <a:gd name="connsiteX0" fmla="*/ 0 w 3367194"/>
              <a:gd name="connsiteY0" fmla="*/ 0 h 3689350"/>
              <a:gd name="connsiteX1" fmla="*/ 3367194 w 3367194"/>
              <a:gd name="connsiteY1" fmla="*/ 0 h 3689350"/>
              <a:gd name="connsiteX2" fmla="*/ 3367194 w 3367194"/>
              <a:gd name="connsiteY2" fmla="*/ 3689350 h 3689350"/>
              <a:gd name="connsiteX3" fmla="*/ 0 w 3367194"/>
              <a:gd name="connsiteY3" fmla="*/ 3689350 h 3689350"/>
              <a:gd name="connsiteX4" fmla="*/ 0 w 3367194"/>
              <a:gd name="connsiteY4" fmla="*/ 2035101 h 3689350"/>
              <a:gd name="connsiteX5" fmla="*/ 508000 w 3367194"/>
              <a:gd name="connsiteY5" fmla="*/ 2035101 h 3689350"/>
              <a:gd name="connsiteX6" fmla="*/ 508000 w 3367194"/>
              <a:gd name="connsiteY6" fmla="*/ 1654100 h 3689350"/>
              <a:gd name="connsiteX7" fmla="*/ 0 w 3367194"/>
              <a:gd name="connsiteY7" fmla="*/ 1654100 h 368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7194" h="3689350">
                <a:moveTo>
                  <a:pt x="0" y="0"/>
                </a:moveTo>
                <a:lnTo>
                  <a:pt x="3367194" y="0"/>
                </a:lnTo>
                <a:lnTo>
                  <a:pt x="3367194" y="3689350"/>
                </a:lnTo>
                <a:lnTo>
                  <a:pt x="0" y="3689350"/>
                </a:lnTo>
                <a:lnTo>
                  <a:pt x="0" y="2035101"/>
                </a:lnTo>
                <a:lnTo>
                  <a:pt x="508000" y="2035101"/>
                </a:lnTo>
                <a:lnTo>
                  <a:pt x="508000" y="1654100"/>
                </a:lnTo>
                <a:lnTo>
                  <a:pt x="0" y="16541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7" name="placeholder.jpg">
            <a:extLst>
              <a:ext uri="{FF2B5EF4-FFF2-40B4-BE49-F238E27FC236}">
                <a16:creationId xmlns:a16="http://schemas.microsoft.com/office/drawing/2014/main" xmlns="" id="{098C8554-580A-2442-9906-28A71B624A6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74457" y="0"/>
            <a:ext cx="3367194" cy="2667000"/>
          </a:xfrm>
          <a:prstGeom prst="rect">
            <a:avLst/>
          </a:prstGeom>
          <a:solidFill>
            <a:schemeClr val="tx2"/>
          </a:solidFill>
        </p:spPr>
        <p:txBody>
          <a:bodyPr lIns="91439" tIns="45719" rIns="91439" bIns="45719">
            <a:noAutofit/>
          </a:bodyPr>
          <a:lstStyle/>
          <a:p>
            <a:r>
              <a:rPr lang="en-US" noProof="0"/>
              <a:t>Click icon to add picture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4DD41584-4B5C-2B41-B712-6810C565BC56}"/>
              </a:ext>
            </a:extLst>
          </p:cNvPr>
          <p:cNvSpPr/>
          <p:nvPr userDrawn="1"/>
        </p:nvSpPr>
        <p:spPr>
          <a:xfrm>
            <a:off x="766456" y="4822750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BCFE255A-D792-824C-B7BD-0F53CCBE9393}"/>
              </a:ext>
            </a:extLst>
          </p:cNvPr>
          <p:cNvSpPr/>
          <p:nvPr userDrawn="1"/>
        </p:nvSpPr>
        <p:spPr>
          <a:xfrm>
            <a:off x="9493307" y="29019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C5F7BCC5-255A-E040-9CB6-55FC42CEBF16}"/>
              </a:ext>
            </a:extLst>
          </p:cNvPr>
          <p:cNvSpPr/>
          <p:nvPr userDrawn="1"/>
        </p:nvSpPr>
        <p:spPr>
          <a:xfrm rot="16200000">
            <a:off x="3519629" y="227330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A015DDBE-BC7A-D046-BEA1-79A44722B1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2484" y="3486000"/>
            <a:ext cx="3658324" cy="1613201"/>
          </a:xfrm>
        </p:spPr>
        <p:txBody>
          <a:bodyPr lIns="0" tIns="0" rIns="0" bIns="0" anchor="ctr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92679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D6BDBD8F-0811-E743-8D29-95FBA6111DCA}"/>
              </a:ext>
            </a:extLst>
          </p:cNvPr>
          <p:cNvSpPr/>
          <p:nvPr userDrawn="1"/>
        </p:nvSpPr>
        <p:spPr>
          <a:xfrm>
            <a:off x="5216208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D8F780B-398B-314B-87F1-35307B42F72E}"/>
              </a:ext>
            </a:extLst>
          </p:cNvPr>
          <p:cNvSpPr/>
          <p:nvPr userDrawn="1"/>
        </p:nvSpPr>
        <p:spPr>
          <a:xfrm rot="16200000">
            <a:off x="797983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1EE7A36-F988-7C4A-A854-1D7E6E70D021}"/>
              </a:ext>
            </a:extLst>
          </p:cNvPr>
          <p:cNvSpPr/>
          <p:nvPr userDrawn="1"/>
        </p:nvSpPr>
        <p:spPr>
          <a:xfrm>
            <a:off x="4673599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16689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0494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xmlns="" id="{9E887ACE-210F-4A8A-A033-E24FD239D1BB}"/>
              </a:ext>
            </a:extLst>
          </p:cNvPr>
          <p:cNvSpPr/>
          <p:nvPr userDrawn="1"/>
        </p:nvSpPr>
        <p:spPr>
          <a:xfrm>
            <a:off x="0" y="-1"/>
            <a:ext cx="6975793" cy="6858001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5663095-8E7E-6049-8528-84CCDFA93AF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4225" y="878177"/>
            <a:ext cx="5341775" cy="5251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5D8F780B-398B-314B-87F1-35307B42F72E}"/>
              </a:ext>
            </a:extLst>
          </p:cNvPr>
          <p:cNvSpPr/>
          <p:nvPr userDrawn="1"/>
        </p:nvSpPr>
        <p:spPr>
          <a:xfrm rot="16200000">
            <a:off x="7326450" y="2940050"/>
            <a:ext cx="1270001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noProof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D1EE7A36-F988-7C4A-A854-1D7E6E70D021}"/>
              </a:ext>
            </a:extLst>
          </p:cNvPr>
          <p:cNvSpPr/>
          <p:nvPr userDrawn="1"/>
        </p:nvSpPr>
        <p:spPr>
          <a:xfrm>
            <a:off x="6482401" y="604043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79BAFF7-5B8A-F446-87E9-6B4851CCF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55099" y="4035869"/>
            <a:ext cx="3658324" cy="1613201"/>
          </a:xfrm>
        </p:spPr>
        <p:txBody>
          <a:bodyPr lIns="0" tIns="0" rIns="0" bIns="0"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518009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6/18/2020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B5C4D9A4-C8E3-4644-9D63-86142FA59A02}"/>
              </a:ext>
            </a:extLst>
          </p:cNvPr>
          <p:cNvSpPr/>
          <p:nvPr userDrawn="1"/>
        </p:nvSpPr>
        <p:spPr>
          <a:xfrm>
            <a:off x="952500" y="952500"/>
            <a:ext cx="10287000" cy="4953000"/>
          </a:xfrm>
          <a:prstGeom prst="rect">
            <a:avLst/>
          </a:prstGeom>
          <a:solidFill>
            <a:schemeClr val="tx2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7047AEE3-4D24-FE4F-BC8C-1050F33A970F}"/>
              </a:ext>
            </a:extLst>
          </p:cNvPr>
          <p:cNvSpPr/>
          <p:nvPr userDrawn="1"/>
        </p:nvSpPr>
        <p:spPr>
          <a:xfrm rot="16200000">
            <a:off x="5454650" y="1104900"/>
            <a:ext cx="1270000" cy="127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2B45386C-7F1B-4D47-959C-DE1A73B407E7}"/>
              </a:ext>
            </a:extLst>
          </p:cNvPr>
          <p:cNvSpPr/>
          <p:nvPr userDrawn="1"/>
        </p:nvSpPr>
        <p:spPr>
          <a:xfrm>
            <a:off x="431799" y="136524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FB1C5AC5-B8E6-EC4F-8CB9-43E091C422EF}"/>
              </a:ext>
            </a:extLst>
          </p:cNvPr>
          <p:cNvSpPr/>
          <p:nvPr userDrawn="1"/>
        </p:nvSpPr>
        <p:spPr>
          <a:xfrm>
            <a:off x="10731499" y="506537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33ACFFFD-2D44-B943-8B58-CC9B7641E7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3567" y="3019274"/>
            <a:ext cx="9304867" cy="1613201"/>
          </a:xfrm>
        </p:spPr>
        <p:txBody>
          <a:bodyPr lIns="0" tIns="0" rIns="0" bIns="0" anchor="ctr">
            <a:normAutofit/>
          </a:bodyPr>
          <a:lstStyle>
            <a:lvl1pPr algn="ctr"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3" name="Content Placeholder 13">
            <a:extLst>
              <a:ext uri="{FF2B5EF4-FFF2-40B4-BE49-F238E27FC236}">
                <a16:creationId xmlns:a16="http://schemas.microsoft.com/office/drawing/2014/main" xmlns="" id="{8E96E8CE-45C0-D643-B7F3-08C20CF5F760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437501" y="2348318"/>
            <a:ext cx="3316999" cy="269370"/>
          </a:xfrm>
        </p:spPr>
        <p:txBody>
          <a:bodyPr>
            <a:noAutofit/>
          </a:bodyPr>
          <a:lstStyle>
            <a:lvl1pPr marL="0" indent="0" algn="ctr">
              <a:lnSpc>
                <a:spcPct val="80000"/>
              </a:lnSpc>
              <a:buNone/>
              <a:defRPr sz="1600" cap="all" baseline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9526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F70F810B-4DED-A045-A1D2-7605E821997B}"/>
              </a:ext>
            </a:extLst>
          </p:cNvPr>
          <p:cNvSpPr/>
          <p:nvPr userDrawn="1"/>
        </p:nvSpPr>
        <p:spPr>
          <a:xfrm>
            <a:off x="0" y="4735651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194DD3B-943C-8740-A545-0DA0E5FD2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6632" y="4651968"/>
            <a:ext cx="3658324" cy="997102"/>
          </a:xfrm>
        </p:spPr>
        <p:txBody>
          <a:bodyPr lIns="0" tIns="0" rIns="0" bIns="0"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xmlns="" id="{93D5DD3F-FCDF-5945-9321-0FABA0771516}"/>
              </a:ext>
            </a:extLst>
          </p:cNvPr>
          <p:cNvSpPr/>
          <p:nvPr userDrawn="1"/>
        </p:nvSpPr>
        <p:spPr>
          <a:xfrm rot="16200000">
            <a:off x="5467350" y="2065417"/>
            <a:ext cx="1270000" cy="12701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0433FF"/>
              </a:solidFill>
              <a:latin typeface="Helvetica Light"/>
              <a:sym typeface="Helvetica Light"/>
            </a:endParaRP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xmlns="" id="{B8877488-477F-0041-88BE-F780F1C66A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16172" y="0"/>
            <a:ext cx="4994803" cy="68580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3147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6/18/2020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873204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noProof="0" smtClean="0"/>
              <a:t>6/18/2020</a:t>
            </a:fld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8640E59D-783A-C149-B212-716E0C4FE00D}"/>
              </a:ext>
            </a:extLst>
          </p:cNvPr>
          <p:cNvSpPr/>
          <p:nvPr userDrawn="1"/>
        </p:nvSpPr>
        <p:spPr>
          <a:xfrm rot="5400000">
            <a:off x="1660484" y="1257302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E9C988F-F5FE-BA4D-BDC5-02CCC5D68F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6100" y="520700"/>
            <a:ext cx="4743450" cy="5816600"/>
          </a:xfrm>
          <a:custGeom>
            <a:avLst/>
            <a:gdLst>
              <a:gd name="connsiteX0" fmla="*/ 0 w 4743450"/>
              <a:gd name="connsiteY0" fmla="*/ 0 h 5816600"/>
              <a:gd name="connsiteX1" fmla="*/ 4743450 w 4743450"/>
              <a:gd name="connsiteY1" fmla="*/ 0 h 5816600"/>
              <a:gd name="connsiteX2" fmla="*/ 4743450 w 4743450"/>
              <a:gd name="connsiteY2" fmla="*/ 285838 h 5816600"/>
              <a:gd name="connsiteX3" fmla="*/ 4406308 w 4743450"/>
              <a:gd name="connsiteY3" fmla="*/ 285838 h 5816600"/>
              <a:gd name="connsiteX4" fmla="*/ 4406308 w 4743450"/>
              <a:gd name="connsiteY4" fmla="*/ 666839 h 5816600"/>
              <a:gd name="connsiteX5" fmla="*/ 4743450 w 4743450"/>
              <a:gd name="connsiteY5" fmla="*/ 666839 h 5816600"/>
              <a:gd name="connsiteX6" fmla="*/ 4743450 w 4743450"/>
              <a:gd name="connsiteY6" fmla="*/ 5816600 h 5816600"/>
              <a:gd name="connsiteX7" fmla="*/ 0 w 4743450"/>
              <a:gd name="connsiteY7" fmla="*/ 5816600 h 5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43450" h="5816600">
                <a:moveTo>
                  <a:pt x="0" y="0"/>
                </a:moveTo>
                <a:lnTo>
                  <a:pt x="4743450" y="0"/>
                </a:lnTo>
                <a:lnTo>
                  <a:pt x="4743450" y="285838"/>
                </a:lnTo>
                <a:lnTo>
                  <a:pt x="4406308" y="285838"/>
                </a:lnTo>
                <a:lnTo>
                  <a:pt x="4406308" y="666839"/>
                </a:lnTo>
                <a:lnTo>
                  <a:pt x="4743450" y="666839"/>
                </a:lnTo>
                <a:lnTo>
                  <a:pt x="4743450" y="5816600"/>
                </a:lnTo>
                <a:lnTo>
                  <a:pt x="0" y="58166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xmlns="" id="{4E3F3D93-DB12-4C41-A747-8781702C120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D6C315ED-F22B-A649-80D5-44A63CE74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702156"/>
            <a:ext cx="6096000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noProof="0"/>
              <a:t>TITLE GOES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EE6C881-74AA-8944-AD6A-BA0821ECDCA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1443038"/>
            <a:ext cx="5514975" cy="4894262"/>
          </a:xfrm>
        </p:spPr>
        <p:txBody>
          <a:bodyPr/>
          <a:lstStyle>
            <a:lvl1pPr>
              <a:spcBef>
                <a:spcPts val="1000"/>
              </a:spcBef>
              <a:spcAft>
                <a:spcPts val="1500"/>
              </a:spcAft>
              <a:defRPr/>
            </a:lvl1pPr>
            <a:lvl2pPr>
              <a:spcBef>
                <a:spcPts val="1000"/>
              </a:spcBef>
              <a:spcAft>
                <a:spcPts val="1500"/>
              </a:spcAft>
              <a:defRPr/>
            </a:lvl2pPr>
            <a:lvl3pPr>
              <a:spcBef>
                <a:spcPts val="1000"/>
              </a:spcBef>
              <a:spcAft>
                <a:spcPts val="1500"/>
              </a:spcAft>
              <a:defRPr/>
            </a:lvl3pPr>
            <a:lvl4pPr>
              <a:spcBef>
                <a:spcPts val="1000"/>
              </a:spcBef>
              <a:spcAft>
                <a:spcPts val="1500"/>
              </a:spcAft>
              <a:defRPr/>
            </a:lvl4pPr>
            <a:lvl5pPr>
              <a:spcBef>
                <a:spcPts val="1000"/>
              </a:spcBef>
              <a:spcAft>
                <a:spcPts val="15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72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0F719F4-8AB5-41DE-A789-D616A719B779}"/>
              </a:ext>
            </a:extLst>
          </p:cNvPr>
          <p:cNvCxnSpPr>
            <a:cxnSpLocks/>
          </p:cNvCxnSpPr>
          <p:nvPr userDrawn="1"/>
        </p:nvCxnSpPr>
        <p:spPr>
          <a:xfrm>
            <a:off x="207818" y="1080653"/>
            <a:ext cx="1185582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25A49F-C8FC-460C-9ECF-EBB3EE73A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2" y="97457"/>
            <a:ext cx="1977528" cy="8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058704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18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xmlns="" id="{C8660979-B6F8-480C-AAC7-48903CC3ECFC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1648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1180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1196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9161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1992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5969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3996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925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347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10622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278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xmlns="" id="{390CC524-3900-1041-BDBF-D0ABD37D8E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524500" cy="6858000"/>
          </a:xfrm>
          <a:custGeom>
            <a:avLst/>
            <a:gdLst>
              <a:gd name="connsiteX0" fmla="*/ 0 w 5524500"/>
              <a:gd name="connsiteY0" fmla="*/ 0 h 6858000"/>
              <a:gd name="connsiteX1" fmla="*/ 5524500 w 5524500"/>
              <a:gd name="connsiteY1" fmla="*/ 0 h 6858000"/>
              <a:gd name="connsiteX2" fmla="*/ 5524500 w 5524500"/>
              <a:gd name="connsiteY2" fmla="*/ 806538 h 6858000"/>
              <a:gd name="connsiteX3" fmla="*/ 4952408 w 5524500"/>
              <a:gd name="connsiteY3" fmla="*/ 806538 h 6858000"/>
              <a:gd name="connsiteX4" fmla="*/ 4952408 w 5524500"/>
              <a:gd name="connsiteY4" fmla="*/ 1187539 h 6858000"/>
              <a:gd name="connsiteX5" fmla="*/ 5524500 w 5524500"/>
              <a:gd name="connsiteY5" fmla="*/ 1187539 h 6858000"/>
              <a:gd name="connsiteX6" fmla="*/ 5524500 w 5524500"/>
              <a:gd name="connsiteY6" fmla="*/ 6858000 h 6858000"/>
              <a:gd name="connsiteX7" fmla="*/ 0 w 55245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24500" h="6858000">
                <a:moveTo>
                  <a:pt x="0" y="0"/>
                </a:moveTo>
                <a:lnTo>
                  <a:pt x="5524500" y="0"/>
                </a:lnTo>
                <a:lnTo>
                  <a:pt x="5524500" y="806538"/>
                </a:lnTo>
                <a:lnTo>
                  <a:pt x="4952408" y="806538"/>
                </a:lnTo>
                <a:lnTo>
                  <a:pt x="4952408" y="1187539"/>
                </a:lnTo>
                <a:lnTo>
                  <a:pt x="5524500" y="1187539"/>
                </a:lnTo>
                <a:lnTo>
                  <a:pt x="5524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592" y="1890876"/>
            <a:ext cx="5387215" cy="40844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D49B377-6CF8-9E4B-8973-3F8057D7D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23592" y="702156"/>
            <a:ext cx="5387215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xmlns="" id="{E11F091D-EBC7-D743-82DA-0E177FD421D4}"/>
              </a:ext>
            </a:extLst>
          </p:cNvPr>
          <p:cNvSpPr/>
          <p:nvPr userDrawn="1"/>
        </p:nvSpPr>
        <p:spPr>
          <a:xfrm>
            <a:off x="4952408" y="806538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11834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0F719F4-8AB5-41DE-A789-D616A719B779}"/>
              </a:ext>
            </a:extLst>
          </p:cNvPr>
          <p:cNvCxnSpPr>
            <a:cxnSpLocks/>
          </p:cNvCxnSpPr>
          <p:nvPr userDrawn="1"/>
        </p:nvCxnSpPr>
        <p:spPr>
          <a:xfrm>
            <a:off x="207818" y="1080653"/>
            <a:ext cx="11855822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125A49F-C8FC-460C-9ECF-EBB3EE73A3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112" y="97457"/>
            <a:ext cx="1977528" cy="82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4537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191" y="5141974"/>
            <a:ext cx="11029615" cy="125882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5DC1E635-F6E7-F248-9B85-120581E81180}"/>
              </a:ext>
            </a:extLst>
          </p:cNvPr>
          <p:cNvSpPr/>
          <p:nvPr userDrawn="1"/>
        </p:nvSpPr>
        <p:spPr>
          <a:xfrm>
            <a:off x="109259" y="5552029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61439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1956391"/>
            <a:ext cx="3863216" cy="446752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3599" y="1956391"/>
            <a:ext cx="6917210" cy="446752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4C75DA6C-B626-714A-8BBC-6FDDB6BE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72B4D55A-70C8-E04B-B7E3-3355A1131891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1660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81192" y="2847885"/>
            <a:ext cx="4757482" cy="557784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3523046"/>
            <a:ext cx="4757479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604002" y="2847886"/>
            <a:ext cx="4757483" cy="55337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8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4001" y="3523046"/>
            <a:ext cx="4757484" cy="2131499"/>
          </a:xfrm>
        </p:spPr>
        <p:txBody>
          <a:bodyPr anchor="t">
            <a:normAutofit/>
          </a:bodyPr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3CA278B-C101-7F4E-B11A-7B91B0C8E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xmlns="" id="{FE5F6035-AACE-6847-8AF4-EB3C4D79EE95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D914FC0-3771-6041-9E7C-1C624C85A803}"/>
              </a:ext>
            </a:extLst>
          </p:cNvPr>
          <p:cNvGrpSpPr/>
          <p:nvPr userDrawn="1"/>
        </p:nvGrpSpPr>
        <p:grpSpPr>
          <a:xfrm>
            <a:off x="5463336" y="2250891"/>
            <a:ext cx="1016001" cy="3839220"/>
            <a:chOff x="5510085" y="2250891"/>
            <a:chExt cx="1016001" cy="383922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AED3128-974C-7F4B-BF36-A3836D1725F6}"/>
                </a:ext>
              </a:extLst>
            </p:cNvPr>
            <p:cNvCxnSpPr/>
            <p:nvPr/>
          </p:nvCxnSpPr>
          <p:spPr>
            <a:xfrm>
              <a:off x="6018085" y="2340176"/>
              <a:ext cx="0" cy="37499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">
              <a:extLst>
                <a:ext uri="{FF2B5EF4-FFF2-40B4-BE49-F238E27FC236}">
                  <a16:creationId xmlns:a16="http://schemas.microsoft.com/office/drawing/2014/main" xmlns="" id="{2D2224CB-5DFF-3D4B-816B-1A44228A23EE}"/>
                </a:ext>
              </a:extLst>
            </p:cNvPr>
            <p:cNvSpPr/>
            <p:nvPr/>
          </p:nvSpPr>
          <p:spPr>
            <a:xfrm>
              <a:off x="5510085" y="2250891"/>
              <a:ext cx="1016001" cy="381001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</p:spPr>
          <p:txBody>
            <a:bodyPr lIns="25400" tIns="25400" rIns="25400" bIns="25400" anchor="ctr"/>
            <a:lstStyle/>
            <a:p>
              <a:pPr algn="ctr" defTabSz="412750" hangingPunct="0">
                <a:defRPr sz="3200" spc="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en-US" sz="1600" kern="0" noProof="0">
                  <a:solidFill>
                    <a:srgbClr val="FFFFFF"/>
                  </a:solidFill>
                  <a:latin typeface="Helvetica Light"/>
                  <a:sym typeface="Helvetica Light"/>
                </a:rPr>
                <a:t>VS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825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2F4516B-8A37-894B-82AE-60204E676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4015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xmlns="" id="{CC16CE43-CB3C-7544-B05B-0A9F706D6FD8}"/>
              </a:ext>
            </a:extLst>
          </p:cNvPr>
          <p:cNvSpPr/>
          <p:nvPr userDrawn="1"/>
        </p:nvSpPr>
        <p:spPr>
          <a:xfrm>
            <a:off x="0" y="806538"/>
            <a:ext cx="453601" cy="36304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01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450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9EEDEA7C-D9D3-5E4A-A0E6-B7A0ED5E0F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1599" y="0"/>
            <a:ext cx="7010400" cy="6858000"/>
          </a:xfrm>
          <a:custGeom>
            <a:avLst/>
            <a:gdLst>
              <a:gd name="connsiteX0" fmla="*/ 0 w 7010400"/>
              <a:gd name="connsiteY0" fmla="*/ 0 h 6858000"/>
              <a:gd name="connsiteX1" fmla="*/ 7010400 w 7010400"/>
              <a:gd name="connsiteY1" fmla="*/ 0 h 6858000"/>
              <a:gd name="connsiteX2" fmla="*/ 7010400 w 7010400"/>
              <a:gd name="connsiteY2" fmla="*/ 6858000 h 6858000"/>
              <a:gd name="connsiteX3" fmla="*/ 0 w 7010400"/>
              <a:gd name="connsiteY3" fmla="*/ 6858000 h 6858000"/>
              <a:gd name="connsiteX4" fmla="*/ 0 w 7010400"/>
              <a:gd name="connsiteY4" fmla="*/ 2620396 h 6858000"/>
              <a:gd name="connsiteX5" fmla="*/ 508001 w 7010400"/>
              <a:gd name="connsiteY5" fmla="*/ 2620396 h 6858000"/>
              <a:gd name="connsiteX6" fmla="*/ 508001 w 7010400"/>
              <a:gd name="connsiteY6" fmla="*/ 2239395 h 6858000"/>
              <a:gd name="connsiteX7" fmla="*/ 0 w 7010400"/>
              <a:gd name="connsiteY7" fmla="*/ 223939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010400" h="6858000">
                <a:moveTo>
                  <a:pt x="0" y="0"/>
                </a:moveTo>
                <a:lnTo>
                  <a:pt x="7010400" y="0"/>
                </a:lnTo>
                <a:lnTo>
                  <a:pt x="7010400" y="6858000"/>
                </a:lnTo>
                <a:lnTo>
                  <a:pt x="0" y="6858000"/>
                </a:lnTo>
                <a:lnTo>
                  <a:pt x="0" y="2620396"/>
                </a:lnTo>
                <a:lnTo>
                  <a:pt x="508001" y="2620396"/>
                </a:lnTo>
                <a:lnTo>
                  <a:pt x="508001" y="2239395"/>
                </a:lnTo>
                <a:lnTo>
                  <a:pt x="0" y="223939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xmlns="" id="{EF358276-528D-1F4E-804A-4F9FDE93568A}"/>
              </a:ext>
            </a:extLst>
          </p:cNvPr>
          <p:cNvSpPr/>
          <p:nvPr userDrawn="1"/>
        </p:nvSpPr>
        <p:spPr>
          <a:xfrm>
            <a:off x="4673599" y="2239395"/>
            <a:ext cx="1016001" cy="381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 spc="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sz="1600" kern="0" noProof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xmlns="" id="{A6817E56-9BF4-B245-9536-10F7E163D7D9}"/>
              </a:ext>
            </a:extLst>
          </p:cNvPr>
          <p:cNvSpPr/>
          <p:nvPr userDrawn="1"/>
        </p:nvSpPr>
        <p:spPr>
          <a:xfrm>
            <a:off x="581192" y="875830"/>
            <a:ext cx="2540001" cy="25400"/>
          </a:xfrm>
          <a:prstGeom prst="rect">
            <a:avLst/>
          </a:prstGeom>
          <a:solidFill>
            <a:srgbClr val="24282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spc="0">
                <a:solidFill>
                  <a:srgbClr val="0433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en-US" noProof="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A2F758DC-4792-1D42-83A8-ED4E6CD5F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720636"/>
            <a:ext cx="3863216" cy="3634317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2859246A-0674-144E-84D6-29D5891C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1304660"/>
            <a:ext cx="3863216" cy="1415976"/>
          </a:xfrm>
        </p:spPr>
        <p:txBody>
          <a:bodyPr anchor="t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1828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5" r:id="rId3"/>
    <p:sldLayoutId id="2147483676" r:id="rId4"/>
    <p:sldLayoutId id="2147483677" r:id="rId5"/>
    <p:sldLayoutId id="2147483684" r:id="rId6"/>
    <p:sldLayoutId id="2147483678" r:id="rId7"/>
    <p:sldLayoutId id="2147483679" r:id="rId8"/>
    <p:sldLayoutId id="2147483698" r:id="rId9"/>
    <p:sldLayoutId id="2147483697" r:id="rId10"/>
    <p:sldLayoutId id="2147483696" r:id="rId11"/>
    <p:sldLayoutId id="2147483693" r:id="rId12"/>
    <p:sldLayoutId id="2147483694" r:id="rId13"/>
    <p:sldLayoutId id="2147483692" r:id="rId14"/>
    <p:sldLayoutId id="2147483691" r:id="rId15"/>
    <p:sldLayoutId id="2147483689" r:id="rId16"/>
    <p:sldLayoutId id="2147483690" r:id="rId17"/>
    <p:sldLayoutId id="2147483699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F7C3-156F-48B3-8780-FA32C6E96057}" type="datetimeFigureOut">
              <a:rPr lang="th-TH" smtClean="0"/>
              <a:t>18/06/63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B5BBF-A868-47C7-BD52-9F49407EDD4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493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ECB34-6337-DE4D-8FD3-A3A0F576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1162878"/>
            <a:ext cx="11029615" cy="3378539"/>
          </a:xfrm>
        </p:spPr>
        <p:txBody>
          <a:bodyPr>
            <a:normAutofit/>
          </a:bodyPr>
          <a:lstStyle/>
          <a:p>
            <a:pPr algn="r"/>
            <a:r>
              <a:rPr lang="th-TH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แนวทางการดำเนินงานส่งเสริมสุขภาพช่องปาก </a:t>
            </a:r>
            <a:br>
              <a:rPr lang="th-TH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ในกลุ่มหญิงตั้งครรภ์และเด็กปฐมวัย</a:t>
            </a:r>
            <a:br>
              <a:rPr lang="th-TH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th-TH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60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B27EA9-DD4F-6245-9D17-591DCE0A8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436" y="5118652"/>
            <a:ext cx="11029615" cy="1302024"/>
          </a:xfrm>
        </p:spPr>
        <p:txBody>
          <a:bodyPr>
            <a:normAutofit/>
          </a:bodyPr>
          <a:lstStyle/>
          <a:p>
            <a:pPr algn="r"/>
            <a:endParaRPr lang="en-US" sz="2400" dirty="0">
              <a:solidFill>
                <a:schemeClr val="bg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947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D2F327-0A45-7949-9B67-5AD38677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0AF68-FBA7-2C44-BB48-77A539765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สถานการณ์</a:t>
            </a:r>
            <a:endParaRPr lang="en-US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</a:p>
          <a:p>
            <a:pPr marL="893763" indent="-304800"/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</a:p>
          <a:p>
            <a:pPr marL="893763" indent="-304800"/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0-5 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</a:p>
          <a:p>
            <a:pPr marL="1435100" lvl="1" indent="-304800">
              <a:buFont typeface="Wingdings" panose="05000000000000000000" pitchFamily="2" charset="2"/>
              <a:buChar char="Ø"/>
            </a:pP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WCC</a:t>
            </a:r>
          </a:p>
          <a:p>
            <a:pPr marL="1435100" lvl="1" indent="-304800">
              <a:buFont typeface="Wingdings" panose="05000000000000000000" pitchFamily="2" charset="2"/>
              <a:buChar char="Ø"/>
            </a:pP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สพด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7736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1D233A-820A-432A-A1A9-FCD4ABD7406F}"/>
              </a:ext>
            </a:extLst>
          </p:cNvPr>
          <p:cNvSpPr/>
          <p:nvPr/>
        </p:nvSpPr>
        <p:spPr>
          <a:xfrm>
            <a:off x="0" y="1272209"/>
            <a:ext cx="12192000" cy="5116376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8E652766-7E6E-430B-8DEA-AF96C001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20" y="2397053"/>
            <a:ext cx="11194840" cy="2405331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41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แบบคัดกรองความเสี่ยง</a:t>
            </a:r>
            <a:r>
              <a:rPr kumimoji="0" lang="th-TH" altLang="th-TH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endParaRPr kumimoji="0" lang="en-US" altLang="th-TH" sz="1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คุณมีเหงือกบวม หรือเลือดออกที่เหงือก ปวดฟัน มีปัญหาการเคี้ยว/กินอาหาร หรือปัญหาอื่นๆ ในช่องปากหรือไม่</a:t>
            </a:r>
            <a:endParaRPr kumimoji="0" lang="en-US" altLang="th-TH" sz="11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มีปัญหา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1) 	ไม่มีปัญหา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0)</a:t>
            </a:r>
            <a:endParaRPr kumimoji="0" lang="en-US" altLang="th-T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คุณไปพบทันตแพทย์ในช่วง 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12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เดือนที่ผ่านมาหรือไม่</a:t>
            </a:r>
            <a:endParaRPr kumimoji="0" lang="en-US" altLang="th-TH" sz="11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ไป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(0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		ไม่ได้ไป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(1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th-TH" sz="1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**</a:t>
            </a:r>
            <a:r>
              <a:rPr kumimoji="0" lang="th-TH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ถือว่ามีความเสี่ยงต่อการเกิดโรคในช่องปาก**</a:t>
            </a:r>
            <a:endParaRPr kumimoji="0" lang="en-US" altLang="th-TH" sz="4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068C485-AACC-4B27-A41C-ADF402BA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032" y="1496162"/>
            <a:ext cx="2753565" cy="819564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คัดกรองความเสี่ยง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ปัญหาสุขภาพช่องปาก</a:t>
            </a:r>
            <a:endParaRPr kumimoji="0" lang="th-TH" altLang="th-TH" sz="4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0A5546E3-C447-4A7E-8BAF-17268101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105" y="5272523"/>
            <a:ext cx="2332385" cy="792896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มีความเสี่ยง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6ADD7EBB-F43C-4669-8132-8A1B1DF8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400" y="5273337"/>
            <a:ext cx="2258146" cy="792873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ความเสี่ยงน้อย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1DA99FF-DAD1-4692-A187-FC5705409474}"/>
              </a:ext>
            </a:extLst>
          </p:cNvPr>
          <p:cNvCxnSpPr/>
          <p:nvPr/>
        </p:nvCxnSpPr>
        <p:spPr>
          <a:xfrm>
            <a:off x="4162658" y="4874647"/>
            <a:ext cx="0" cy="39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xmlns="" id="{33CF5D73-AE8F-4147-A232-BE89B5E323A4}"/>
              </a:ext>
            </a:extLst>
          </p:cNvPr>
          <p:cNvSpPr txBox="1"/>
          <p:nvPr/>
        </p:nvSpPr>
        <p:spPr>
          <a:xfrm>
            <a:off x="6737597" y="1905944"/>
            <a:ext cx="320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อสม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./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จนท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.ANC/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ทันตบุคลากร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xmlns="" id="{C5A39DC3-A26E-4A26-8D5D-C085E6147CAB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8C577B3-3B22-4C81-8958-948F0EF5B111}"/>
              </a:ext>
            </a:extLst>
          </p:cNvPr>
          <p:cNvCxnSpPr/>
          <p:nvPr/>
        </p:nvCxnSpPr>
        <p:spPr>
          <a:xfrm>
            <a:off x="7426010" y="4874647"/>
            <a:ext cx="0" cy="39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311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11D233A-820A-432A-A1A9-FCD4ABD7406F}"/>
              </a:ext>
            </a:extLst>
          </p:cNvPr>
          <p:cNvSpPr/>
          <p:nvPr/>
        </p:nvSpPr>
        <p:spPr>
          <a:xfrm>
            <a:off x="0" y="1272209"/>
            <a:ext cx="12192000" cy="5116376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8E652766-7E6E-430B-8DEA-AF96C001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20" y="2397053"/>
            <a:ext cx="11194840" cy="2405331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41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แบบคัดกรองความเสี่ยง</a:t>
            </a:r>
            <a:r>
              <a:rPr kumimoji="0" lang="th-TH" altLang="th-TH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endParaRPr kumimoji="0" lang="en-US" altLang="th-TH" sz="11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คุณมีเหงือกบวม หรือเลือดออกที่เหงือก ปวดฟัน มีปัญหาการเคี้ยว/กินอาหาร หรือปัญหาอื่นๆ ในช่องปากหรือไม่</a:t>
            </a:r>
            <a:endParaRPr kumimoji="0" lang="en-US" altLang="th-TH" sz="11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มีปัญหา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1) 	ไม่มีปัญหา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0)</a:t>
            </a:r>
            <a:endParaRPr kumimoji="0" lang="en-US" altLang="th-TH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คุณไปพบทันตแพทย์ในช่วง 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12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เดือนที่ผ่านมาหรือไม่</a:t>
            </a:r>
            <a:endParaRPr kumimoji="0" lang="en-US" altLang="th-TH" sz="11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	ไป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(0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		ไม่ได้ไป □</a:t>
            </a:r>
            <a:r>
              <a:rPr kumimoji="0" lang="en-US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(1</a:t>
            </a:r>
            <a:r>
              <a:rPr kumimoji="0" lang="th-TH" alt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th-TH" sz="11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**</a:t>
            </a:r>
            <a:r>
              <a:rPr kumimoji="0" lang="th-TH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20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ถือว่ามีความเสี่ยงต่อการเกิดโรคในช่องปาก**</a:t>
            </a:r>
            <a:endParaRPr kumimoji="0" lang="en-US" altLang="th-TH" sz="40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068C485-AACC-4B27-A41C-ADF402BA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032" y="1496162"/>
            <a:ext cx="2753565" cy="819564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คัดกรองความเสี่ยง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ปัญหาสุขภาพช่องปาก</a:t>
            </a:r>
            <a:endParaRPr kumimoji="0" lang="th-TH" altLang="th-TH" sz="4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xmlns="" id="{0A5546E3-C447-4A7E-8BAF-17268101F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5105" y="5272523"/>
            <a:ext cx="2332385" cy="792896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มีความเสี่ยง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xmlns="" id="{6ADD7EBB-F43C-4669-8132-8A1B1DF84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4400" y="5273337"/>
            <a:ext cx="2258146" cy="792873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ความเสี่ยงน้อย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</a:t>
            </a:r>
            <a:r>
              <a: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</a:t>
            </a:r>
            <a:r>
              <a:rPr kumimoji="0" lang="th-TH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xmlns="" id="{61DA99FF-DAD1-4692-A187-FC5705409474}"/>
              </a:ext>
            </a:extLst>
          </p:cNvPr>
          <p:cNvCxnSpPr/>
          <p:nvPr/>
        </p:nvCxnSpPr>
        <p:spPr>
          <a:xfrm>
            <a:off x="4162658" y="4874647"/>
            <a:ext cx="0" cy="39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 dirty="0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51" name="TextBox 2050">
            <a:extLst>
              <a:ext uri="{FF2B5EF4-FFF2-40B4-BE49-F238E27FC236}">
                <a16:creationId xmlns:a16="http://schemas.microsoft.com/office/drawing/2014/main" xmlns="" id="{33CF5D73-AE8F-4147-A232-BE89B5E323A4}"/>
              </a:ext>
            </a:extLst>
          </p:cNvPr>
          <p:cNvSpPr txBox="1"/>
          <p:nvPr/>
        </p:nvSpPr>
        <p:spPr>
          <a:xfrm>
            <a:off x="6737597" y="1905944"/>
            <a:ext cx="3202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อสม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./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จนท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.ANC/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ทันตบุคลากร</a:t>
            </a:r>
          </a:p>
        </p:txBody>
      </p:sp>
      <p:sp>
        <p:nvSpPr>
          <p:cNvPr id="2053" name="TextBox 2052">
            <a:extLst>
              <a:ext uri="{FF2B5EF4-FFF2-40B4-BE49-F238E27FC236}">
                <a16:creationId xmlns:a16="http://schemas.microsoft.com/office/drawing/2014/main" xmlns="" id="{C5A39DC3-A26E-4A26-8D5D-C085E6147CAB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xmlns="" id="{78C577B3-3B22-4C81-8958-948F0EF5B111}"/>
              </a:ext>
            </a:extLst>
          </p:cNvPr>
          <p:cNvCxnSpPr/>
          <p:nvPr/>
        </p:nvCxnSpPr>
        <p:spPr>
          <a:xfrm>
            <a:off x="7426010" y="4874647"/>
            <a:ext cx="0" cy="3960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943E6F-EB17-4AE9-B959-71995D2D99C1}"/>
              </a:ext>
            </a:extLst>
          </p:cNvPr>
          <p:cNvSpPr txBox="1"/>
          <p:nvPr/>
        </p:nvSpPr>
        <p:spPr>
          <a:xfrm>
            <a:off x="7752290" y="3587705"/>
            <a:ext cx="2991332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Google form?</a:t>
            </a:r>
            <a:endParaRPr lang="th-TH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120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8930030-9592-4966-94FD-099147931B71}"/>
              </a:ext>
            </a:extLst>
          </p:cNvPr>
          <p:cNvSpPr/>
          <p:nvPr/>
        </p:nvSpPr>
        <p:spPr>
          <a:xfrm>
            <a:off x="0" y="1272209"/>
            <a:ext cx="4202618" cy="5116375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8E652766-7E6E-430B-8DEA-AF96C001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4" y="2344319"/>
            <a:ext cx="4017595" cy="1817857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41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แบบคัดกรองความเสี่ยงปัญหาสุขภาพช่องปากหญิงตั้งครรภ์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คุณมีเหงือกบวม หรือเลือดออกที่เหงือก ปวดฟัน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altLang="th-TH" sz="16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มีปัญหาการเคี้ยว/กินอาหาร หรือปัญหาอื่นๆ ในช่องปากหรือไม่</a:t>
            </a:r>
            <a:endParaRPr kumimoji="0" lang="en-US" altLang="th-TH" sz="90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มีปัญหา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1) 	ไม่มีปัญหา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0)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คุณไปพบทันตแพทย์ในช่วง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12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เดือนที่ผ่านมาหรือไม่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ไป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(0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	ไม่ได้ไป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(1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lang="en-US" altLang="th-TH" sz="9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**</a:t>
            </a:r>
            <a:r>
              <a:rPr kumimoji="0" lang="th-TH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ถือว่ามีความเสี่ยงต่อการเกิดโรคในช่องปาก**</a:t>
            </a:r>
            <a:endParaRPr kumimoji="0" lang="en-US" altLang="th-TH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068C485-AACC-4B27-A41C-ADF402BA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56" y="1447250"/>
            <a:ext cx="2753565" cy="819564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คัดกรองความเสี่ยง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ปัญหาสุขภาพช่องปาก</a:t>
            </a:r>
            <a:endParaRPr kumimoji="0" lang="th-TH" altLang="th-TH" sz="4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A89439B-4C85-4C4B-9618-40E94662C8DA}"/>
              </a:ext>
            </a:extLst>
          </p:cNvPr>
          <p:cNvCxnSpPr/>
          <p:nvPr/>
        </p:nvCxnSpPr>
        <p:spPr>
          <a:xfrm flipV="1">
            <a:off x="2781300" y="5245100"/>
            <a:ext cx="7493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xmlns="" id="{DE871DFA-7053-4D7E-A5BB-22B895E9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62" y="4652771"/>
            <a:ext cx="1239328" cy="79289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มีความเสี่ยง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8C386802-C788-4D4D-A0F6-291B7C1B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92" y="4659132"/>
            <a:ext cx="1199881" cy="792873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ความเสี่ยงน้อย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</a:t>
            </a: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E13A825-EE82-432E-BA87-2ED1725D18E7}"/>
              </a:ext>
            </a:extLst>
          </p:cNvPr>
          <p:cNvCxnSpPr>
            <a:cxnSpLocks/>
          </p:cNvCxnSpPr>
          <p:nvPr/>
        </p:nvCxnSpPr>
        <p:spPr>
          <a:xfrm>
            <a:off x="1124526" y="4233692"/>
            <a:ext cx="0" cy="39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62F1C0D-4064-44F7-B2DC-C98516C2548E}"/>
              </a:ext>
            </a:extLst>
          </p:cNvPr>
          <p:cNvCxnSpPr>
            <a:cxnSpLocks/>
          </p:cNvCxnSpPr>
          <p:nvPr/>
        </p:nvCxnSpPr>
        <p:spPr>
          <a:xfrm>
            <a:off x="3025132" y="4233692"/>
            <a:ext cx="0" cy="39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8D9482-C797-4076-8872-57FC3BF403CD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887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294DE2F-CF52-44BB-8FC8-7A676CE0842F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88930030-9592-4966-94FD-099147931B71}"/>
              </a:ext>
            </a:extLst>
          </p:cNvPr>
          <p:cNvSpPr/>
          <p:nvPr/>
        </p:nvSpPr>
        <p:spPr>
          <a:xfrm>
            <a:off x="0" y="1272210"/>
            <a:ext cx="4202618" cy="5126214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22276631-D234-4647-9B6B-1444984793DB}"/>
              </a:ext>
            </a:extLst>
          </p:cNvPr>
          <p:cNvSpPr/>
          <p:nvPr/>
        </p:nvSpPr>
        <p:spPr>
          <a:xfrm>
            <a:off x="4349168" y="1285464"/>
            <a:ext cx="7842831" cy="51262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xmlns="" id="{8E652766-7E6E-430B-8DEA-AF96C001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74" y="2344319"/>
            <a:ext cx="4017595" cy="1817857"/>
          </a:xfrm>
          <a:prstGeom prst="rect">
            <a:avLst/>
          </a:prstGeom>
          <a:solidFill>
            <a:srgbClr val="FDE9D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indent="2841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แบบคัดกรองความเสี่ยงปัญหาสุขภาพช่องปากหญิงตั้งครรภ์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คุณมีเหงือกบวม หรือเลือดออกที่เหงือก ปวดฟัน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th-TH" altLang="th-TH" sz="1600" dirty="0">
                <a:solidFill>
                  <a:schemeClr val="accent6">
                    <a:lumMod val="75000"/>
                  </a:schemeClr>
                </a:solidFill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 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มีปัญหาการเคี้ยว/กินอาหาร หรือปัญหาอื่นๆ ในช่องปากหรือไม่</a:t>
            </a:r>
            <a:endParaRPr kumimoji="0" lang="en-US" altLang="th-TH" sz="90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มีปัญหา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1) 	ไม่มีปัญหา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0)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88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คุณไปพบทันตแพทย์ในช่วง 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12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เดือนที่ผ่านมาหรือไม่</a:t>
            </a:r>
            <a:endParaRPr kumimoji="0" lang="en-US" altLang="th-TH" sz="9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2841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ไป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(0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 	ไม่ได้ไป □</a:t>
            </a:r>
            <a:r>
              <a:rPr kumimoji="0" lang="en-US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(1</a:t>
            </a:r>
            <a:r>
              <a:rPr kumimoji="0" lang="th-TH" altLang="th-TH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lang="en-US" altLang="th-TH" sz="9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**</a:t>
            </a:r>
            <a:r>
              <a:rPr kumimoji="0" lang="th-TH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140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 ถือว่ามีความเสี่ยงต่อการเกิดโรคในช่องปาก**</a:t>
            </a:r>
            <a:endParaRPr kumimoji="0" lang="en-US" altLang="th-TH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7068C485-AACC-4B27-A41C-ADF402BAE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956" y="1447250"/>
            <a:ext cx="2753565" cy="819564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คัดกรองความเสี่ยง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2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ปัญหาสุขภาพช่องปาก</a:t>
            </a:r>
            <a:endParaRPr kumimoji="0" lang="th-TH" altLang="th-TH" sz="4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6A89439B-4C85-4C4B-9618-40E94662C8DA}"/>
              </a:ext>
            </a:extLst>
          </p:cNvPr>
          <p:cNvCxnSpPr/>
          <p:nvPr/>
        </p:nvCxnSpPr>
        <p:spPr>
          <a:xfrm flipV="1">
            <a:off x="2781300" y="5245100"/>
            <a:ext cx="749300" cy="63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xmlns="" id="{DE871DFA-7053-4D7E-A5BB-22B895E98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62" y="4652771"/>
            <a:ext cx="1239328" cy="792896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มีความเสี่ยง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≥</a:t>
            </a: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1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42" name="Text Box 4">
            <a:extLst>
              <a:ext uri="{FF2B5EF4-FFF2-40B4-BE49-F238E27FC236}">
                <a16:creationId xmlns:a16="http://schemas.microsoft.com/office/drawing/2014/main" xmlns="" id="{8C386802-C788-4D4D-A0F6-291B7C1BB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192" y="4659132"/>
            <a:ext cx="1199881" cy="792873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ความเสี่ยงน้อย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(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คะแนน </a:t>
            </a:r>
            <a:r>
              <a:rPr kumimoji="0" lang="en-US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0</a:t>
            </a:r>
            <a:r>
              <a:rPr kumimoji="0" lang="th-TH" altLang="th-TH" sz="16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)</a:t>
            </a:r>
            <a:endParaRPr kumimoji="0" lang="en-US" altLang="th-TH" sz="16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4E13A825-EE82-432E-BA87-2ED1725D18E7}"/>
              </a:ext>
            </a:extLst>
          </p:cNvPr>
          <p:cNvCxnSpPr>
            <a:cxnSpLocks/>
          </p:cNvCxnSpPr>
          <p:nvPr/>
        </p:nvCxnSpPr>
        <p:spPr>
          <a:xfrm>
            <a:off x="1124526" y="4233692"/>
            <a:ext cx="0" cy="39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262F1C0D-4064-44F7-B2DC-C98516C2548E}"/>
              </a:ext>
            </a:extLst>
          </p:cNvPr>
          <p:cNvCxnSpPr>
            <a:cxnSpLocks/>
          </p:cNvCxnSpPr>
          <p:nvPr/>
        </p:nvCxnSpPr>
        <p:spPr>
          <a:xfrm>
            <a:off x="3025132" y="4233692"/>
            <a:ext cx="0" cy="3960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Rectangle 2057">
            <a:extLst>
              <a:ext uri="{FF2B5EF4-FFF2-40B4-BE49-F238E27FC236}">
                <a16:creationId xmlns:a16="http://schemas.microsoft.com/office/drawing/2014/main" xmlns="" id="{946467B1-2084-4C23-A0A2-5D8C768526F9}"/>
              </a:ext>
            </a:extLst>
          </p:cNvPr>
          <p:cNvSpPr/>
          <p:nvPr/>
        </p:nvSpPr>
        <p:spPr>
          <a:xfrm>
            <a:off x="4019550" y="1699591"/>
            <a:ext cx="756000" cy="32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6B1E90E4-950E-44F4-A402-AB6C4B5BF7B7}"/>
              </a:ext>
            </a:extLst>
          </p:cNvPr>
          <p:cNvGrpSpPr/>
          <p:nvPr/>
        </p:nvGrpSpPr>
        <p:grpSpPr>
          <a:xfrm>
            <a:off x="4554644" y="1467728"/>
            <a:ext cx="7554048" cy="4831370"/>
            <a:chOff x="4594400" y="1467728"/>
            <a:chExt cx="7554048" cy="4831370"/>
          </a:xfrm>
        </p:grpSpPr>
        <p:sp>
          <p:nvSpPr>
            <p:cNvPr id="7" name="Text Box 3">
              <a:extLst>
                <a:ext uri="{FF2B5EF4-FFF2-40B4-BE49-F238E27FC236}">
                  <a16:creationId xmlns:a16="http://schemas.microsoft.com/office/drawing/2014/main" xmlns="" id="{0A5546E3-C447-4A7E-8BAF-17268101F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762" y="1484749"/>
              <a:ext cx="1447519" cy="622300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มีความเสี่ยง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(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คะแนน ≥</a:t>
              </a:r>
              <a:r>
                <a: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1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)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8" name="Text Box 4">
              <a:extLst>
                <a:ext uri="{FF2B5EF4-FFF2-40B4-BE49-F238E27FC236}">
                  <a16:creationId xmlns:a16="http://schemas.microsoft.com/office/drawing/2014/main" xmlns="" id="{6ADD7EBB-F43C-4669-8132-8A1B1DF84A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92219" y="1467728"/>
              <a:ext cx="1846112" cy="615950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ความเสี่ยงน้อย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(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คะแนน </a:t>
              </a:r>
              <a:r>
                <a: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0</a:t>
              </a: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)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9" name="Text Box 5">
              <a:extLst>
                <a:ext uri="{FF2B5EF4-FFF2-40B4-BE49-F238E27FC236}">
                  <a16:creationId xmlns:a16="http://schemas.microsoft.com/office/drawing/2014/main" xmlns="" id="{24D5600B-71AF-400E-B4D7-9D5047A585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55278" y="2507591"/>
              <a:ext cx="2119795" cy="11005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88900" marR="0" lvl="0" indent="-88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ให้ทันตสุขศึกษา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88900" marR="0" lvl="0" indent="-88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แนะนำพบทันตบุคลากร</a:t>
              </a: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th-TH" altLang="th-TH" sz="2000" dirty="0"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  </a:t>
              </a: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เมื่อสถานการณ์ดีขึ้น</a:t>
              </a:r>
              <a:endParaRPr kumimoji="0" lang="th-TH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0" name="Text Box 6">
              <a:extLst>
                <a:ext uri="{FF2B5EF4-FFF2-40B4-BE49-F238E27FC236}">
                  <a16:creationId xmlns:a16="http://schemas.microsoft.com/office/drawing/2014/main" xmlns="" id="{DD6AE49D-189B-4D27-B0C3-EFC022A25E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400" y="2517075"/>
              <a:ext cx="2645398" cy="1100567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88900" indent="-889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r>
                <a:rPr lang="th-TH" altLang="th-TH" sz="2000" b="1" dirty="0">
                  <a:solidFill>
                    <a:schemeClr val="accent1">
                      <a:lumMod val="75000"/>
                    </a:schemeClr>
                  </a:solidFill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ให้ทันตสุขศึกษา</a:t>
              </a:r>
              <a:endParaRPr kumimoji="0" lang="th-TH" altLang="th-TH" sz="20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endParaRPr>
            </a:p>
            <a:p>
              <a:pPr marL="88900" marR="0" lvl="0" indent="-88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แจ้งทันตบุคลากร และส่งต่อ</a:t>
              </a:r>
              <a:endParaRPr kumimoji="0" lang="en-US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R="0" lvl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  (</a:t>
              </a: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มีใบส่งตัว)</a:t>
              </a:r>
              <a:endParaRPr kumimoji="0" lang="en-US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1" name="Text Box 7">
              <a:extLst>
                <a:ext uri="{FF2B5EF4-FFF2-40B4-BE49-F238E27FC236}">
                  <a16:creationId xmlns:a16="http://schemas.microsoft.com/office/drawing/2014/main" xmlns="" id="{19CBECBE-C300-445F-862A-288E049D4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94400" y="4033375"/>
              <a:ext cx="2645395" cy="1300136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ทันตบุคลากรให้บริการ </a:t>
              </a: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โดย</a:t>
              </a:r>
              <a:endParaRPr kumimoji="0" lang="en-US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ประเมินความจำเป็นเร่งด่วน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จัดระบบนัดหมาย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 ให้บริการทันตกรรม</a:t>
              </a:r>
              <a:endParaRPr kumimoji="0" lang="th-TH" altLang="th-TH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0" name="Text Box 16">
              <a:extLst>
                <a:ext uri="{FF2B5EF4-FFF2-40B4-BE49-F238E27FC236}">
                  <a16:creationId xmlns:a16="http://schemas.microsoft.com/office/drawing/2014/main" xmlns="" id="{70D35A6D-843E-4A8C-83C3-F33EED8D3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5311" y="5005733"/>
              <a:ext cx="4593137" cy="129336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3810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th-TH" alt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เมื่อสามารถให้บริการทางทันตกรรมได้</a:t>
              </a:r>
              <a:endParaRPr lang="th-TH" alt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  <a:p>
              <a:pPr marL="88900" marR="0" lvl="0" indent="-88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th-TH" altLang="th-TH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ติดตามหญิงตั้งครรภ์มารับบริการตรวจฟัน </a:t>
              </a:r>
            </a:p>
            <a:p>
              <a:pPr marL="88900" marR="0" lvl="0" indent="-889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th-TH" alt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ให้</a:t>
              </a:r>
              <a:r>
                <a:rPr kumimoji="0" lang="th-TH" altLang="th-TH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การรักษาทางทันตกรรมตามความจำเป็น</a:t>
              </a:r>
              <a:endParaRPr kumimoji="0" lang="en-US" altLang="th-TH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21" name="Text Box 18">
              <a:extLst>
                <a:ext uri="{FF2B5EF4-FFF2-40B4-BE49-F238E27FC236}">
                  <a16:creationId xmlns:a16="http://schemas.microsoft.com/office/drawing/2014/main" xmlns="" id="{C96939C8-276F-473D-8C1E-016A31E36E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29038" y="1480738"/>
              <a:ext cx="1688772" cy="615950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เก็บข้อมูลในระบบเฝ้าระวัง</a:t>
              </a:r>
              <a:endParaRPr kumimoji="0" lang="th-TH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2AE52869-5B59-4CA8-97B3-8729E0906187}"/>
                </a:ext>
              </a:extLst>
            </p:cNvPr>
            <p:cNvCxnSpPr/>
            <p:nvPr/>
          </p:nvCxnSpPr>
          <p:spPr>
            <a:xfrm>
              <a:off x="6725953" y="1774041"/>
              <a:ext cx="488950" cy="635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C2B92AEF-1C0E-474E-95C8-23BA4387A2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6206" y="1777216"/>
              <a:ext cx="488950" cy="635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xmlns="" id="{F612B4E3-3DDD-488F-ACCB-E267F9CCBE0B}"/>
                </a:ext>
              </a:extLst>
            </p:cNvPr>
            <p:cNvCxnSpPr>
              <a:cxnSpLocks/>
            </p:cNvCxnSpPr>
            <p:nvPr/>
          </p:nvCxnSpPr>
          <p:spPr>
            <a:xfrm>
              <a:off x="5959794" y="3668008"/>
              <a:ext cx="0" cy="36000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C29E93B7-CA98-4DE3-B880-2E4D2C28C7D1}"/>
                </a:ext>
              </a:extLst>
            </p:cNvPr>
            <p:cNvCxnSpPr>
              <a:cxnSpLocks/>
            </p:cNvCxnSpPr>
            <p:nvPr/>
          </p:nvCxnSpPr>
          <p:spPr>
            <a:xfrm>
              <a:off x="5939916" y="2144457"/>
              <a:ext cx="0" cy="36000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22CC1D5C-5BA2-4BFD-9472-7200C6DA97E5}"/>
                </a:ext>
              </a:extLst>
            </p:cNvPr>
            <p:cNvCxnSpPr>
              <a:cxnSpLocks/>
            </p:cNvCxnSpPr>
            <p:nvPr/>
          </p:nvCxnSpPr>
          <p:spPr>
            <a:xfrm>
              <a:off x="10634490" y="2117955"/>
              <a:ext cx="0" cy="36000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43AA5F6E-ED62-4F75-81FE-7724812E33BF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237" y="3707764"/>
              <a:ext cx="0" cy="1224000"/>
            </a:xfrm>
            <a:prstGeom prst="straightConnector1">
              <a:avLst/>
            </a:prstGeom>
            <a:ln w="57150">
              <a:solidFill>
                <a:schemeClr val="accent1">
                  <a:lumMod val="20000"/>
                  <a:lumOff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086C443-F512-488D-9719-C2D35F379836}"/>
                </a:ext>
              </a:extLst>
            </p:cNvPr>
            <p:cNvGrpSpPr/>
            <p:nvPr/>
          </p:nvGrpSpPr>
          <p:grpSpPr>
            <a:xfrm>
              <a:off x="5959794" y="5385603"/>
              <a:ext cx="1556182" cy="493976"/>
              <a:chOff x="5959794" y="5385603"/>
              <a:chExt cx="1556182" cy="493976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xmlns="" id="{B6C67A38-599A-44FA-BB27-D4B9A2EAA221}"/>
                  </a:ext>
                </a:extLst>
              </p:cNvPr>
              <p:cNvCxnSpPr/>
              <p:nvPr/>
            </p:nvCxnSpPr>
            <p:spPr>
              <a:xfrm>
                <a:off x="5967976" y="5873229"/>
                <a:ext cx="1548000" cy="6350"/>
              </a:xfrm>
              <a:prstGeom prst="straightConnector1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E76E026A-75D4-408E-9A2F-9C9DEB59D014}"/>
                  </a:ext>
                </a:extLst>
              </p:cNvPr>
              <p:cNvCxnSpPr/>
              <p:nvPr/>
            </p:nvCxnSpPr>
            <p:spPr>
              <a:xfrm>
                <a:off x="5959794" y="5385603"/>
                <a:ext cx="0" cy="468000"/>
              </a:xfrm>
              <a:prstGeom prst="line">
                <a:avLst/>
              </a:prstGeom>
              <a:ln w="571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57652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27B6EDD-C12C-4017-9954-9058F616BCC7}"/>
              </a:ext>
            </a:extLst>
          </p:cNvPr>
          <p:cNvSpPr/>
          <p:nvPr/>
        </p:nvSpPr>
        <p:spPr>
          <a:xfrm>
            <a:off x="0" y="1272209"/>
            <a:ext cx="12192000" cy="5116376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0-5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8D9482-C797-4076-8872-57FC3BF403CD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8F125D82-B9ED-416F-AEC9-D2FE1DFD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178" y="1352364"/>
            <a:ext cx="7998418" cy="717547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ตรวจช่องปาก </a:t>
            </a:r>
            <a:r>
              <a:rPr lang="en-US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+ </a:t>
            </a:r>
            <a:r>
              <a:rPr lang="th-TH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ประเมินความเสี่ยงต่อการเกิดโรคช่องปาก</a:t>
            </a:r>
            <a:endParaRPr kumimoji="0" lang="en-US" altLang="th-TH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198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27B6EDD-C12C-4017-9954-9058F616BCC7}"/>
              </a:ext>
            </a:extLst>
          </p:cNvPr>
          <p:cNvSpPr/>
          <p:nvPr/>
        </p:nvSpPr>
        <p:spPr>
          <a:xfrm>
            <a:off x="0" y="1272209"/>
            <a:ext cx="12192000" cy="5116376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0-5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8D9482-C797-4076-8872-57FC3BF403CD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sp>
        <p:nvSpPr>
          <p:cNvPr id="13" name="Text Box 3">
            <a:extLst>
              <a:ext uri="{FF2B5EF4-FFF2-40B4-BE49-F238E27FC236}">
                <a16:creationId xmlns:a16="http://schemas.microsoft.com/office/drawing/2014/main" xmlns="" id="{8F125D82-B9ED-416F-AEC9-D2FE1DFD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3178" y="1352364"/>
            <a:ext cx="7998418" cy="717547"/>
          </a:xfrm>
          <a:prstGeom prst="rect">
            <a:avLst/>
          </a:prstGeom>
          <a:solidFill>
            <a:schemeClr val="tx2"/>
          </a:solidFill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ตรวจช่องปาก </a:t>
            </a:r>
            <a:r>
              <a:rPr lang="en-US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+ </a:t>
            </a:r>
            <a:r>
              <a:rPr lang="th-TH" altLang="th-TH" sz="3200" b="1" dirty="0">
                <a:solidFill>
                  <a:schemeClr val="bg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ประเมินความเสี่ยงต่อการเกิดโรคช่องปาก</a:t>
            </a:r>
            <a:endParaRPr kumimoji="0" lang="en-US" altLang="th-TH" sz="3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096D5FD3-9EDE-402B-B768-6E22E97A08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02" t="26759" r="37061" b="9594"/>
          <a:stretch/>
        </p:blipFill>
        <p:spPr>
          <a:xfrm>
            <a:off x="2523520" y="2219560"/>
            <a:ext cx="2992059" cy="346159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6B839E4-2389-47AC-BF69-466A17E189D0}"/>
              </a:ext>
            </a:extLst>
          </p:cNvPr>
          <p:cNvSpPr txBox="1"/>
          <p:nvPr/>
        </p:nvSpPr>
        <p:spPr>
          <a:xfrm>
            <a:off x="956229" y="5768575"/>
            <a:ext cx="4345403" cy="461665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ทันตแพทยสมาคมแห่งประเทศไทยฯ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2561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pic>
        <p:nvPicPr>
          <p:cNvPr id="32" name="รูปภาพ 4">
            <a:extLst>
              <a:ext uri="{FF2B5EF4-FFF2-40B4-BE49-F238E27FC236}">
                <a16:creationId xmlns:a16="http://schemas.microsoft.com/office/drawing/2014/main" xmlns="" id="{E27AE41D-5318-4F68-835A-B718EEA958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72" t="17024" r="53660" b="23756"/>
          <a:stretch/>
        </p:blipFill>
        <p:spPr>
          <a:xfrm>
            <a:off x="5668646" y="2219560"/>
            <a:ext cx="3145430" cy="346159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81A053D-59EF-442E-A671-EE7766C2E214}"/>
              </a:ext>
            </a:extLst>
          </p:cNvPr>
          <p:cNvSpPr txBox="1"/>
          <p:nvPr/>
        </p:nvSpPr>
        <p:spPr>
          <a:xfrm>
            <a:off x="6461839" y="5696719"/>
            <a:ext cx="1559044" cy="461665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AAPD 2019</a:t>
            </a:r>
            <a:endParaRPr lang="th-TH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E0BD6E62-5D12-408D-9295-47483F9F0843}"/>
              </a:ext>
            </a:extLst>
          </p:cNvPr>
          <p:cNvSpPr txBox="1"/>
          <p:nvPr/>
        </p:nvSpPr>
        <p:spPr>
          <a:xfrm>
            <a:off x="243012" y="3649007"/>
            <a:ext cx="21868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ประเมินความเสี่ยง</a:t>
            </a:r>
          </a:p>
          <a:p>
            <a:r>
              <a:rPr lang="th-TH" sz="2800" dirty="0">
                <a:latin typeface="JasmineUPC" panose="02020603050405020304" pitchFamily="18" charset="-34"/>
                <a:cs typeface="JasmineUPC" panose="02020603050405020304" pitchFamily="18" charset="-34"/>
              </a:rPr>
              <a:t>ต่อการเกิดโรคฟันผุ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78ECCDF-B819-4303-B661-1075D27A12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12" t="8211" r="3637" b="6781"/>
          <a:stretch/>
        </p:blipFill>
        <p:spPr>
          <a:xfrm rot="16200000">
            <a:off x="8516539" y="2757728"/>
            <a:ext cx="3444730" cy="238219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CE2BED0-30C2-4556-97F8-F57716554172}"/>
              </a:ext>
            </a:extLst>
          </p:cNvPr>
          <p:cNvSpPr txBox="1"/>
          <p:nvPr/>
        </p:nvSpPr>
        <p:spPr>
          <a:xfrm>
            <a:off x="9340590" y="5661771"/>
            <a:ext cx="1559044" cy="461665"/>
          </a:xfrm>
          <a:prstGeom prst="rect">
            <a:avLst/>
          </a:prstGeom>
          <a:solidFill>
            <a:srgbClr val="CC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สมุดสีชมพู</a:t>
            </a:r>
          </a:p>
        </p:txBody>
      </p:sp>
    </p:spTree>
    <p:extLst>
      <p:ext uri="{BB962C8B-B14F-4D97-AF65-F5344CB8AC3E}">
        <p14:creationId xmlns:p14="http://schemas.microsoft.com/office/powerpoint/2010/main" val="3840506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327B6EDD-C12C-4017-9954-9058F616BCC7}"/>
              </a:ext>
            </a:extLst>
          </p:cNvPr>
          <p:cNvSpPr/>
          <p:nvPr/>
        </p:nvSpPr>
        <p:spPr>
          <a:xfrm>
            <a:off x="0" y="1272209"/>
            <a:ext cx="12192000" cy="5116376"/>
          </a:xfrm>
          <a:prstGeom prst="rect">
            <a:avLst/>
          </a:prstGeom>
          <a:solidFill>
            <a:srgbClr val="FB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0-5 </a:t>
            </a:r>
            <a:r>
              <a:rPr lang="th-TH" sz="3600" b="1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ปี </a:t>
            </a:r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BF8D9482-C797-4076-8872-57FC3BF403CD}"/>
              </a:ext>
            </a:extLst>
          </p:cNvPr>
          <p:cNvSpPr txBox="1"/>
          <p:nvPr/>
        </p:nvSpPr>
        <p:spPr>
          <a:xfrm>
            <a:off x="-6220" y="6398423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805D1381-FF47-4ECC-815C-4257DCC6C89E}"/>
              </a:ext>
            </a:extLst>
          </p:cNvPr>
          <p:cNvGrpSpPr/>
          <p:nvPr/>
        </p:nvGrpSpPr>
        <p:grpSpPr>
          <a:xfrm>
            <a:off x="766965" y="1352364"/>
            <a:ext cx="11067357" cy="4956066"/>
            <a:chOff x="1039579" y="1430667"/>
            <a:chExt cx="11067357" cy="49560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8732FA85-F4F5-44D1-8736-29FBCF0AFC1D}"/>
                </a:ext>
              </a:extLst>
            </p:cNvPr>
            <p:cNvGrpSpPr/>
            <p:nvPr/>
          </p:nvGrpSpPr>
          <p:grpSpPr>
            <a:xfrm>
              <a:off x="1039579" y="1430667"/>
              <a:ext cx="11067357" cy="4956066"/>
              <a:chOff x="5043296" y="1430667"/>
              <a:chExt cx="7104025" cy="4956066"/>
            </a:xfrm>
          </p:grpSpPr>
          <p:sp>
            <p:nvSpPr>
              <p:cNvPr id="13" name="Text Box 3">
                <a:extLst>
                  <a:ext uri="{FF2B5EF4-FFF2-40B4-BE49-F238E27FC236}">
                    <a16:creationId xmlns:a16="http://schemas.microsoft.com/office/drawing/2014/main" xmlns="" id="{8F125D82-B9ED-416F-AEC9-D2FE1DFD19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68903" y="1430667"/>
                <a:ext cx="5134104" cy="717547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th-TH" altLang="th-TH" sz="3200" b="1" dirty="0">
                    <a:solidFill>
                      <a:schemeClr val="bg1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ตรวจช่องปาก </a:t>
                </a:r>
                <a:r>
                  <a:rPr lang="en-US" altLang="th-TH" sz="3200" b="1" dirty="0">
                    <a:solidFill>
                      <a:schemeClr val="bg1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+ </a:t>
                </a:r>
                <a:r>
                  <a:rPr lang="th-TH" altLang="th-TH" sz="3200" b="1" dirty="0">
                    <a:solidFill>
                      <a:schemeClr val="bg1"/>
                    </a:solidFill>
                    <a:latin typeface="JasmineUPC" panose="02020603050405020304" pitchFamily="18" charset="-34"/>
                    <a:cs typeface="JasmineUPC" panose="02020603050405020304" pitchFamily="18" charset="-34"/>
                  </a:rPr>
                  <a:t>ประเมินความเสี่ยงต่อการเกิดโรคช่องปาก</a:t>
                </a:r>
                <a:endParaRPr kumimoji="0" lang="en-US" altLang="th-TH" sz="32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xmlns="" id="{079AFBBF-26F1-45B0-A65A-811076BBCBE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43296" y="2292114"/>
                <a:ext cx="1846112" cy="615950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ความเสี่ยงสูง หรือ</a:t>
                </a:r>
                <a:endPara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JasmineUPC" panose="02020603050405020304" pitchFamily="18" charset="-34"/>
                    <a:cs typeface="JasmineUPC" panose="02020603050405020304" pitchFamily="18" charset="-34"/>
                  </a:rPr>
                  <a:t>มีปัญหาสุขภาพช่องปาก</a:t>
                </a:r>
                <a:endPara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5" name="Text Box 5">
                <a:extLst>
                  <a:ext uri="{FF2B5EF4-FFF2-40B4-BE49-F238E27FC236}">
                    <a16:creationId xmlns:a16="http://schemas.microsoft.com/office/drawing/2014/main" xmlns="" id="{DCB47A19-B52A-4912-8188-28A946DDB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85256" y="3317732"/>
                <a:ext cx="1363961" cy="11005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88900" marR="0" lvl="0" indent="-889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th-TH" altLang="th-TH" sz="2000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ให้ทันตสุขศึกษา</a:t>
                </a:r>
                <a:endParaRPr kumimoji="0" lang="en-US" altLang="th-TH" sz="20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pPr marL="88900" marR="0" lvl="0" indent="-889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แนะนำพบทันตบุคลากร</a:t>
                </a:r>
              </a:p>
              <a:p>
                <a:pPr marR="0" lvl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lang="th-TH" altLang="th-TH" sz="2000" dirty="0"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  </a:t>
                </a: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เมื่อสถานการณ์ดีขึ้น</a:t>
                </a:r>
                <a:endPara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6" name="Text Box 6">
                <a:extLst>
                  <a:ext uri="{FF2B5EF4-FFF2-40B4-BE49-F238E27FC236}">
                    <a16:creationId xmlns:a16="http://schemas.microsoft.com/office/drawing/2014/main" xmlns="" id="{5343FC72-36BB-44C0-9F46-4031CBD868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5359" y="3321467"/>
                <a:ext cx="1628870" cy="1100567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88900" indent="-889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th-TH" altLang="th-TH" sz="2000" b="1" dirty="0">
                    <a:solidFill>
                      <a:schemeClr val="accent1">
                        <a:lumMod val="75000"/>
                      </a:schemeClr>
                    </a:solidFill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ให้ทันตสุขศึกษา</a:t>
                </a:r>
                <a:endPara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endParaRPr>
              </a:p>
              <a:p>
                <a:pPr marL="88900" marR="0" lvl="0" indent="-889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แจ้งทันตบุคลากร และส่งต่อ</a:t>
                </a:r>
                <a:endParaRPr kumimoji="0" lang="en-US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pPr marR="0" lvl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tabLst/>
                </a:pPr>
                <a:r>
                  <a:rPr kumimoji="0" lang="en-US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  (</a:t>
                </a: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มีใบส่งตัว)</a:t>
                </a:r>
                <a:endParaRPr kumimoji="0" lang="en-US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7" name="Text Box 7">
                <a:extLst>
                  <a:ext uri="{FF2B5EF4-FFF2-40B4-BE49-F238E27FC236}">
                    <a16:creationId xmlns:a16="http://schemas.microsoft.com/office/drawing/2014/main" xmlns="" id="{2BCE6D75-157C-48C5-B9E3-B1E65B1F7A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45359" y="4848963"/>
                <a:ext cx="1628870" cy="1300136"/>
              </a:xfrm>
              <a:prstGeom prst="rect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ทันตบุคลากรให้บริการ </a:t>
                </a: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โดย</a:t>
                </a:r>
                <a:endParaRPr kumimoji="0" lang="en-US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ประเมินความจำเป็นเร่งด่วน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จัดระบบนัดหมาย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</a:pPr>
                <a:r>
                  <a:rPr kumimoji="0" lang="th-TH" altLang="th-TH" sz="2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 ให้บริการทันตกรรม</a:t>
                </a:r>
                <a:endParaRPr kumimoji="0" lang="th-TH" altLang="th-TH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8" name="Text Box 16">
                <a:extLst>
                  <a:ext uri="{FF2B5EF4-FFF2-40B4-BE49-F238E27FC236}">
                    <a16:creationId xmlns:a16="http://schemas.microsoft.com/office/drawing/2014/main" xmlns="" id="{37B6DEF9-B875-4213-A613-9925D9D21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0246" y="5093368"/>
                <a:ext cx="3277075" cy="129336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3810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altLang="th-TH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เมื่อสามารถให้บริการทางทันตกรรมได้</a:t>
                </a:r>
                <a:endParaRPr lang="th-TH" alt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  <a:p>
                <a:pPr marL="88900" marR="0" lvl="0" indent="-889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ติดตามผู้ปกครองให้พาเด็กมารับบริการตรวจฟัน </a:t>
                </a:r>
              </a:p>
              <a:p>
                <a:pPr marL="88900" marR="0" lvl="0" indent="-8890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</a:pPr>
                <a:r>
                  <a:rPr lang="th-TH" altLang="th-TH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ให้</a:t>
                </a:r>
                <a:r>
                  <a:rPr kumimoji="0" lang="th-TH" altLang="th-TH" sz="2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การรักษาทางทันตกรรมตามความจำเป็น</a:t>
                </a:r>
                <a:endParaRPr kumimoji="0" lang="en-US" altLang="th-TH" sz="24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sp>
            <p:nvSpPr>
              <p:cNvPr id="19" name="Text Box 18">
                <a:extLst>
                  <a:ext uri="{FF2B5EF4-FFF2-40B4-BE49-F238E27FC236}">
                    <a16:creationId xmlns:a16="http://schemas.microsoft.com/office/drawing/2014/main" xmlns="" id="{A4E6E5BB-C359-4A89-BCC4-A3984CCF0A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0832" y="2296950"/>
                <a:ext cx="1688772" cy="615950"/>
              </a:xfrm>
              <a:prstGeom prst="rect">
                <a:avLst/>
              </a:prstGeom>
              <a:solidFill>
                <a:schemeClr val="tx2"/>
              </a:solidFill>
              <a:ln w="6350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th-TH" altLang="th-TH" sz="2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JasmineUPC" panose="02020603050405020304" pitchFamily="18" charset="-34"/>
                    <a:ea typeface="Calibri" panose="020F0502020204030204" pitchFamily="34" charset="0"/>
                    <a:cs typeface="JasmineUPC" panose="02020603050405020304" pitchFamily="18" charset="-34"/>
                  </a:rPr>
                  <a:t>เก็บข้อมูลในระบบเฝ้าระวัง</a:t>
                </a:r>
                <a:endPara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cs typeface="JasmineUPC" panose="02020603050405020304" pitchFamily="18" charset="-34"/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1FD5D4DB-C865-45B8-BC87-58752F45E413}"/>
                  </a:ext>
                </a:extLst>
              </p:cNvPr>
              <p:cNvCxnSpPr/>
              <p:nvPr/>
            </p:nvCxnSpPr>
            <p:spPr>
              <a:xfrm>
                <a:off x="6938301" y="2590471"/>
                <a:ext cx="488950" cy="635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xmlns="" id="{7EF2A165-5AC2-42C2-895F-329687BD69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92736" y="2590471"/>
                <a:ext cx="488950" cy="635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xmlns="" id="{6BFC107D-6275-4B06-A0F4-143D30F436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2968" y="2936147"/>
                <a:ext cx="0" cy="36000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xmlns="" id="{5863731C-33E9-4A31-BC9C-A35FB125EA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59794" y="4467697"/>
                <a:ext cx="0" cy="36000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xmlns="" id="{B06EE141-CFD9-4B77-AA8F-AF2066124F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7265" y="2936147"/>
                <a:ext cx="0" cy="36000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xmlns="" id="{B4B6A8DD-B2BB-4E8B-9B74-FF540A35B0D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67237" y="4462683"/>
                <a:ext cx="0" cy="612000"/>
              </a:xfrm>
              <a:prstGeom prst="straightConnector1">
                <a:avLst/>
              </a:prstGeom>
              <a:ln w="5715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xmlns="" id="{D3C539C0-1CAF-4297-9C34-475A66EA4E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3086" y="2296950"/>
              <a:ext cx="2876058" cy="615950"/>
            </a:xfrm>
            <a:prstGeom prst="rect">
              <a:avLst/>
            </a:prstGeom>
            <a:solidFill>
              <a:schemeClr val="tx2"/>
            </a:solidFill>
            <a:ln w="63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altLang="th-TH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JasmineUPC" panose="02020603050405020304" pitchFamily="18" charset="-34"/>
                  <a:ea typeface="Calibri" panose="020F0502020204030204" pitchFamily="34" charset="0"/>
                  <a:cs typeface="JasmineUPC" panose="02020603050405020304" pitchFamily="18" charset="-34"/>
                </a:rPr>
                <a:t>ความเสี่ยงต่ำ</a:t>
              </a:r>
              <a:endParaRPr kumimoji="0" lang="en-US" altLang="th-T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C2396921-2985-4635-A89F-A15B5A723068}"/>
              </a:ext>
            </a:extLst>
          </p:cNvPr>
          <p:cNvCxnSpPr>
            <a:cxnSpLocks/>
          </p:cNvCxnSpPr>
          <p:nvPr/>
        </p:nvCxnSpPr>
        <p:spPr>
          <a:xfrm>
            <a:off x="3643022" y="5661747"/>
            <a:ext cx="2959797" cy="0"/>
          </a:xfrm>
          <a:prstGeom prst="straightConnector1">
            <a:avLst/>
          </a:prstGeom>
          <a:ln w="571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5681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F41F9-7D13-4D21-A010-46E29F1F6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30200"/>
            <a:ext cx="11029616" cy="803189"/>
          </a:xfrm>
        </p:spPr>
        <p:txBody>
          <a:bodyPr>
            <a:normAutofit/>
          </a:bodyPr>
          <a:lstStyle/>
          <a:p>
            <a:r>
              <a:rPr lang="th-TH" sz="44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การจัดบริการ</a:t>
            </a:r>
            <a:endParaRPr lang="en-US" sz="4400" b="1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graphicFrame>
        <p:nvGraphicFramePr>
          <p:cNvPr id="19" name="Table 4">
            <a:extLst>
              <a:ext uri="{FF2B5EF4-FFF2-40B4-BE49-F238E27FC236}">
                <a16:creationId xmlns:a16="http://schemas.microsoft.com/office/drawing/2014/main" xmlns="" id="{AA5C8701-F5AC-465B-A671-050D083A8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47236"/>
              </p:ext>
            </p:extLst>
          </p:nvPr>
        </p:nvGraphicFramePr>
        <p:xfrm>
          <a:off x="106326" y="1272187"/>
          <a:ext cx="11940362" cy="521792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13021">
                  <a:extLst>
                    <a:ext uri="{9D8B030D-6E8A-4147-A177-3AD203B41FA5}">
                      <a16:colId xmlns:a16="http://schemas.microsoft.com/office/drawing/2014/main" xmlns="" val="3628234326"/>
                    </a:ext>
                  </a:extLst>
                </a:gridCol>
                <a:gridCol w="2979704">
                  <a:extLst>
                    <a:ext uri="{9D8B030D-6E8A-4147-A177-3AD203B41FA5}">
                      <a16:colId xmlns:a16="http://schemas.microsoft.com/office/drawing/2014/main" xmlns="" val="1083199451"/>
                    </a:ext>
                  </a:extLst>
                </a:gridCol>
                <a:gridCol w="3161868">
                  <a:extLst>
                    <a:ext uri="{9D8B030D-6E8A-4147-A177-3AD203B41FA5}">
                      <a16:colId xmlns:a16="http://schemas.microsoft.com/office/drawing/2014/main" xmlns="" val="1334118722"/>
                    </a:ext>
                  </a:extLst>
                </a:gridCol>
                <a:gridCol w="3185769">
                  <a:extLst>
                    <a:ext uri="{9D8B030D-6E8A-4147-A177-3AD203B41FA5}">
                      <a16:colId xmlns:a16="http://schemas.microsoft.com/office/drawing/2014/main" xmlns="" val="3509265159"/>
                    </a:ext>
                  </a:extLst>
                </a:gridCol>
              </a:tblGrid>
              <a:tr h="407755">
                <a:tc>
                  <a:txBody>
                    <a:bodyPr/>
                    <a:lstStyle/>
                    <a:p>
                      <a:pPr algn="ctr"/>
                      <a:r>
                        <a:rPr lang="th-TH" sz="3200" cap="all" spc="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บริการ</a:t>
                      </a:r>
                      <a:endParaRPr lang="en-US" sz="3200" b="0" cap="all" spc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cap="all" spc="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ANC</a:t>
                      </a:r>
                      <a:endParaRPr lang="en-US" sz="3200" b="0" cap="all" spc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cap="all" spc="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WCC</a:t>
                      </a:r>
                      <a:endParaRPr lang="en-US" sz="3200" b="0" cap="all" spc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cap="all" spc="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สพด</a:t>
                      </a:r>
                      <a:r>
                        <a:rPr lang="en-US" sz="3200" cap="all" spc="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</a:t>
                      </a:r>
                      <a:endParaRPr lang="en-US" sz="3200" b="0" cap="all" spc="1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608299"/>
                  </a:ext>
                </a:extLst>
              </a:tr>
              <a:tr h="19870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i="1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**</a:t>
                      </a:r>
                      <a:r>
                        <a:rPr lang="th-TH" sz="3200" b="1" i="1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ส่งเสริมป้องกัน</a:t>
                      </a:r>
                      <a:r>
                        <a:rPr lang="en-US" sz="3200" b="1" i="1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ตรวจฟัน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+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ประเมินความเสี่ยง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OHI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ฝึกทักษะแปรงฟัน 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 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ใช้ไหมขัดฟัน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การรับประทานอาหาร</a:t>
                      </a:r>
                      <a:endParaRPr lang="th-TH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ตรวจฟัน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+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ประเมินความเสี่ยง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OHI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ฝึกผู้ปกครองแปรงฟันให้เด็ก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การรับประทานอาหาร</a:t>
                      </a:r>
                      <a:endParaRPr lang="en-US" sz="2400" cap="none" spc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ทาฟลูออไรด์วาร์นิชในกลุ่มเสี่ยง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ตรวจฟัน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+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ประเมินความเสี่ยง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ทาฟลูออไรด์วาร์นิชในกลุ่มเสี่ยง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แนะนำการจัดกิจกรรมใน สพด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(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แปรงฟันหลังอาหารกลางวัน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)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7518332"/>
                  </a:ext>
                </a:extLst>
              </a:tr>
              <a:tr h="2384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หัตถการ</a:t>
                      </a:r>
                      <a:r>
                        <a:rPr lang="en-US" sz="2800" b="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/</a:t>
                      </a:r>
                      <a:endParaRPr lang="th-TH" sz="2800" b="0" cap="none" spc="0" dirty="0"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การรักษา</a:t>
                      </a:r>
                      <a:endParaRPr lang="en-US" sz="28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หัตถการเร่งด่วน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ฉุกเฉิน</a:t>
                      </a:r>
                    </a:p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ควบคุม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ป้องกันการลุกลามของรอยโรค 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ขัดฟัน 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ขูดหินน้ำลาย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ART</a:t>
                      </a: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</a:t>
                      </a: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 </a:t>
                      </a: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อุดชั่วคราว</a:t>
                      </a:r>
                    </a:p>
                    <a:p>
                      <a:pPr marL="1809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มีระบบส่งต่อ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180975" marR="0" lvl="0" indent="-17938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F/U </a:t>
                      </a: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ตามความจำเป็น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ควบคุม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ป้องกันการลุกลามของรอยโรค 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ฟลูออไรด์วานิช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SDF</a:t>
                      </a:r>
                    </a:p>
                    <a:p>
                      <a:pPr marL="3587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SMART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มีระบบส่งต่อ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Recall </a:t>
                      </a:r>
                      <a:r>
                        <a:rPr lang="th-TH" sz="2400" b="0" cap="none" spc="0" dirty="0">
                          <a:solidFill>
                            <a:schemeClr val="tx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ตามความเสี่ยง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5738" marR="0" lvl="0" indent="-185738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มีใบผลการตรวจ</a:t>
                      </a:r>
                      <a:r>
                        <a:rPr lang="en-US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</a:t>
                      </a: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ใบส่งตัว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ให้ผู้ปกครองพาไปรับการ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th-TH" sz="2400" cap="none" spc="0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   รักษาที่สถานบริการ </a:t>
                      </a:r>
                      <a:endParaRPr lang="en-US" sz="2400" b="0" cap="none" spc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4524115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C72EA5-23A8-4307-97B9-B78959415F59}"/>
              </a:ext>
            </a:extLst>
          </p:cNvPr>
          <p:cNvSpPr txBox="1"/>
          <p:nvPr/>
        </p:nvSpPr>
        <p:spPr>
          <a:xfrm>
            <a:off x="10519" y="6488668"/>
            <a:ext cx="1207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19417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4CE8BE5-EAF0-6845-ACA0-E500306A1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3953" y="1693466"/>
            <a:ext cx="4018598" cy="2050630"/>
          </a:xfrm>
        </p:spPr>
        <p:txBody>
          <a:bodyPr>
            <a:normAutofit/>
          </a:bodyPr>
          <a:lstStyle/>
          <a:p>
            <a:pPr defTabSz="412750" hangingPunct="0"/>
            <a:r>
              <a:rPr lang="th-TH" kern="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  <a:t>การให้บริการทันตกรรม</a:t>
            </a:r>
            <a:br>
              <a:rPr lang="th-TH" kern="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</a:br>
            <a:r>
              <a:rPr lang="th-TH" kern="0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  <a:t>เน้น</a:t>
            </a:r>
            <a:r>
              <a:rPr lang="th-TH" kern="0" dirty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  <a:t/>
            </a:r>
            <a:br>
              <a:rPr lang="th-TH" kern="0" dirty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</a:br>
            <a:r>
              <a:rPr lang="th-TH" sz="3600" b="1" kern="0" dirty="0">
                <a:solidFill>
                  <a:srgbClr val="D60093"/>
                </a:solidFill>
                <a:latin typeface="JasmineUPC" panose="02020603050405020304" pitchFamily="18" charset="-34"/>
                <a:cs typeface="JasmineUPC" panose="02020603050405020304" pitchFamily="18" charset="-34"/>
                <a:sym typeface="Bodoni SvtyTwo ITC TT-Book"/>
              </a:rPr>
              <a:t>ป้องกันการแพร่กระจายเชื้อ</a:t>
            </a:r>
            <a:endParaRPr lang="en-US" b="1" kern="0" dirty="0">
              <a:solidFill>
                <a:srgbClr val="D60093"/>
              </a:solidFill>
              <a:latin typeface="JasmineUPC" panose="02020603050405020304" pitchFamily="18" charset="-34"/>
              <a:cs typeface="JasmineUPC" panose="02020603050405020304" pitchFamily="18" charset="-34"/>
              <a:sym typeface="Bodoni SvtyTwo ITC TT-Book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3DD708F5-CF4F-604B-9534-7FAD7F6750E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5340257"/>
              </p:ext>
            </p:extLst>
          </p:nvPr>
        </p:nvGraphicFramePr>
        <p:xfrm>
          <a:off x="210066" y="556052"/>
          <a:ext cx="6178378" cy="55886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080347">
                  <a:extLst>
                    <a:ext uri="{9D8B030D-6E8A-4147-A177-3AD203B41FA5}">
                      <a16:colId xmlns:a16="http://schemas.microsoft.com/office/drawing/2014/main" xmlns="" val="3628234326"/>
                    </a:ext>
                  </a:extLst>
                </a:gridCol>
                <a:gridCol w="2030217">
                  <a:extLst>
                    <a:ext uri="{9D8B030D-6E8A-4147-A177-3AD203B41FA5}">
                      <a16:colId xmlns:a16="http://schemas.microsoft.com/office/drawing/2014/main" xmlns="" val="1083199451"/>
                    </a:ext>
                  </a:extLst>
                </a:gridCol>
                <a:gridCol w="2067814">
                  <a:extLst>
                    <a:ext uri="{9D8B030D-6E8A-4147-A177-3AD203B41FA5}">
                      <a16:colId xmlns:a16="http://schemas.microsoft.com/office/drawing/2014/main" xmlns="" val="1334118722"/>
                    </a:ext>
                  </a:extLst>
                </a:gridCol>
              </a:tblGrid>
              <a:tr h="18411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โครงสร้าง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คลินิก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ทันตกรรม</a:t>
                      </a:r>
                      <a:endParaRPr lang="en-US" sz="2000" b="1" cap="all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Physical distancing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cap="all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คัดกรอง</a:t>
                      </a:r>
                      <a:endParaRPr lang="en-US" sz="3600" b="1" cap="all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608299"/>
                  </a:ext>
                </a:extLst>
              </a:tr>
              <a:tr h="1873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cap="all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หน้ากากอนามัย</a:t>
                      </a:r>
                      <a:endParaRPr lang="en-US" sz="3200" b="1" cap="all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สบู่ </a:t>
                      </a:r>
                      <a:r>
                        <a:rPr lang="en-US" sz="32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/ </a:t>
                      </a:r>
                      <a:endParaRPr lang="th-TH" sz="3200" b="1" cap="none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2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แอลกอฮอล์เจล</a:t>
                      </a:r>
                      <a:endParaRPr lang="en-US" sz="3200" b="1" cap="none" spc="150" dirty="0">
                        <a:solidFill>
                          <a:schemeClr val="bg1"/>
                        </a:solidFill>
                        <a:latin typeface="JasmineUPC" panose="02020603050405020304" pitchFamily="18" charset="-34"/>
                        <a:cs typeface="JasmineUPC" panose="02020603050405020304" pitchFamily="18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PPE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518332"/>
                  </a:ext>
                </a:extLst>
              </a:tr>
              <a:tr h="18737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High power suction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Low speed handpiece 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cap="none" spc="15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Hand instrument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cap="none" spc="0" dirty="0">
                          <a:solidFill>
                            <a:schemeClr val="bg1"/>
                          </a:solidFill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Rubber dam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524115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5CF4DD4D-38EE-4235-92E4-E4DAE856F687}"/>
              </a:ext>
            </a:extLst>
          </p:cNvPr>
          <p:cNvGraphicFramePr>
            <a:graphicFrameLocks noGrp="1"/>
          </p:cNvGraphicFramePr>
          <p:nvPr/>
        </p:nvGraphicFramePr>
        <p:xfrm>
          <a:off x="13802497" y="2990335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22228189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>
                    <a:lnL w="12700" cmpd="sng">
                      <a:solidFill>
                        <a:schemeClr val="bg1"/>
                      </a:solidFill>
                      <a:prstDash val="solid"/>
                    </a:lnL>
                    <a:lnR w="12700" cmpd="sng">
                      <a:solidFill>
                        <a:schemeClr val="bg1"/>
                      </a:solidFill>
                      <a:prstDash val="solid"/>
                    </a:lnR>
                    <a:lnT w="12700" cmpd="sng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516988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84CA34-A819-4020-AA01-BB71ED3B9F47}"/>
              </a:ext>
            </a:extLst>
          </p:cNvPr>
          <p:cNvSpPr txBox="1"/>
          <p:nvPr/>
        </p:nvSpPr>
        <p:spPr>
          <a:xfrm>
            <a:off x="7021102" y="5924037"/>
            <a:ext cx="511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th-TH" u="sng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หมายเหตุ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การให้บริการ ยึดแนวปฏิบัติที่แนะนำในสถานการณ์ระบาดของโรค 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COVID-19 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เช่น ประกาศจากกรมการแพทย์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ราชวิทยาลัยทันตแพทย์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ทันตแพทยสภา</a:t>
            </a:r>
            <a:r>
              <a:rPr lang="en-US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/</a:t>
            </a:r>
            <a:r>
              <a:rPr lang="th-TH" altLang="th-TH" dirty="0">
                <a:latin typeface="JasmineUPC" panose="02020603050405020304" pitchFamily="18" charset="-34"/>
                <a:ea typeface="Calibri" panose="020F0502020204030204" pitchFamily="34" charset="0"/>
                <a:cs typeface="JasmineUPC" panose="02020603050405020304" pitchFamily="18" charset="-34"/>
              </a:rPr>
              <a:t>ทันตแพทยสมาคม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40266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40D2F327-0A45-7949-9B67-5AD386771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8400AF68-FBA7-2C44-BB48-77A539765E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สถานการณ์</a:t>
            </a:r>
            <a:endParaRPr lang="en-US" sz="36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แนวทางการดูแลสุขภาพช่องปาก</a:t>
            </a:r>
          </a:p>
          <a:p>
            <a:pPr marL="893763" indent="-304800"/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</a:p>
          <a:p>
            <a:pPr marL="893763" indent="-304800"/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เด็ก </a:t>
            </a:r>
            <a:r>
              <a:rPr lang="en-US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0-5 </a:t>
            </a:r>
            <a:r>
              <a:rPr lang="th-TH" sz="3600" dirty="0">
                <a:latin typeface="JasmineUPC" panose="02020603050405020304" pitchFamily="18" charset="-34"/>
                <a:cs typeface="JasmineUPC" panose="02020603050405020304" pitchFamily="18" charset="-34"/>
              </a:rPr>
              <a:t>ปี</a:t>
            </a:r>
          </a:p>
          <a:p>
            <a:pPr marL="1435100" lvl="1" indent="-304800">
              <a:buFont typeface="Wingdings" panose="05000000000000000000" pitchFamily="2" charset="2"/>
              <a:buChar char="Ø"/>
            </a:pP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WCC</a:t>
            </a:r>
          </a:p>
          <a:p>
            <a:pPr marL="1435100" lvl="1" indent="-304800">
              <a:buFont typeface="Wingdings" panose="05000000000000000000" pitchFamily="2" charset="2"/>
              <a:buChar char="Ø"/>
            </a:pPr>
            <a:r>
              <a:rPr lang="th-TH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สพด</a:t>
            </a:r>
            <a:r>
              <a:rPr lang="en-US" sz="3200" dirty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7108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0CDFEBF4-E5E0-4198-B793-3BB7B7F99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566" y="2083608"/>
            <a:ext cx="9304867" cy="2754206"/>
          </a:xfrm>
        </p:spPr>
        <p:txBody>
          <a:bodyPr>
            <a:normAutofit/>
          </a:bodyPr>
          <a:lstStyle/>
          <a:p>
            <a:r>
              <a:rPr lang="en-US" sz="4400" dirty="0"/>
              <a:t>Question</a:t>
            </a:r>
            <a:endParaRPr lang="th-TH" sz="4400" dirty="0"/>
          </a:p>
        </p:txBody>
      </p:sp>
    </p:spTree>
    <p:extLst>
      <p:ext uri="{BB962C8B-B14F-4D97-AF65-F5344CB8AC3E}">
        <p14:creationId xmlns:p14="http://schemas.microsoft.com/office/powerpoint/2010/main" val="2435097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en-US" dirty="0"/>
              <a:t>Sample 2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-340962" y="49962"/>
            <a:ext cx="12215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ผลการบริการ</a:t>
            </a:r>
            <a:r>
              <a:rPr 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ทันตกรรมในหญิงตั้งครรภ์</a:t>
            </a:r>
            <a:r>
              <a:rPr lang="en-US" sz="3200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</a:t>
            </a:r>
            <a:r>
              <a:rPr lang="th-TH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แยกรายเขต</a:t>
            </a:r>
            <a:endParaRPr lang="en-US" sz="32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ปีงบประมาณ </a:t>
            </a:r>
            <a:r>
              <a:rPr 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2563 </a:t>
            </a:r>
            <a:r>
              <a:rPr lang="th-TH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(ตุลาคม 2562 – มีนาคม</a:t>
            </a:r>
            <a:r>
              <a:rPr lang="en-US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3200" b="1" dirty="0">
                <a:solidFill>
                  <a:schemeClr val="tx1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563)</a:t>
            </a:r>
            <a:endParaRPr lang="en-US" sz="3200" b="1" dirty="0">
              <a:solidFill>
                <a:schemeClr val="tx1"/>
              </a:solidFill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48751A3-6563-4C37-BA9B-B79254C52821}"/>
              </a:ext>
            </a:extLst>
          </p:cNvPr>
          <p:cNvSpPr txBox="1"/>
          <p:nvPr/>
        </p:nvSpPr>
        <p:spPr>
          <a:xfrm>
            <a:off x="523277" y="6131721"/>
            <a:ext cx="4963886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JasmineUPC" panose="02020603050405020304" pitchFamily="18" charset="-34"/>
                <a:ea typeface="TH Sarabun New"/>
                <a:cs typeface="JasmineUPC" panose="02020603050405020304" pitchFamily="18" charset="-34"/>
                <a:sym typeface="TH Sarabun New"/>
              </a:rPr>
              <a:t>* </a:t>
            </a:r>
            <a:r>
              <a:rPr lang="th-TH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บริการทันตกรรมในหญิงตั้งครรภ์</a:t>
            </a:r>
            <a:r>
              <a:rPr lang="en-US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1 </a:t>
            </a:r>
            <a:r>
              <a:rPr lang="th-TH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คน </a:t>
            </a:r>
            <a:r>
              <a:rPr lang="en-US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1</a:t>
            </a:r>
            <a:r>
              <a:rPr lang="th-TH" b="1" dirty="0">
                <a:solidFill>
                  <a:srgbClr val="FF0000"/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 ครั้ง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JasmineUPC" panose="02020603050405020304" pitchFamily="18" charset="-34"/>
                <a:ea typeface="TH Sarabun New"/>
                <a:cs typeface="JasmineUPC" panose="02020603050405020304" pitchFamily="18" charset="-34"/>
                <a:sym typeface="TH Sarabun New"/>
              </a:rPr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560AE500-4511-4999-9F64-3CB94A0A37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54540"/>
              </p:ext>
            </p:extLst>
          </p:nvPr>
        </p:nvGraphicFramePr>
        <p:xfrm>
          <a:off x="1473164" y="1258289"/>
          <a:ext cx="9417757" cy="4886530"/>
        </p:xfrm>
        <a:graphic>
          <a:graphicData uri="http://schemas.openxmlformats.org/drawingml/2006/table">
            <a:tbl>
              <a:tblPr firstRow="1" firstCol="1">
                <a:tableStyleId>{69CF1AB2-1976-4502-BF36-3FF5EA218861}</a:tableStyleId>
              </a:tblPr>
              <a:tblGrid>
                <a:gridCol w="2342127">
                  <a:extLst>
                    <a:ext uri="{9D8B030D-6E8A-4147-A177-3AD203B41FA5}">
                      <a16:colId xmlns:a16="http://schemas.microsoft.com/office/drawing/2014/main" xmlns="" val="3547708614"/>
                    </a:ext>
                  </a:extLst>
                </a:gridCol>
                <a:gridCol w="2139410">
                  <a:extLst>
                    <a:ext uri="{9D8B030D-6E8A-4147-A177-3AD203B41FA5}">
                      <a16:colId xmlns:a16="http://schemas.microsoft.com/office/drawing/2014/main" xmlns="" val="2123776084"/>
                    </a:ext>
                  </a:extLst>
                </a:gridCol>
                <a:gridCol w="1685672">
                  <a:extLst>
                    <a:ext uri="{9D8B030D-6E8A-4147-A177-3AD203B41FA5}">
                      <a16:colId xmlns:a16="http://schemas.microsoft.com/office/drawing/2014/main" xmlns="" val="412090689"/>
                    </a:ext>
                  </a:extLst>
                </a:gridCol>
                <a:gridCol w="1841043">
                  <a:extLst>
                    <a:ext uri="{9D8B030D-6E8A-4147-A177-3AD203B41FA5}">
                      <a16:colId xmlns:a16="http://schemas.microsoft.com/office/drawing/2014/main" xmlns="" val="3785254052"/>
                    </a:ext>
                  </a:extLst>
                </a:gridCol>
                <a:gridCol w="1409505">
                  <a:extLst>
                    <a:ext uri="{9D8B030D-6E8A-4147-A177-3AD203B41FA5}">
                      <a16:colId xmlns:a16="http://schemas.microsoft.com/office/drawing/2014/main" xmlns="" val="3959261480"/>
                    </a:ext>
                  </a:extLst>
                </a:gridCol>
              </a:tblGrid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400" b="1" i="0" u="none" strike="noStrike" dirty="0">
                          <a:solidFill>
                            <a:srgbClr val="0000CC"/>
                          </a:solidFill>
                          <a:effectLst/>
                          <a:latin typeface="JasmineUPC" panose="02020603050405020304" pitchFamily="18" charset="-34"/>
                          <a:ea typeface="Tahoma" panose="020B0604030504040204" pitchFamily="34" charset="0"/>
                          <a:cs typeface="JasmineUPC" panose="02020603050405020304" pitchFamily="18" charset="-34"/>
                        </a:rPr>
                        <a:t>เขต</a:t>
                      </a:r>
                      <a:endParaRPr lang="en-US" sz="2400" b="1" i="0" u="none" strike="noStrike" dirty="0">
                        <a:solidFill>
                          <a:srgbClr val="0000CC"/>
                        </a:solidFill>
                        <a:effectLst/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CC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Pop_ANC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CC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เป้าหมาย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>
                          <a:solidFill>
                            <a:srgbClr val="0000CC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บริการ (คน)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1" i="0" u="none" strike="noStrike">
                          <a:solidFill>
                            <a:srgbClr val="0000CC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%</a:t>
                      </a:r>
                    </a:p>
                  </a:txBody>
                  <a:tcPr marL="0" marR="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465620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1 เชียงใหม่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41,825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16,730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2,921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17.46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764427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2 พิษณุโลก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27,383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10,950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2,062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18.83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6726608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3 นครสวรรค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20,999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8,400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2,126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25.31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6999335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4 สระบุรี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41,041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16,420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2,412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14.69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823357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5 ราชบุรี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42,590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17,040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4,437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26.04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163759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6 ระยอง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56,586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22,630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3,802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16.80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6689851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7 ขอนแก่น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37,889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15,160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4,134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27.27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82092922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8 อุดรธานี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46,080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18,430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5,445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29.54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5241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9 นครราชสีมา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54,851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21,940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5,458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24.88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78933296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10 อุบลราชธานี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38,127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15,250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5,281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34.63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0610725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11 สุราษฎร์ธานี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44,305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17,720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3,531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19.93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7126314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indent="0" algn="l" defTabSz="914400" rtl="0" fontAlgn="b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12 สงขลา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59,121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23,650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7,925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33.51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24937353"/>
                  </a:ext>
                </a:extLst>
              </a:tr>
              <a:tr h="31369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เขต 1</a:t>
                      </a:r>
                      <a:r>
                        <a:rPr lang="en-US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3 </a:t>
                      </a:r>
                      <a:r>
                        <a:rPr lang="th-TH" sz="2000" b="1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JasmineUPC" panose="02020603050405020304" pitchFamily="18" charset="-34"/>
                          <a:ea typeface="+mn-ea"/>
                          <a:cs typeface="JasmineUPC" panose="02020603050405020304" pitchFamily="18" charset="-34"/>
                          <a:sym typeface="Calibri"/>
                        </a:rPr>
                        <a:t>กรุงเทพมหานคร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43,602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17,440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2,876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16.49</a:t>
                      </a: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81337"/>
                  </a:ext>
                </a:extLst>
              </a:tr>
              <a:tr h="40422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รวมทั้งหมด</a:t>
                      </a:r>
                      <a:endParaRPr lang="en-ZA" sz="2000" b="1" i="0" dirty="0">
                        <a:solidFill>
                          <a:schemeClr val="tx1"/>
                        </a:solidFill>
                        <a:latin typeface="JasmineUPC" panose="02020603050405020304" pitchFamily="18" charset="-34"/>
                        <a:ea typeface="Tahoma" panose="020B0604030504040204" pitchFamily="34" charset="0"/>
                        <a:cs typeface="JasmineUPC" panose="02020603050405020304" pitchFamily="18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554,399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221,760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52,410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JasmineUPC" panose="02020603050405020304" pitchFamily="18" charset="-34"/>
                          <a:cs typeface="JasmineUPC" panose="02020603050405020304" pitchFamily="18" charset="-34"/>
                        </a:rPr>
                        <a:t>23.63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xmlns="" val="364428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6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2076386" cy="1030536"/>
          </a:xfrm>
          <a:solidFill>
            <a:srgbClr val="CC99FF"/>
          </a:solidFill>
        </p:spPr>
        <p:txBody>
          <a:bodyPr anchor="ctr">
            <a:normAutofit fontScale="90000"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ผลการดำเนินงานรายเดือน ในช่วงตุลาคม 2562 ถึง 30 เมษายน 2563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หญิงตั้งครรภ์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63" y="1780121"/>
            <a:ext cx="5946037" cy="458914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177" y="1819877"/>
            <a:ext cx="6187823" cy="44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E37553BB-CBA8-40F9-9657-CAEE9C7D1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629997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xmlns="" id="{EE2BF094-3E1D-424D-B3B7-35CE0C697775}"/>
              </a:ext>
            </a:extLst>
          </p:cNvPr>
          <p:cNvGraphicFramePr/>
          <p:nvPr/>
        </p:nvGraphicFramePr>
        <p:xfrm>
          <a:off x="7073463" y="0"/>
          <a:ext cx="5118538" cy="3111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F211C3E0-4AA1-460B-BB95-38437CCA1EB6}"/>
              </a:ext>
            </a:extLst>
          </p:cNvPr>
          <p:cNvCxnSpPr/>
          <p:nvPr/>
        </p:nvCxnSpPr>
        <p:spPr>
          <a:xfrm>
            <a:off x="138616" y="2129609"/>
            <a:ext cx="687600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2E200E7A-50A4-494C-A0A3-A6D19AC3DF73}"/>
              </a:ext>
            </a:extLst>
          </p:cNvPr>
          <p:cNvSpPr txBox="1"/>
          <p:nvPr/>
        </p:nvSpPr>
        <p:spPr>
          <a:xfrm>
            <a:off x="9407387" y="6349041"/>
            <a:ext cx="2859157" cy="439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HDC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ณ วันที่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 63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8414E8-6BBF-4A65-83ED-2CD338CBCDB8}"/>
              </a:ext>
            </a:extLst>
          </p:cNvPr>
          <p:cNvSpPr txBox="1"/>
          <p:nvPr/>
        </p:nvSpPr>
        <p:spPr>
          <a:xfrm>
            <a:off x="627321" y="1760277"/>
            <a:ext cx="2029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เป้าหมาย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12 </a:t>
            </a:r>
            <a:r>
              <a:rPr lang="th-TH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เดือน ร้อยละ </a:t>
            </a:r>
            <a:r>
              <a:rPr lang="en-US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75</a:t>
            </a:r>
            <a:endParaRPr lang="th-TH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033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196686"/>
            <a:ext cx="12192000" cy="1030536"/>
          </a:xfrm>
          <a:solidFill>
            <a:srgbClr val="CC99FF"/>
          </a:solidFill>
        </p:spPr>
        <p:txBody>
          <a:bodyPr>
            <a:normAutofit fontScale="90000"/>
          </a:bodyPr>
          <a:lstStyle/>
          <a:p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ผลการดำเนินงานเปรียบเทียบรายเดือนระหว่างปีงบประมาณ 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62 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และปี 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63 </a:t>
            </a:r>
            <a:b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</a:b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(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ต.ค. 6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2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 - เม.ย.6</a:t>
            </a:r>
            <a:r>
              <a:rPr lang="en-US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3</a:t>
            </a:r>
            <a:r>
              <a:rPr lang="th-TH" sz="3600" b="1" dirty="0"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758" r="9458" b="4733"/>
          <a:stretch/>
        </p:blipFill>
        <p:spPr>
          <a:xfrm>
            <a:off x="10387" y="1956393"/>
            <a:ext cx="6222856" cy="3327991"/>
          </a:xfrm>
          <a:prstGeom prst="rect">
            <a:avLst/>
          </a:prstGeom>
        </p:spPr>
      </p:pic>
      <p:pic>
        <p:nvPicPr>
          <p:cNvPr id="6" name="Picture 9" descr="A screenshot of a cell phone&#10;&#10;Description automatically generated"/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966" r="8188" b="5445"/>
          <a:stretch/>
        </p:blipFill>
        <p:spPr>
          <a:xfrm>
            <a:off x="6375992" y="1903228"/>
            <a:ext cx="5837274" cy="3327991"/>
          </a:xfrm>
          <a:prstGeom prst="rect">
            <a:avLst/>
          </a:prstGeom>
        </p:spPr>
      </p:pic>
      <p:sp>
        <p:nvSpPr>
          <p:cNvPr id="8" name="กล่องข้อความ 7"/>
          <p:cNvSpPr txBox="1"/>
          <p:nvPr/>
        </p:nvSpPr>
        <p:spPr>
          <a:xfrm>
            <a:off x="4876800" y="6474545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แหล่งที่มา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: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ข้อมูล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HDC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วันที่ 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1 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พ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.</a:t>
            </a:r>
            <a:r>
              <a:rPr lang="th-TH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ค</a:t>
            </a:r>
            <a:r>
              <a:rPr lang="en-US" sz="2000" dirty="0">
                <a:latin typeface="JasmineUPC" panose="02020603050405020304" pitchFamily="18" charset="-34"/>
                <a:cs typeface="JasmineUPC" panose="02020603050405020304" pitchFamily="18" charset="-34"/>
              </a:rPr>
              <a:t>. 63</a:t>
            </a:r>
            <a:endParaRPr lang="th-TH" sz="2000" dirty="0"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5202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1A054207-29FD-4F2B-B244-D382430758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3477386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xmlns="" id="{2304B2FF-A829-4F38-B7D5-8D6512BE1443}"/>
              </a:ext>
            </a:extLst>
          </p:cNvPr>
          <p:cNvSpPr txBox="1"/>
          <p:nvPr/>
        </p:nvSpPr>
        <p:spPr>
          <a:xfrm>
            <a:off x="9914463" y="5751853"/>
            <a:ext cx="897475" cy="316643"/>
          </a:xfrm>
          <a:prstGeom prst="rect">
            <a:avLst/>
          </a:prstGeom>
          <a:noFill/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เขตสุขภาพ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xmlns="" id="{74CBB1C1-C801-433A-A6B5-A8E2AD3C5D43}"/>
              </a:ext>
            </a:extLst>
          </p:cNvPr>
          <p:cNvSpPr txBox="1"/>
          <p:nvPr/>
        </p:nvSpPr>
        <p:spPr>
          <a:xfrm>
            <a:off x="10478911" y="4486619"/>
            <a:ext cx="1428231" cy="439499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.62-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.63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xmlns="" id="{1A15ADA3-8A40-4812-87C0-3BEBB2FB181F}"/>
              </a:ext>
            </a:extLst>
          </p:cNvPr>
          <p:cNvSpPr txBox="1"/>
          <p:nvPr/>
        </p:nvSpPr>
        <p:spPr>
          <a:xfrm>
            <a:off x="10477392" y="4984196"/>
            <a:ext cx="1428231" cy="439499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.62-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.63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54CEEDE-FDF0-48A9-AA5C-814C4356F40B}"/>
              </a:ext>
            </a:extLst>
          </p:cNvPr>
          <p:cNvSpPr txBox="1"/>
          <p:nvPr/>
        </p:nvSpPr>
        <p:spPr>
          <a:xfrm>
            <a:off x="10437356" y="3240585"/>
            <a:ext cx="14366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การตรวจฟัน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ร้อยละ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rPr>
              <a:t>39.97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gsana New" panose="02020603050405020304" pitchFamily="18" charset="-34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xmlns="" id="{D15F6D22-ECA1-41C6-B055-FD31FDF5A662}"/>
              </a:ext>
            </a:extLst>
          </p:cNvPr>
          <p:cNvSpPr txBox="1"/>
          <p:nvPr/>
        </p:nvSpPr>
        <p:spPr>
          <a:xfrm>
            <a:off x="10637641" y="1716636"/>
            <a:ext cx="1428231" cy="439499"/>
          </a:xfrm>
          <a:prstGeom prst="rect">
            <a:avLst/>
          </a:prstGeom>
          <a:noFill/>
          <a:ln w="635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.62-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มี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.63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xmlns="" id="{4158432C-F143-4977-A786-A38A0BFC1C80}"/>
              </a:ext>
            </a:extLst>
          </p:cNvPr>
          <p:cNvSpPr txBox="1"/>
          <p:nvPr/>
        </p:nvSpPr>
        <p:spPr>
          <a:xfrm>
            <a:off x="10595600" y="2170906"/>
            <a:ext cx="1428231" cy="439499"/>
          </a:xfrm>
          <a:prstGeom prst="rect">
            <a:avLst/>
          </a:prstGeom>
          <a:noFill/>
          <a:ln w="6350">
            <a:noFill/>
          </a:ln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ต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.62-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เม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</a:t>
            </a:r>
            <a:r>
              <a:rPr kumimoji="0" lang="th-T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.63</a:t>
            </a:r>
            <a:endParaRPr kumimoji="0" lang="th-TH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661CD44-9CC6-4E2F-A7D7-A549F26ED012}"/>
              </a:ext>
            </a:extLst>
          </p:cNvPr>
          <p:cNvCxnSpPr/>
          <p:nvPr/>
        </p:nvCxnSpPr>
        <p:spPr>
          <a:xfrm>
            <a:off x="10247581" y="2390884"/>
            <a:ext cx="37955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591972C3-D7D7-433B-A993-5D008D4B1B10}"/>
              </a:ext>
            </a:extLst>
          </p:cNvPr>
          <p:cNvCxnSpPr/>
          <p:nvPr/>
        </p:nvCxnSpPr>
        <p:spPr>
          <a:xfrm>
            <a:off x="10247581" y="1939831"/>
            <a:ext cx="379550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553D41AF-E11F-4CB8-950D-E8E3200B7D80}"/>
              </a:ext>
            </a:extLst>
          </p:cNvPr>
          <p:cNvCxnSpPr/>
          <p:nvPr/>
        </p:nvCxnSpPr>
        <p:spPr>
          <a:xfrm>
            <a:off x="446729" y="3709931"/>
            <a:ext cx="9684000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10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3E42436-C8C3-4836-858F-1D2E288070A2}"/>
              </a:ext>
            </a:extLst>
          </p:cNvPr>
          <p:cNvGraphicFramePr/>
          <p:nvPr/>
        </p:nvGraphicFramePr>
        <p:xfrm>
          <a:off x="1" y="1"/>
          <a:ext cx="1219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xmlns="" id="{0574283E-2253-47B7-9BCC-E242954D458A}"/>
              </a:ext>
            </a:extLst>
          </p:cNvPr>
          <p:cNvGraphicFramePr/>
          <p:nvPr/>
        </p:nvGraphicFramePr>
        <p:xfrm>
          <a:off x="0" y="3429000"/>
          <a:ext cx="12192000" cy="3428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204FD63-AC55-46A2-B8D4-8E6AC6F6FC34}"/>
              </a:ext>
            </a:extLst>
          </p:cNvPr>
          <p:cNvSpPr txBox="1"/>
          <p:nvPr/>
        </p:nvSpPr>
        <p:spPr>
          <a:xfrm>
            <a:off x="136634" y="0"/>
            <a:ext cx="1624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การรับบริการ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42B539E-16E4-4962-BFAF-5A492488D889}"/>
              </a:ext>
            </a:extLst>
          </p:cNvPr>
          <p:cNvGrpSpPr/>
          <p:nvPr/>
        </p:nvGrpSpPr>
        <p:grpSpPr>
          <a:xfrm>
            <a:off x="11026938" y="732225"/>
            <a:ext cx="793807" cy="2215389"/>
            <a:chOff x="11024841" y="575668"/>
            <a:chExt cx="793807" cy="221538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6BD289A1-93CA-4A7E-8DBB-7031CD43787B}"/>
                </a:ext>
              </a:extLst>
            </p:cNvPr>
            <p:cNvSpPr txBox="1"/>
            <p:nvPr/>
          </p:nvSpPr>
          <p:spPr>
            <a:xfrm>
              <a:off x="11086700" y="969587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47.74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EB8CE471-2660-40B3-8983-88B661387FF0}"/>
                </a:ext>
              </a:extLst>
            </p:cNvPr>
            <p:cNvSpPr txBox="1"/>
            <p:nvPr/>
          </p:nvSpPr>
          <p:spPr>
            <a:xfrm>
              <a:off x="11094035" y="1397162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51.54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3989DD3C-5C52-4392-9C57-7E41A7C2C066}"/>
                </a:ext>
              </a:extLst>
            </p:cNvPr>
            <p:cNvSpPr txBox="1"/>
            <p:nvPr/>
          </p:nvSpPr>
          <p:spPr>
            <a:xfrm>
              <a:off x="11112930" y="1845778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41.34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9A60CB4-6F39-4AB2-9D67-60AAB5C48630}"/>
                </a:ext>
              </a:extLst>
            </p:cNvPr>
            <p:cNvSpPr txBox="1"/>
            <p:nvPr/>
          </p:nvSpPr>
          <p:spPr>
            <a:xfrm>
              <a:off x="11113590" y="2298614"/>
              <a:ext cx="57099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61.5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4EA705F-A022-40CD-AC3C-CCC2FCC3F5C8}"/>
                </a:ext>
              </a:extLst>
            </p:cNvPr>
            <p:cNvSpPr txBox="1"/>
            <p:nvPr/>
          </p:nvSpPr>
          <p:spPr>
            <a:xfrm>
              <a:off x="11024841" y="575668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ร้อยละ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10959A2-2E66-41A6-B617-10BC7490E965}"/>
              </a:ext>
            </a:extLst>
          </p:cNvPr>
          <p:cNvGrpSpPr/>
          <p:nvPr/>
        </p:nvGrpSpPr>
        <p:grpSpPr>
          <a:xfrm>
            <a:off x="11067777" y="3963553"/>
            <a:ext cx="793807" cy="2231126"/>
            <a:chOff x="11029861" y="3879983"/>
            <a:chExt cx="793807" cy="223112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8DD20A3-F22B-46B5-BBA8-51C0F5002EF8}"/>
                </a:ext>
              </a:extLst>
            </p:cNvPr>
            <p:cNvSpPr txBox="1"/>
            <p:nvPr/>
          </p:nvSpPr>
          <p:spPr>
            <a:xfrm>
              <a:off x="11101164" y="4337843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55.42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637DBB7D-E364-4C5B-B193-22F079DB2B55}"/>
                </a:ext>
              </a:extLst>
            </p:cNvPr>
            <p:cNvSpPr txBox="1"/>
            <p:nvPr/>
          </p:nvSpPr>
          <p:spPr>
            <a:xfrm>
              <a:off x="11112930" y="4976759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55.46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54353A53-9F5C-45F4-B138-B50255144804}"/>
                </a:ext>
              </a:extLst>
            </p:cNvPr>
            <p:cNvSpPr txBox="1"/>
            <p:nvPr/>
          </p:nvSpPr>
          <p:spPr>
            <a:xfrm>
              <a:off x="11109801" y="5618666"/>
              <a:ext cx="68159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67.19</a:t>
              </a:r>
              <a:endParaRPr kumimoji="0" lang="th-TH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ngsana New" panose="02020603050405020304" pitchFamily="18" charset="-34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FC5598F-CF1E-4FF7-82B8-02E101674021}"/>
                </a:ext>
              </a:extLst>
            </p:cNvPr>
            <p:cNvSpPr txBox="1"/>
            <p:nvPr/>
          </p:nvSpPr>
          <p:spPr>
            <a:xfrm>
              <a:off x="11029861" y="3879983"/>
              <a:ext cx="79380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ngsana New" panose="02020603050405020304" pitchFamily="18" charset="-34"/>
                  <a:ea typeface="+mn-ea"/>
                  <a:cs typeface="Angsana New" panose="02020603050405020304" pitchFamily="18" charset="-34"/>
                </a:rPr>
                <a:t>ร้อยละ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68C5695E-62B2-414B-8BC1-02345C0E8257}"/>
              </a:ext>
            </a:extLst>
          </p:cNvPr>
          <p:cNvSpPr txBox="1"/>
          <p:nvPr/>
        </p:nvSpPr>
        <p:spPr>
          <a:xfrm>
            <a:off x="9009250" y="664479"/>
            <a:ext cx="782458" cy="461665"/>
          </a:xfrm>
          <a:prstGeom prst="rect">
            <a:avLst/>
          </a:prstGeom>
          <a:noFill/>
          <a:ln w="31750">
            <a:solidFill>
              <a:schemeClr val="accent5">
                <a:lumMod val="75000"/>
              </a:schemeClr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WCC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02977AE-E6B7-49E8-979E-1687390114C2}"/>
              </a:ext>
            </a:extLst>
          </p:cNvPr>
          <p:cNvSpPr txBox="1"/>
          <p:nvPr/>
        </p:nvSpPr>
        <p:spPr>
          <a:xfrm>
            <a:off x="8986106" y="3861647"/>
            <a:ext cx="792205" cy="523220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ศพด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th-TH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24" name="TextBox 1">
            <a:extLst>
              <a:ext uri="{FF2B5EF4-FFF2-40B4-BE49-F238E27FC236}">
                <a16:creationId xmlns:a16="http://schemas.microsoft.com/office/drawing/2014/main" xmlns="" id="{2E200E7A-50A4-494C-A0A3-A6D19AC3DF73}"/>
              </a:ext>
            </a:extLst>
          </p:cNvPr>
          <p:cNvSpPr txBox="1"/>
          <p:nvPr/>
        </p:nvSpPr>
        <p:spPr>
          <a:xfrm>
            <a:off x="9400479" y="6396381"/>
            <a:ext cx="2859157" cy="439499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HDC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ณ วันที่ 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28 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เม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ย</a:t>
            </a:r>
            <a:r>
              <a:rPr lang="en-US" sz="2400" dirty="0">
                <a:latin typeface="Angsana New" panose="02020603050405020304" pitchFamily="18" charset="-34"/>
                <a:cs typeface="Angsana New" panose="02020603050405020304" pitchFamily="18" charset="-34"/>
              </a:rPr>
              <a:t>. 63</a:t>
            </a:r>
            <a:endParaRPr lang="th-TH" sz="24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5540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B7FE44F4-EC33-451F-A6B1-A150D8E0E881}"/>
              </a:ext>
            </a:extLst>
          </p:cNvPr>
          <p:cNvSpPr/>
          <p:nvPr/>
        </p:nvSpPr>
        <p:spPr>
          <a:xfrm>
            <a:off x="8270791" y="2168393"/>
            <a:ext cx="3570902" cy="257372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1652CD1D-2595-4691-B777-C41F82101CC7}"/>
              </a:ext>
            </a:extLst>
          </p:cNvPr>
          <p:cNvSpPr/>
          <p:nvPr/>
        </p:nvSpPr>
        <p:spPr>
          <a:xfrm>
            <a:off x="4405398" y="2187969"/>
            <a:ext cx="3570902" cy="255415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8259545-C76F-4891-A2A7-BAF7148A9CEE}"/>
              </a:ext>
            </a:extLst>
          </p:cNvPr>
          <p:cNvSpPr/>
          <p:nvPr/>
        </p:nvSpPr>
        <p:spPr>
          <a:xfrm>
            <a:off x="204172" y="2187969"/>
            <a:ext cx="3988501" cy="255415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4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31FB3-8761-4C62-A879-97C14461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06" y="469415"/>
            <a:ext cx="12508641" cy="1100567"/>
          </a:xfrm>
        </p:spPr>
        <p:txBody>
          <a:bodyPr anchor="ctr">
            <a:normAutofit/>
          </a:bodyPr>
          <a:lstStyle/>
          <a:p>
            <a:r>
              <a:rPr lang="th-TH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สถานการณ์ การให้บริการดูแลสุขภาพช่องปากในสถานการณ์โรค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JasmineUPC" panose="02020603050405020304" pitchFamily="18" charset="-34"/>
                <a:cs typeface="JasmineUPC" panose="02020603050405020304" pitchFamily="18" charset="-34"/>
              </a:rPr>
              <a:t>COVID-19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F79D7D6D-A4EB-4863-806F-D433C85736CA}"/>
              </a:ext>
            </a:extLst>
          </p:cNvPr>
          <p:cNvCxnSpPr/>
          <p:nvPr/>
        </p:nvCxnSpPr>
        <p:spPr>
          <a:xfrm>
            <a:off x="3530600" y="7727950"/>
            <a:ext cx="488950" cy="6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4">
            <a:extLst>
              <a:ext uri="{FF2B5EF4-FFF2-40B4-BE49-F238E27FC236}">
                <a16:creationId xmlns:a16="http://schemas.microsoft.com/office/drawing/2014/main" xmlns="" id="{EE0C5460-D543-4842-BD01-D59811ED0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0" name="Rectangle 28">
            <a:extLst>
              <a:ext uri="{FF2B5EF4-FFF2-40B4-BE49-F238E27FC236}">
                <a16:creationId xmlns:a16="http://schemas.microsoft.com/office/drawing/2014/main" xmlns="" id="{1357F019-10D5-4105-BA64-FD60067C8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th-TH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th-TH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CFD0517-1224-4651-A523-7633DE3A34C0}"/>
              </a:ext>
            </a:extLst>
          </p:cNvPr>
          <p:cNvSpPr txBox="1"/>
          <p:nvPr/>
        </p:nvSpPr>
        <p:spPr>
          <a:xfrm>
            <a:off x="4754709" y="2355493"/>
            <a:ext cx="29161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ตรวจ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ให้บริการรักษา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(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ฉุกเฉิน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เร่งด่วน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F64B52E-1784-4421-9CEA-623CD36E76B4}"/>
              </a:ext>
            </a:extLst>
          </p:cNvPr>
          <p:cNvSpPr txBox="1"/>
          <p:nvPr/>
        </p:nvSpPr>
        <p:spPr>
          <a:xfrm>
            <a:off x="8527310" y="2368479"/>
            <a:ext cx="30187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ให้บริการรักษา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 (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ฉุกเฉิน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เร่งด่วน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CB1C1B-E75D-4D24-8C29-741D19368AEA}"/>
              </a:ext>
            </a:extLst>
          </p:cNvPr>
          <p:cNvSpPr txBox="1"/>
          <p:nvPr/>
        </p:nvSpPr>
        <p:spPr>
          <a:xfrm>
            <a:off x="224921" y="2349297"/>
            <a:ext cx="396775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ตรวจ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ให้บริการส่งเสริมป้องกัน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ให้บริการรักษา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  (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ฉุกเฉิน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/</a:t>
            </a: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เร่งด่วน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rPr>
              <a:t>)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asmineUPC" panose="02020603050405020304" pitchFamily="18" charset="-34"/>
              <a:cs typeface="Jasmine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305181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inimalist_Light_Sales Pitch_01_Win32_AS_v4" id="{AE3810B2-EB50-490A-9B4E-9FA07A4550C3}" vid="{D5F0F717-C359-4A2D-BDB0-CA99CA6877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6AEDE5-E9AF-4E9F-97C3-19B848D35A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C43B05-D266-4257-98DE-FF9D8CEDAE76}">
  <ds:schemaRefs>
    <ds:schemaRef ds:uri="71af3243-3dd4-4a8d-8c0d-dd76da1f02a5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purl.org/dc/elements/1.1/"/>
    <ds:schemaRef ds:uri="16c05727-aa75-4e4a-9b5f-8a80a116589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435A0B9-5F49-415F-9BEE-591FDACE98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2470</Words>
  <Application>Microsoft Office PowerPoint</Application>
  <PresentationFormat>กำหนดเอง</PresentationFormat>
  <Paragraphs>429</Paragraphs>
  <Slides>20</Slides>
  <Notes>16</Notes>
  <HiddenSlides>4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2" baseType="lpstr">
      <vt:lpstr>DividendVTI</vt:lpstr>
      <vt:lpstr>Office Theme</vt:lpstr>
      <vt:lpstr>แนวทางการดำเนินงานส่งเสริมสุขภาพช่องปาก  ในกลุ่มหญิงตั้งครรภ์และเด็กปฐมวัย ในสถานการณ์โรค COVID-19</vt:lpstr>
      <vt:lpstr>Outline</vt:lpstr>
      <vt:lpstr>Sample 2</vt:lpstr>
      <vt:lpstr>ผลการดำเนินงานรายเดือน ในช่วงตุลาคม 2562 ถึง 30 เมษายน 2563: หญิงตั้งครรภ์</vt:lpstr>
      <vt:lpstr>งานนำเสนอ PowerPoint</vt:lpstr>
      <vt:lpstr>ผลการดำเนินงานเปรียบเทียบรายเดือนระหว่างปีงบประมาณ 62 และปี 63  (ต.ค. 62 - เม.ย.63)</vt:lpstr>
      <vt:lpstr>งานนำเสนอ PowerPoint</vt:lpstr>
      <vt:lpstr>งานนำเสนอ PowerPoint</vt:lpstr>
      <vt:lpstr>สถานการณ์ การให้บริการดูแลสุขภาพช่องปากในสถานการณ์โรค COVID-19</vt:lpstr>
      <vt:lpstr>Outline</vt:lpstr>
      <vt:lpstr>แนวทางการดูแลสุขภาพช่องปากหญิงตั้งครรภ์ในสถานการณ์โรค COVID-19</vt:lpstr>
      <vt:lpstr>แนวทางการดูแลสุขภาพช่องปากหญิงตั้งครรภ์ในสถานการณ์โรค COVID-19</vt:lpstr>
      <vt:lpstr>แนวทางการดูแลสุขภาพช่องปากหญิงตั้งครรภ์ในสถานการณ์โรค COVID-19</vt:lpstr>
      <vt:lpstr>แนวทางการดูแลสุขภาพช่องปากหญิงตั้งครรภ์ในสถานการณ์โรค COVID-19</vt:lpstr>
      <vt:lpstr>แนวทางการดูแลสุขภาพช่องปาก เด็ก 0-5 ปี ในสถานการณ์โรค COVID-19</vt:lpstr>
      <vt:lpstr>แนวทางการดูแลสุขภาพช่องปาก เด็ก 0-5 ปี ในสถานการณ์โรค COVID-19</vt:lpstr>
      <vt:lpstr>แนวทางการดูแลสุขภาพช่องปาก เด็ก 0-5 ปี ในสถานการณ์โรค COVID-19</vt:lpstr>
      <vt:lpstr>การจัดบริการ</vt:lpstr>
      <vt:lpstr>การให้บริการทันตกรรม เน้น ป้องกันการแพร่กระจายเชื้อ</vt:lpstr>
      <vt:lpstr>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2020-05-31T11:15:16Z</dcterms:created>
  <dcterms:modified xsi:type="dcterms:W3CDTF">2020-06-18T04:26:34Z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