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4A52C06-9A9C-4CF9-99DE-3FCEC79C7BD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C06-9A9C-4CF9-99DE-3FCEC79C7BD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4A52C06-9A9C-4CF9-99DE-3FCEC79C7BD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C06-9A9C-4CF9-99DE-3FCEC79C7BD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C06-9A9C-4CF9-99DE-3FCEC79C7BD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4A52C06-9A9C-4CF9-99DE-3FCEC79C7BD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4A52C06-9A9C-4CF9-99DE-3FCEC79C7BD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C06-9A9C-4CF9-99DE-3FCEC79C7BD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C06-9A9C-4CF9-99DE-3FCEC79C7BD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C06-9A9C-4CF9-99DE-3FCEC79C7BD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4A52C06-9A9C-4CF9-99DE-3FCEC79C7BD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A52C06-9A9C-4CF9-99DE-3FCEC79C7BD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file:///E:\&#3585;&#3621;&#3640;&#3656;&#3617;&#3591;&#3634;&#3609;&#3611;&#3619;&#3632;&#3585;&#3633;&#3609;&#3626;&#3640;&#3586;&#3616;&#3634;&#3614;\&#3611;&#3619;&#3632;&#3585;&#3634;&#3624;&#3592;&#3656;&#3634;&#3618;%20FS%20(&#3593;&#3610;&#3633;&#3610;%202%20)\&#3611;&#3619;&#3632;&#3585;&#3634;&#3624;&#3585;&#3634;&#3619;&#3592;&#3656;&#3634;&#3618;%20FS%20&#3593;.&#3666;%20_01032024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00FF"/>
                </a:solidFill>
              </a:rPr>
              <a:t>การจ่ายชดเชยค่าบริการกรณีทันตก</a:t>
            </a:r>
            <a:r>
              <a:rPr lang="th-TH" b="1" dirty="0" err="1">
                <a:solidFill>
                  <a:srgbClr val="0000FF"/>
                </a:solidFill>
              </a:rPr>
              <a:t>รรม</a:t>
            </a:r>
            <a:r>
              <a:rPr lang="th-TH" b="1" dirty="0">
                <a:solidFill>
                  <a:srgbClr val="0000FF"/>
                </a:solidFill>
              </a:rPr>
              <a:t/>
            </a:r>
            <a:br>
              <a:rPr lang="th-TH" b="1" dirty="0">
                <a:solidFill>
                  <a:srgbClr val="0000FF"/>
                </a:solidFill>
              </a:rPr>
            </a:br>
            <a:r>
              <a:rPr lang="th-TH" b="1" dirty="0">
                <a:solidFill>
                  <a:srgbClr val="0000FF"/>
                </a:solidFill>
              </a:rPr>
              <a:t>ผ่านระบบ </a:t>
            </a:r>
            <a:r>
              <a:rPr lang="en-US" b="1" dirty="0">
                <a:solidFill>
                  <a:srgbClr val="0000FF"/>
                </a:solidFill>
              </a:rPr>
              <a:t>E-Claim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619672" y="2276872"/>
            <a:ext cx="5266928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1. PP  Fee schedule </a:t>
            </a:r>
            <a:br>
              <a:rPr lang="en-US" sz="3200" b="1" dirty="0"/>
            </a:br>
            <a:r>
              <a:rPr lang="en-US" sz="3200" b="1" dirty="0"/>
              <a:t>2. OP Anywhere</a:t>
            </a:r>
          </a:p>
        </p:txBody>
      </p:sp>
    </p:spTree>
    <p:extLst>
      <p:ext uri="{BB962C8B-B14F-4D97-AF65-F5344CB8AC3E}">
        <p14:creationId xmlns:p14="http://schemas.microsoft.com/office/powerpoint/2010/main" val="190363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B4CF4045-E7FA-18E7-E43E-E98406B22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2" t="18200" r="19529" b="11801"/>
          <a:stretch/>
        </p:blipFill>
        <p:spPr>
          <a:xfrm>
            <a:off x="541171" y="908720"/>
            <a:ext cx="8243843" cy="5184752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00D40563-3978-CAA3-B996-24F9A7212D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48649" r="9051" b="44139"/>
          <a:stretch/>
        </p:blipFill>
        <p:spPr>
          <a:xfrm>
            <a:off x="613706" y="620688"/>
            <a:ext cx="817130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4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26A51DEC-3198-00FF-0235-314924718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2200" r="12988" b="10801"/>
          <a:stretch/>
        </p:blipFill>
        <p:spPr>
          <a:xfrm>
            <a:off x="539552" y="692696"/>
            <a:ext cx="843148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5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704C129B-CA96-D775-B122-DB99A4FEB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42" t="30401" r="13009" b="16400"/>
          <a:stretch/>
        </p:blipFill>
        <p:spPr>
          <a:xfrm>
            <a:off x="582750" y="980728"/>
            <a:ext cx="8381738" cy="3384376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A98B7169-EA8F-DA65-A49A-01A6ADC45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48649" r="9051" b="44139"/>
          <a:stretch/>
        </p:blipFill>
        <p:spPr>
          <a:xfrm>
            <a:off x="613706" y="620688"/>
            <a:ext cx="827877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0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6E845BA3-6FDF-784B-4D8E-18999C90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3" t="17801" r="31238" b="52800"/>
          <a:stretch/>
        </p:blipFill>
        <p:spPr>
          <a:xfrm>
            <a:off x="868731" y="1988840"/>
            <a:ext cx="740653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5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58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7300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34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8" y="188640"/>
            <a:ext cx="8951047" cy="597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21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9" y="1041479"/>
            <a:ext cx="8640960" cy="579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6064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รับบริการนอก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CUP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ในจังหวัด หรือ ต่างจังหวัด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9E444B14-F287-B2B9-912B-E4C6866B21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87" t="23400" r="24013" b="69600"/>
          <a:stretch/>
        </p:blipFill>
        <p:spPr>
          <a:xfrm>
            <a:off x="179512" y="128062"/>
            <a:ext cx="1944216" cy="607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511660" y="115142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</a:t>
            </a:r>
            <a:r>
              <a:rPr lang="th-TH" b="1" dirty="0" smtClean="0">
                <a:solidFill>
                  <a:srgbClr val="FF0000"/>
                </a:solidFill>
              </a:rPr>
              <a:t>บริการทันตก</a:t>
            </a:r>
            <a:r>
              <a:rPr lang="th-TH" b="1" dirty="0" err="1" smtClean="0">
                <a:solidFill>
                  <a:srgbClr val="FF0000"/>
                </a:solidFill>
              </a:rPr>
              <a:t>รรม</a:t>
            </a:r>
            <a:r>
              <a:rPr lang="th-TH" b="1" dirty="0" smtClean="0">
                <a:solidFill>
                  <a:srgbClr val="FF0000"/>
                </a:solidFill>
              </a:rPr>
              <a:t>  ให้เบิก </a:t>
            </a:r>
            <a:r>
              <a:rPr lang="en-US" b="1" dirty="0" smtClean="0">
                <a:solidFill>
                  <a:srgbClr val="FF0000"/>
                </a:solidFill>
              </a:rPr>
              <a:t>E claim </a:t>
            </a:r>
            <a:r>
              <a:rPr lang="th-TH" b="1" dirty="0" smtClean="0">
                <a:solidFill>
                  <a:srgbClr val="FF0000"/>
                </a:solidFill>
              </a:rPr>
              <a:t>ได้ตามตาราง 88  รายการ   โดยไม่ต้องเก็บเงินคนไข้เพิ่ม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2.</a:t>
            </a:r>
            <a:r>
              <a:rPr lang="th-TH" b="1" dirty="0" smtClean="0">
                <a:solidFill>
                  <a:srgbClr val="FF0000"/>
                </a:solidFill>
              </a:rPr>
              <a:t>ไม่จำกัดการเบิกต่อวัน  ควรพิจารณาตามหัตถการจริงที่</a:t>
            </a:r>
            <a:r>
              <a:rPr lang="th-TH" b="1" dirty="0" err="1" smtClean="0">
                <a:solidFill>
                  <a:srgbClr val="FF0000"/>
                </a:solidFill>
              </a:rPr>
              <a:t>ทพ</a:t>
            </a:r>
            <a:r>
              <a:rPr lang="th-TH" b="1" dirty="0" smtClean="0">
                <a:solidFill>
                  <a:srgbClr val="FF0000"/>
                </a:solidFill>
              </a:rPr>
              <a:t>. ทำได้  เช่น  อุดฟัน ....ซี่  ตามที่</a:t>
            </a:r>
            <a:r>
              <a:rPr lang="th-TH" b="1" dirty="0">
                <a:solidFill>
                  <a:srgbClr val="FF0000"/>
                </a:solidFill>
              </a:rPr>
              <a:t>เ</a:t>
            </a:r>
            <a:r>
              <a:rPr lang="th-TH" b="1" dirty="0" smtClean="0">
                <a:solidFill>
                  <a:srgbClr val="FF0000"/>
                </a:solidFill>
              </a:rPr>
              <a:t>ป็นข่าว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6736" y="26439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</a:rPr>
              <a:t>เป็น</a:t>
            </a:r>
            <a:r>
              <a:rPr lang="th-TH" b="1" dirty="0" err="1" smtClean="0">
                <a:solidFill>
                  <a:srgbClr val="0000FF"/>
                </a:solidFill>
              </a:rPr>
              <a:t>แค่ตย</a:t>
            </a:r>
            <a:r>
              <a:rPr lang="th-TH" b="1" dirty="0" smtClean="0">
                <a:solidFill>
                  <a:srgbClr val="0000FF"/>
                </a:solidFill>
              </a:rPr>
              <a:t>.  เท่านั้น  สามารถเบิกได้ 88 รายการ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114" y="5871733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</a:rPr>
              <a:t>ใบ </a:t>
            </a:r>
            <a:r>
              <a:rPr lang="en-US" b="1" dirty="0" smtClean="0">
                <a:solidFill>
                  <a:srgbClr val="0000FF"/>
                </a:solidFill>
              </a:rPr>
              <a:t>Refer </a:t>
            </a:r>
            <a:r>
              <a:rPr lang="th-TH" b="1" dirty="0" smtClean="0">
                <a:solidFill>
                  <a:srgbClr val="0000FF"/>
                </a:solidFill>
              </a:rPr>
              <a:t>สามารถใช้ได้   เช่นกรณีที่รพ.วิเศษออกใบ</a:t>
            </a:r>
            <a:r>
              <a:rPr lang="th-TH" b="1" dirty="0" err="1" smtClean="0">
                <a:solidFill>
                  <a:srgbClr val="0000FF"/>
                </a:solidFill>
              </a:rPr>
              <a:t>ให้ผป</a:t>
            </a:r>
            <a:r>
              <a:rPr lang="th-TH" b="1" dirty="0" smtClean="0">
                <a:solidFill>
                  <a:srgbClr val="0000FF"/>
                </a:solidFill>
              </a:rPr>
              <a:t>.ไปผ่าฟันคุดรพ.อ่างทอง  แต่คนไข้สะดวกไปที่ รพ. </a:t>
            </a:r>
            <a:r>
              <a:rPr lang="th-TH" b="1" dirty="0" err="1" smtClean="0">
                <a:solidFill>
                  <a:srgbClr val="0000FF"/>
                </a:solidFill>
              </a:rPr>
              <a:t>โพธิ</a:t>
            </a:r>
            <a:r>
              <a:rPr lang="th-TH" b="1" dirty="0" smtClean="0">
                <a:solidFill>
                  <a:srgbClr val="0000FF"/>
                </a:solidFill>
              </a:rPr>
              <a:t>ทอง   ทาง</a:t>
            </a:r>
            <a:r>
              <a:rPr lang="th-TH" b="1" dirty="0" err="1" smtClean="0">
                <a:solidFill>
                  <a:srgbClr val="0000FF"/>
                </a:solidFill>
              </a:rPr>
              <a:t>โพธิ</a:t>
            </a:r>
            <a:r>
              <a:rPr lang="th-TH" b="1" dirty="0" smtClean="0">
                <a:solidFill>
                  <a:srgbClr val="0000FF"/>
                </a:solidFill>
              </a:rPr>
              <a:t>ทองสามารถผ่าฟันคุดให้คนไข้ได้ โดยไม่ต้องให้คนไข้ย้อนกลับไปเอา</a:t>
            </a:r>
            <a:r>
              <a:rPr lang="en-US" b="1" dirty="0" smtClean="0">
                <a:solidFill>
                  <a:srgbClr val="0000FF"/>
                </a:solidFill>
              </a:rPr>
              <a:t>refer </a:t>
            </a:r>
            <a:r>
              <a:rPr lang="th-TH" b="1" dirty="0" smtClean="0">
                <a:solidFill>
                  <a:srgbClr val="0000FF"/>
                </a:solidFill>
              </a:rPr>
              <a:t>รพ.วิเศษ   ทางรพ .</a:t>
            </a:r>
            <a:r>
              <a:rPr lang="th-TH" b="1" dirty="0" err="1" smtClean="0">
                <a:solidFill>
                  <a:srgbClr val="0000FF"/>
                </a:solidFill>
              </a:rPr>
              <a:t>โพธิ</a:t>
            </a:r>
            <a:r>
              <a:rPr lang="th-TH" b="1" dirty="0" smtClean="0">
                <a:solidFill>
                  <a:srgbClr val="0000FF"/>
                </a:solidFill>
              </a:rPr>
              <a:t>ทอง คีย์เบิก </a:t>
            </a:r>
            <a:r>
              <a:rPr lang="en-US" b="1" dirty="0" smtClean="0">
                <a:solidFill>
                  <a:srgbClr val="0000FF"/>
                </a:solidFill>
              </a:rPr>
              <a:t>OP anywhere </a:t>
            </a:r>
            <a:r>
              <a:rPr lang="th-TH" b="1" dirty="0" smtClean="0">
                <a:solidFill>
                  <a:srgbClr val="0000FF"/>
                </a:solidFill>
              </a:rPr>
              <a:t>แทน      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7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42480189-E52D-CDCB-2446-F919007CF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5201" r="31100" b="16401"/>
          <a:stretch/>
        </p:blipFill>
        <p:spPr>
          <a:xfrm>
            <a:off x="1720983" y="-63392"/>
            <a:ext cx="5904656" cy="6888765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378D3151-0150-662B-4FC0-B493931EEB09}"/>
              </a:ext>
            </a:extLst>
          </p:cNvPr>
          <p:cNvSpPr/>
          <p:nvPr/>
        </p:nvSpPr>
        <p:spPr>
          <a:xfrm>
            <a:off x="2699792" y="3861048"/>
            <a:ext cx="36004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9" name="วัตถุ 8">
            <a:extLst>
              <a:ext uri="{FF2B5EF4-FFF2-40B4-BE49-F238E27FC236}">
                <a16:creationId xmlns:a16="http://schemas.microsoft.com/office/drawing/2014/main" xmlns="" id="{0A850116-B58A-6620-DF6C-C6FDA688E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020707"/>
              </p:ext>
            </p:extLst>
          </p:nvPr>
        </p:nvGraphicFramePr>
        <p:xfrm>
          <a:off x="827584" y="6206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showAsIcon="1" r:id="rId4" imgW="914400" imgH="771525" progId="Acrobat.Document.11">
                  <p:link updateAutomatic="1"/>
                </p:oleObj>
              </mc:Choice>
              <mc:Fallback>
                <p:oleObj name="Acrobat Document" showAsIcon="1" r:id="rId4" imgW="914400" imgH="771525" progId="Acrobat.Document.11">
                  <p:link updateAutomatic="1"/>
                  <p:pic>
                    <p:nvPicPr>
                      <p:cNvPr id="2" name="วัตถุ 1">
                        <a:extLst>
                          <a:ext uri="{FF2B5EF4-FFF2-40B4-BE49-F238E27FC236}">
                            <a16:creationId xmlns:a16="http://schemas.microsoft.com/office/drawing/2014/main" xmlns="" id="{EC886DBE-9CF5-7B53-D3A0-10697C4ADE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6206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08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4CC1CF25-6326-AB4B-F546-1AF89DA95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29000" r="9051" b="33200"/>
          <a:stretch/>
        </p:blipFill>
        <p:spPr>
          <a:xfrm>
            <a:off x="781078" y="287826"/>
            <a:ext cx="7128792" cy="188703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C3589D09-2827-C0DF-0708-226122068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7" t="15001" r="20863" b="4919"/>
          <a:stretch/>
        </p:blipFill>
        <p:spPr>
          <a:xfrm>
            <a:off x="781079" y="2174859"/>
            <a:ext cx="7128791" cy="44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7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74523D8E-161C-ADE0-6329-9C6884A3C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4" t="13300" r="13496" b="8301"/>
          <a:stretch/>
        </p:blipFill>
        <p:spPr>
          <a:xfrm>
            <a:off x="541697" y="908720"/>
            <a:ext cx="8025674" cy="4898318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B3EEB1B3-2726-7CF5-A4FD-9EF5E059E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48649" r="9051" b="44139"/>
          <a:stretch/>
        </p:blipFill>
        <p:spPr>
          <a:xfrm>
            <a:off x="576629" y="548680"/>
            <a:ext cx="799074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7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595E119E-7AA0-DA17-CACA-F83F36C9C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15001" r="19288" b="4250"/>
          <a:stretch/>
        </p:blipFill>
        <p:spPr>
          <a:xfrm>
            <a:off x="539552" y="404664"/>
            <a:ext cx="806489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62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</TotalTime>
  <Words>130</Words>
  <Application>Microsoft Office PowerPoint</Application>
  <PresentationFormat>นำเสนอทางหน้าจอ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การเชื่อมโยง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5" baseType="lpstr">
      <vt:lpstr>ตรงกลาง</vt:lpstr>
      <vt:lpstr>E:\กลุ่มงานประกันสุขภาพ\ประกาศจ่าย FS (ฉบับ 2 )\ประกาศการจ่าย FS ฉ.๒ _01032024.pdf</vt:lpstr>
      <vt:lpstr>การจ่ายชดเชยค่าบริการกรณีทันตกรรม ผ่านระบบ E-Claim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Office 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pom</dc:creator>
  <cp:lastModifiedBy>Dent</cp:lastModifiedBy>
  <cp:revision>9</cp:revision>
  <dcterms:created xsi:type="dcterms:W3CDTF">2024-03-12T08:04:18Z</dcterms:created>
  <dcterms:modified xsi:type="dcterms:W3CDTF">2024-03-18T04:52:54Z</dcterms:modified>
</cp:coreProperties>
</file>