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46" r:id="rId3"/>
  </p:sldMasterIdLst>
  <p:notesMasterIdLst>
    <p:notesMasterId r:id="rId28"/>
  </p:notesMasterIdLst>
  <p:sldIdLst>
    <p:sldId id="256" r:id="rId4"/>
    <p:sldId id="984" r:id="rId5"/>
    <p:sldId id="376" r:id="rId6"/>
    <p:sldId id="298" r:id="rId7"/>
    <p:sldId id="339" r:id="rId8"/>
    <p:sldId id="291" r:id="rId9"/>
    <p:sldId id="338" r:id="rId10"/>
    <p:sldId id="373" r:id="rId11"/>
    <p:sldId id="374" r:id="rId12"/>
    <p:sldId id="371" r:id="rId13"/>
    <p:sldId id="372" r:id="rId14"/>
    <p:sldId id="419" r:id="rId15"/>
    <p:sldId id="377" r:id="rId16"/>
    <p:sldId id="355" r:id="rId17"/>
    <p:sldId id="303" r:id="rId18"/>
    <p:sldId id="304" r:id="rId19"/>
    <p:sldId id="305" r:id="rId20"/>
    <p:sldId id="1165" r:id="rId21"/>
    <p:sldId id="1166" r:id="rId22"/>
    <p:sldId id="300" r:id="rId23"/>
    <p:sldId id="422" r:id="rId24"/>
    <p:sldId id="990" r:id="rId25"/>
    <p:sldId id="1164" r:id="rId26"/>
    <p:sldId id="1163" r:id="rId2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9FF927"/>
    <a:srgbClr val="FF9900"/>
    <a:srgbClr val="002060"/>
    <a:srgbClr val="0000CC"/>
    <a:srgbClr val="FFCC00"/>
    <a:srgbClr val="E9EBF5"/>
    <a:srgbClr val="CFD5E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Tahoma" panose="020B060403050404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Tahoma" panose="020B0604030504040204" pitchFamily="34" charset="0"/>
              </a:defRPr>
            </a:lvl1pPr>
          </a:lstStyle>
          <a:p>
            <a:fld id="{6DC43147-3336-440A-9B82-E8C6780AF4C4}" type="datetimeFigureOut">
              <a:rPr lang="th-TH" smtClean="0"/>
              <a:pPr/>
              <a:t>19/11/62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Tahoma" panose="020B060403050404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Tahoma" panose="020B0604030504040204" pitchFamily="34" charset="0"/>
              </a:defRPr>
            </a:lvl1pPr>
          </a:lstStyle>
          <a:p>
            <a:fld id="{49212434-3C0E-4818-9D1D-094A701EE768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403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CE22254-1575-46AB-AE91-968229CF8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A72F211-1E21-44D2-833A-21A5B20A8D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3A96B72-F738-4BEE-93D6-AF5B97B2A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8FC04-191F-4152-86EC-CCBFE3DE3B4D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4ECA1E6-6322-4410-AF08-68B1BCEC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371342-7D09-40A9-A909-628944F45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5A8865E-E551-4C38-BEA1-B6BC72CDB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E4073-4418-408E-B54D-35C66BBD1A3A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43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0A59E45-8598-4415-B003-3351D6086F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1E95A1F-2D96-4AEE-BC6E-132772DF65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98964A6-66FF-41B5-8467-6246C6486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DCD90-0569-443E-BDA8-93F8EB706E71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530B41A-1B19-49A2-ABFE-E4CD9B3DFD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3D89ABF-6ED2-4623-A197-2390F4CB3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037E33E-20DE-40D4-B4D4-E94E71650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6F800F-B141-4595-B079-4AB361BCCBBF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E233F7B-3D05-4C59-823E-9D0B3074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B9F9990-03C7-47C1-9442-85DED0FA4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BFB8095-DB70-41F1-9F9A-EE8405B18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721494-72EB-4332-B38A-B3F195A5AC7C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AC4D7A1-2F1B-446C-BA78-8BC4CEBA9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C5703FE-37E9-46DE-B11E-70A4EF7BB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722E6F3-A88B-404A-A7E3-25371BD10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5EAEF-C988-427C-B533-DD69549945B4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678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4ECA1E6-6322-4410-AF08-68B1BCEC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371342-7D09-40A9-A909-628944F45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5A8865E-E551-4C38-BEA1-B6BC72CDB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E4073-4418-408E-B54D-35C66BBD1A3A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50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AC4D7A1-2F1B-446C-BA78-8BC4CEBA9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C5703FE-37E9-46DE-B11E-70A4EF7BB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722E6F3-A88B-404A-A7E3-25371BD10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5EAEF-C988-427C-B533-DD69549945B4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4ECA1E6-6322-4410-AF08-68B1BCEC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371342-7D09-40A9-A909-628944F45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5A8865E-E551-4C38-BEA1-B6BC72CDB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E4073-4418-408E-B54D-35C66BBD1A3A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4ECA1E6-6322-4410-AF08-68B1BCEC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371342-7D09-40A9-A909-628944F45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5A8865E-E551-4C38-BEA1-B6BC72CDB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E4073-4418-408E-B54D-35C66BBD1A3A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343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D0D1-D620-41A7-A6FC-AC060016D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B9A5A-AEC4-43F5-A842-7650564DC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2CE2-B364-4D50-8F3E-39240899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7C144-3A89-4DB5-9109-6BC2A3D3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B242-1DAA-469F-84B8-A5E0F88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F14A-4CCA-413D-ADE8-FB36ED32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3F594-DF59-425C-B533-7DF32CAD1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63650-DD42-45B2-BB10-8E2E318D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128E-E6F0-4203-86F7-38A27AF8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F84C4-9947-4165-925F-E6D3EED3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40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23025-4A01-430E-8D28-FBD8317E8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E136F-FEB9-4266-B49D-73CEB161B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A0C4E-B567-40B4-BECA-62DDC7C1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4F5D-CC44-4092-93B4-80E3BA33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CF4E5-2864-464B-8ACC-F40AB4AC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41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33ACF-1DD0-46B4-9810-55DE2930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405EF-C62B-4E67-8F6D-ADBB07C5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B7603-9EE9-4BBB-8715-5AE880B0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C0A0-F487-4BB8-8C6A-9ACB4641C65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1776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258C9-4727-47FE-B2B8-E867B0F3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1EB2-F935-4CCF-BBDD-7C2E8F68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812488-483C-4BA2-85E9-1EF79130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FAC5FDD5-4C35-428E-BC1F-C6F90013781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4194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EE41-2DF4-41A2-8C33-EB0D30EB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6FE4-8EE3-417B-A9B4-8997D3B9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2689D77-03E4-4497-8FE3-6DC8BC23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64E9635B-3F30-40F2-A021-0FB088D52E1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6932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C4A4D-8B27-4CFF-8D76-CA160EEF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5B73B-93A0-4121-95AC-94859803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04F8A48-7C76-4192-B3A8-4E9B939E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75C15BDC-6519-422F-948D-D5F2B2B68B5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4071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84814-4ED8-4CAB-9092-E243730B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0DE03-A1DF-48E5-95EA-A42713DB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B471734-032B-4A06-87CE-C656142D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2B8684D4-0562-457A-BA97-4C1B2ADEEA0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1061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85E19-F3D1-41B0-9983-3571C879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8F7F2-2B12-469E-85F1-158A480D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05F566-268E-4EC1-B9C7-CE7D72DE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9E6AA914-BB78-41DF-B38F-B8B629487E9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69716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7CF940A-1F44-4E6C-847D-B5C96D719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A5DD4872-6500-469C-A9BE-0FD3B2AA1512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0309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C6C9-424B-4045-AB93-9D2E9D1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6C9F7-CA13-464C-B2F0-F77BABFB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1CEDB00-E2D6-4C7A-BCF3-8AFB50B2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A4836DDB-9A5F-4594-8D0F-3FA52151DB36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1860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3C5B-35B0-4411-B4EE-65FBC2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4A52-C852-49E4-A886-B6BAC78B3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F400-B13B-4086-A36A-8982DE2D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6628A-3D36-43C8-98D5-689D8E1F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31571-92E2-497E-BD1F-2DDC2F69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669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B5227-617C-4BBD-BDF8-A1CC2E80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638B0-4182-41F5-A301-73D87609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1CB7C90-0B94-432B-A845-A2A18F9A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BD3C1CC8-6D95-4035-ABB6-9DA7C4E930A3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6784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F1AC-A143-4F9C-8F8B-DF082973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1A05-7AA6-46AE-8B03-53E7731F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F38DF38-6C53-4076-8362-ED596C1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9B0DCD19-992B-4304-9935-14DDF1AA37B3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3518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4A679-5B13-437E-8E81-57BD8D45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90CDA-5021-40C1-927F-32E4BB27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1144FDF-3717-4749-A813-DB646EAE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245225"/>
            <a:ext cx="2743200" cy="492125"/>
          </a:xfrm>
        </p:spPr>
        <p:txBody>
          <a:bodyPr/>
          <a:lstStyle>
            <a:lvl1pPr>
              <a:defRPr sz="4000" b="1">
                <a:solidFill>
                  <a:srgbClr val="203864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defRPr/>
            </a:pPr>
            <a:fld id="{1A1BE8F9-00EC-4CA8-B32E-23675FF9693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0824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2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600" b="1">
                <a:solidFill>
                  <a:srgbClr val="FFFF00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7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466013"/>
          </a:xfrm>
          <a:solidFill>
            <a:srgbClr val="3366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6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accent2"/>
          </a:solidFill>
        </p:spPr>
        <p:txBody>
          <a:bodyPr tIns="288000" anchor="t" anchorCtr="0">
            <a:normAutofit/>
          </a:bodyPr>
          <a:lstStyle>
            <a:lvl1pPr algn="l">
              <a:defRPr sz="27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43377"/>
            <a:ext cx="10515600" cy="466013"/>
          </a:xfrm>
          <a:solidFill>
            <a:srgbClr val="3366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52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446D-7DFD-42DA-96FF-931EC5C8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3FA57-8650-44CE-88C1-7188FEFF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BF98-AB8C-4C6A-B96A-5027BB38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2D06-A7E2-4E4D-8E90-64C11E8B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6924-1745-42CD-ABD1-489428BD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565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FB0E-231E-4FC3-80FD-955E0230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AF09-2028-43C2-87D2-18E9EBCB3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A95A3-BBA3-4EFB-8C56-894151337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8ECED-426C-4CC3-942C-E4C610A6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6666A-AF18-41E3-A623-C15D57B7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4040-1D4C-48A2-8687-4FB0C00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9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6641-CD14-4D36-B9CB-290640C3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F1329-CDE0-404B-A79B-2777EC5E2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DF6D9-32AA-4C29-9EEF-4DD4796A4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CC9BC-F923-443C-A92C-6AC9BECB9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09826-2954-44A6-AE1A-5A832A8CE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FC257-8070-43AD-A59F-D93681F2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EAA19-DF07-4F91-8DA8-D474F2DE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22006-C5D9-4559-9DDF-08FCA66A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214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3177-8628-4D1B-8D6A-86C4A7DA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3E5A9-F16B-472C-BFFB-B388E17D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30FF-4B7F-4DAF-BA61-457D6853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4E1F7-8A0F-45B7-919B-DC09B4B7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10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5D078-2C51-45E9-91D5-914A4AAC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0B699-CF92-4DEC-A927-9673A7F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7B48D-1043-43A7-B195-E1995903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21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DA9-C82D-480C-92D7-0231C7B3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46CB-86F8-4111-A0FD-8B423BF7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8D3D7-E76B-4791-8611-EB27A980D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C388A-D911-4790-B535-30CD0D38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653F9-A094-4733-8AD3-CB7B0B33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2F7B7-6365-4F20-9890-C36DFC97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83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620D-74F5-4DCC-BE2C-75FE0B3B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2A4DF-2A30-41E9-AFF6-FD03E3D45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th-T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04210-0CAF-43A2-AF1F-C6196D72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C6424-8405-49FB-BB59-C7788EA2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D270-D215-4903-90A0-AFB3B4E4DA9C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E4012-9E92-4A27-AAD0-CB6A076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E680B-B8C2-4E20-B75B-8CE2D3C3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2E17-AFD7-4922-BA2B-CB78F0D97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71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B6597-B213-4AAD-BB51-7370A52A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17C55-2072-4533-ACFA-6A51F16C4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018F-C626-41D6-BDAD-135A05BDF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Tahoma" panose="020B0604030504040204" pitchFamily="34" charset="0"/>
              </a:defRPr>
            </a:lvl1pPr>
          </a:lstStyle>
          <a:p>
            <a:fld id="{EAB1D270-D215-4903-90A0-AFB3B4E4DA9C}" type="datetimeFigureOut">
              <a:rPr lang="th-TH" smtClean="0"/>
              <a:pPr/>
              <a:t>19/11/62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B2F0-6C2A-464F-B3DE-71753C60F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Tahoma" panose="020B060403050404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BA54-73F7-41EA-9FCE-379B9284E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Tahoma" panose="020B0604030504040204" pitchFamily="34" charset="0"/>
              </a:defRPr>
            </a:lvl1pPr>
          </a:lstStyle>
          <a:p>
            <a:fld id="{C7132E17-AFD7-4922-BA2B-CB78F0D97B5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95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5000"/>
                <a:lumOff val="95000"/>
                <a:alpha val="36000"/>
              </a:schemeClr>
            </a:gs>
            <a:gs pos="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6C9A2-3D02-4CC3-B442-44A012E1AA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th-T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51647B-8A76-4B14-BCAB-DF2560226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th-T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EE17-90ED-4834-B8B9-18F35FD08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4050-79F6-4C01-B1E7-1F0AE841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C595C-2E6C-47F4-AAC3-AA5BBE07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E3E3C497-FC5F-4D0E-A39C-5D1BE742BA6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7037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ngsana New" panose="02020603050405020304" pitchFamily="18" charset="-34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Angsana New" panose="02020603050405020304" pitchFamily="18" charset="-34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Angsana New" panose="02020603050405020304" pitchFamily="18" charset="-34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Angsana New" panose="02020603050405020304" pitchFamily="18" charset="-34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Angsana New" panose="02020603050405020304" pitchFamily="18" charset="-34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43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ts val="45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45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450"/>
        </a:spcBef>
        <a:buFont typeface="Tahoma" panose="020B0604030504040204" pitchFamily="34" charset="0"/>
        <a:buChar char="−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im.nhso.go.t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large body of water with buildings in the background&#10;&#10;Description automatically generated">
            <a:extLst>
              <a:ext uri="{FF2B5EF4-FFF2-40B4-BE49-F238E27FC236}">
                <a16:creationId xmlns:a16="http://schemas.microsoft.com/office/drawing/2014/main" id="{A11E18D2-2578-4CA8-A4DD-572918E9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" y="221152"/>
            <a:ext cx="11621560" cy="6411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93694F-C14D-49E8-8BCF-8937DD434DAE}"/>
              </a:ext>
            </a:extLst>
          </p:cNvPr>
          <p:cNvSpPr/>
          <p:nvPr/>
        </p:nvSpPr>
        <p:spPr>
          <a:xfrm>
            <a:off x="3317567" y="563996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สำนักงานหลักประกันสุขภาพแห่งชาติ</a:t>
            </a:r>
          </a:p>
          <a:p>
            <a:pPr algn="ctr"/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สำนักบริหารการจัดสรรและชดเชยค่าบริการ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82F788-5C72-4591-81B1-D8F27A5B9799}"/>
              </a:ext>
            </a:extLst>
          </p:cNvPr>
          <p:cNvSpPr/>
          <p:nvPr/>
        </p:nvSpPr>
        <p:spPr>
          <a:xfrm>
            <a:off x="6026231" y="224923"/>
            <a:ext cx="5894444" cy="6411926"/>
          </a:xfrm>
          <a:custGeom>
            <a:avLst/>
            <a:gdLst>
              <a:gd name="connsiteX0" fmla="*/ 931612 w 5894444"/>
              <a:gd name="connsiteY0" fmla="*/ 0 h 6411926"/>
              <a:gd name="connsiteX1" fmla="*/ 5894444 w 5894444"/>
              <a:gd name="connsiteY1" fmla="*/ 0 h 6411926"/>
              <a:gd name="connsiteX2" fmla="*/ 4962832 w 5894444"/>
              <a:gd name="connsiteY2" fmla="*/ 6411926 h 6411926"/>
              <a:gd name="connsiteX3" fmla="*/ 0 w 5894444"/>
              <a:gd name="connsiteY3" fmla="*/ 6411926 h 641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4444" h="6411926">
                <a:moveTo>
                  <a:pt x="931612" y="0"/>
                </a:moveTo>
                <a:lnTo>
                  <a:pt x="5894444" y="0"/>
                </a:lnTo>
                <a:lnTo>
                  <a:pt x="4962832" y="6411926"/>
                </a:lnTo>
                <a:lnTo>
                  <a:pt x="0" y="641192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A4EB5A-E182-47FA-AF77-6489AE589A9C}"/>
              </a:ext>
            </a:extLst>
          </p:cNvPr>
          <p:cNvSpPr/>
          <p:nvPr/>
        </p:nvSpPr>
        <p:spPr>
          <a:xfrm>
            <a:off x="299116" y="223037"/>
            <a:ext cx="3343009" cy="6413810"/>
          </a:xfrm>
          <a:custGeom>
            <a:avLst/>
            <a:gdLst>
              <a:gd name="connsiteX0" fmla="*/ 0 w 3343009"/>
              <a:gd name="connsiteY0" fmla="*/ 0 h 6413810"/>
              <a:gd name="connsiteX1" fmla="*/ 3343009 w 3343009"/>
              <a:gd name="connsiteY1" fmla="*/ 0 h 6413810"/>
              <a:gd name="connsiteX2" fmla="*/ 2397928 w 3343009"/>
              <a:gd name="connsiteY2" fmla="*/ 6413810 h 6413810"/>
              <a:gd name="connsiteX3" fmla="*/ 0 w 3343009"/>
              <a:gd name="connsiteY3" fmla="*/ 6413810 h 64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009" h="6413810">
                <a:moveTo>
                  <a:pt x="0" y="0"/>
                </a:moveTo>
                <a:lnTo>
                  <a:pt x="3343009" y="0"/>
                </a:lnTo>
                <a:lnTo>
                  <a:pt x="2397928" y="6413810"/>
                </a:lnTo>
                <a:lnTo>
                  <a:pt x="0" y="64138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1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3" descr="spd_20080503105202_b.jpg">
            <a:extLst>
              <a:ext uri="{FF2B5EF4-FFF2-40B4-BE49-F238E27FC236}">
                <a16:creationId xmlns:a16="http://schemas.microsoft.com/office/drawing/2014/main" id="{81BFAD7E-7C43-4D23-82AD-AFFBCAD2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51" y="442542"/>
            <a:ext cx="2890287" cy="103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8B888-E2FD-4474-9508-1BC61ADE6589}"/>
              </a:ext>
            </a:extLst>
          </p:cNvPr>
          <p:cNvSpPr/>
          <p:nvPr/>
        </p:nvSpPr>
        <p:spPr>
          <a:xfrm>
            <a:off x="1433129" y="2426840"/>
            <a:ext cx="91862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แนวทางปฏิบัติในการขอรับค่าใช้จ่าย</a:t>
            </a:r>
          </a:p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เพื่อบริการสาธารณสุข</a:t>
            </a:r>
            <a:b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901706-C23B-4652-85D8-449F44C5B39B}"/>
              </a:ext>
            </a:extLst>
          </p:cNvPr>
          <p:cNvGraphicFramePr>
            <a:graphicFrameLocks noGrp="1"/>
          </p:cNvGraphicFramePr>
          <p:nvPr/>
        </p:nvGraphicFramePr>
        <p:xfrm>
          <a:off x="505096" y="1333727"/>
          <a:ext cx="11181807" cy="4464231"/>
        </p:xfrm>
        <a:graphic>
          <a:graphicData uri="http://schemas.openxmlformats.org/drawingml/2006/table">
            <a:tbl>
              <a:tblPr/>
              <a:tblGrid>
                <a:gridCol w="262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หญิงไทยตั้งครรภ์อายุ 35 ปีขึ้นไป ทุกสิทธิ ยกเว้น</a:t>
                      </a:r>
                      <a:r>
                        <a:rPr kumimoji="0" lang="th-TH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พื้นที่นำร่อง 6 จังหวัด ได้แก่ เชียงใหม่ ลำพูน นครสวรรค์ ขอนแก่น สงขลา ยะลา ตรวจหญิงไทยทุกอายุ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หน่วยบริการที่มีสิทธิขอรับค่าใช้จ่าย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เป็นหน่วยบริการในระบบหลักประกันสุขภาพแห่งชาติ ที่มีบริการตรวจทางห้องปฏิบัติการ การตรวจวินิจฉัยทารกในครรภ์ การยุติการตั้งครรภ์ หรือหน่วยบริการที่ขึ้นทะเบียนเป็นหน่วยบริการรับส่งต่อเฉพาะด้านเทคนิคการแพทย์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โปรแกรมที่ใช้เบิกจ่าย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National Perinatal Registry Portal: NPRP)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http//:nprp.nhso.go.th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59" name="Rectangle 3">
            <a:extLst>
              <a:ext uri="{FF2B5EF4-FFF2-40B4-BE49-F238E27FC236}">
                <a16:creationId xmlns:a16="http://schemas.microsoft.com/office/drawing/2014/main" id="{6674B686-6D10-4F16-A850-DE8AAD09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11364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syndrome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ในหญิงตั้งครรภ์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134F9-A7DA-46B4-AAC4-47BC3D57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10AEC0F7-000E-4EA9-B32C-198CC020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11364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syndrome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ในหญิงตั้งครรภ์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E3C2E8-9AC5-4D5F-8104-3BCF20FCC850}"/>
              </a:ext>
            </a:extLst>
          </p:cNvPr>
          <p:cNvGraphicFramePr>
            <a:graphicFrameLocks noGrp="1"/>
          </p:cNvGraphicFramePr>
          <p:nvPr/>
        </p:nvGraphicFramePr>
        <p:xfrm>
          <a:off x="812518" y="1536247"/>
          <a:ext cx="10566963" cy="42903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29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อัตราการจ่าย/การตั้งครรภ์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397717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ค่าตรวจคัดกรองด้วยวิธี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Quadruple test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1,200 บาท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ค่าบริการเจาะเลือดและค่าขนส่ง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/100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 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ค่าบริการตรวจโครโมโซมยืนยัน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 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ค่ายุติการตั้งครรภ์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 บาท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C6936BA-2FB5-4320-B767-B8D1C749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BAF32C-6764-45C3-8FD6-0457D9E0B547}"/>
              </a:ext>
            </a:extLst>
          </p:cNvPr>
          <p:cNvGraphicFramePr>
            <a:graphicFrameLocks noGrp="1"/>
          </p:cNvGraphicFramePr>
          <p:nvPr/>
        </p:nvGraphicFramePr>
        <p:xfrm>
          <a:off x="452846" y="1107621"/>
          <a:ext cx="11286309" cy="38043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เด็กไทยคลอดครบกำหนด น้ำหนักมากกว่า 2,500 กรัม ทุกสิทธิ ทุกราย อย่างน้อย 1 ครั้ง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เด็กเกิดก่อนกำหนด อายุครรภ์น้อยกว่า 36 สัปดาห์ หรือมีน้ำหนักแรกเกิดน้อยกว่า 2,500 กรัม หรือทารกแฝดที่เป็น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monozygotic twin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ตรวจคัดกรอง 2 ครั้ง เมื่อแรกเกิด และเมื่ออายุ 2-3 สัปดาห์ ทุกสิทธิ ทุกราย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หน่วยบริการที่มีสิทธิรับค่าใช้จ่าย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arenR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สถาบันชีววิทยาศาสตร์ทางการแพทย์ กรมวิทยาศาสตร์การแพทย์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arenR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ศูนย์บริการเทคนิคการแพทย์ มหาวิทยาลัยสงขลานครินทร์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โปรแกรมที่ใช้เบิกจ่าย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National Perinatal Registry Portal: NPRP)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http//:nprp.nhso.go.th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07" name="Rectangle 14">
            <a:extLst>
              <a:ext uri="{FF2B5EF4-FFF2-40B4-BE49-F238E27FC236}">
                <a16:creationId xmlns:a16="http://schemas.microsoft.com/office/drawing/2014/main" id="{E79C4BDF-4348-48A6-8019-3DA49143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11364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ในเด็กแรกเกิด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96F3A-7B3C-427C-BBDB-A081D54D8509}"/>
              </a:ext>
            </a:extLst>
          </p:cNvPr>
          <p:cNvGraphicFramePr>
            <a:graphicFrameLocks noGrp="1"/>
          </p:cNvGraphicFramePr>
          <p:nvPr/>
        </p:nvGraphicFramePr>
        <p:xfrm>
          <a:off x="452846" y="5306672"/>
          <a:ext cx="11286308" cy="88741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8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รายการ 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6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อัตราการจ่าย/ครั้ง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บริการตรวจคัดกรองภาวะพร่องฮอร์โมนไทรอยด์ในเด็กแรกเกิด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42065E-81C6-45FB-8FC7-815FC08C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1FB994-13A6-4EDC-B102-423342080469}"/>
              </a:ext>
            </a:extLst>
          </p:cNvPr>
          <p:cNvGraphicFramePr>
            <a:graphicFrameLocks noGrp="1"/>
          </p:cNvGraphicFramePr>
          <p:nvPr/>
        </p:nvGraphicFramePr>
        <p:xfrm>
          <a:off x="460828" y="916781"/>
          <a:ext cx="11270343" cy="292576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4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เด็กไทยที่มีผลการตรวจคัดกรองภาวะพร่องไทรอยด์ฮอร์โมนผิดปกติทุกราย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หน่วยบริการที่มีสิทธิรับค่าใช้จ่าย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หน่วยบริการที่ให้บริการและมีสิทธิรับค่าใช้จ่าย ได้แก่ สถาบันสุขภาพเด็กแห่งชาติมหาราชินี 3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โปรแกรมที่ใช้เบิกจ่าย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National Perinatal Registry Portal: NPRP)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http//:nprp.nhso.go.th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9B13CF7-E149-4BD2-A052-63D1F60D040D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บริการตรวจยืนยัน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ผิดปกติในเด็กแรกเกิด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86E653-5B78-45B5-92BD-B31FBBF82F1F}"/>
              </a:ext>
            </a:extLst>
          </p:cNvPr>
          <p:cNvGraphicFramePr>
            <a:graphicFrameLocks noGrp="1"/>
          </p:cNvGraphicFramePr>
          <p:nvPr/>
        </p:nvGraphicFramePr>
        <p:xfrm>
          <a:off x="460827" y="4478338"/>
          <a:ext cx="11270343" cy="10940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6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9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  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อัตราการจ่าย/ครั้ง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บริการติดตามเด็กที่ผลการตรวจยืนยัน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TSH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ผิดปกติ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C95DF9-94AC-4ACD-989F-4FC7215F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F07769-890B-413F-96FA-B356EBA8AD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3829" y="941388"/>
          <a:ext cx="11553372" cy="33007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9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หญิงไทยที่มีอายุ</a:t>
                      </a: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ต่ำกว่า </a:t>
                      </a: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เดือน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วัน)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ทุกสิทธิ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ที่อยู่ในภาวะหลังคลอดหรือแท้งหรือต้องการคุมกำเนิด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หน่วยบริการที่มีสิทธิรับค่าใช้จ่าย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หน่วยบริการประจำ หน่วยบริการที่รับการส่งต่อหรือหน่วยบริการร่วมให้บริการด้านสร้างเสริมสุขภาพและป้องกันโรค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e-Claim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ของ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http://eclaim.nhso.go.th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BPPDS (Bangkok Promotion &amp; Prevention Data System)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5" name="Rectangle 5">
            <a:extLst>
              <a:ext uri="{FF2B5EF4-FFF2-40B4-BE49-F238E27FC236}">
                <a16:creationId xmlns:a16="http://schemas.microsoft.com/office/drawing/2014/main" id="{A567F6F2-83CB-45AE-A07D-7EFA4607D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0"/>
            <a:ext cx="12192000" cy="584775"/>
          </a:xfrm>
          <a:prstGeom prst="rect">
            <a:avLst/>
          </a:prstGeom>
          <a:solidFill>
            <a:srgbClr val="11364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บริการ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คุมกำเนิดกึ่งถาวร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ในหญิงอายุ &lt; 20 ปี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E5F56E-3F27-4C49-BF84-0C666E4E192D}"/>
              </a:ext>
            </a:extLst>
          </p:cNvPr>
          <p:cNvGraphicFramePr>
            <a:graphicFrameLocks noGrp="1"/>
          </p:cNvGraphicFramePr>
          <p:nvPr/>
        </p:nvGraphicFramePr>
        <p:xfrm>
          <a:off x="582612" y="4920343"/>
          <a:ext cx="11026775" cy="157253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1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อัตราการจ่าย/ครั้ง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ค่าบริการใส่ห่วงอนามัย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lang="th-TH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ค่าบริการฝังยาคุมกำเนิด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 บาท</a:t>
                      </a:r>
                      <a:endParaRPr lang="th-TH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11DFC85-DCAB-4067-B79C-BA97C0A7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B4BDB6-7254-4659-95D2-918ECAA892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6939" y="1100246"/>
          <a:ext cx="11458121" cy="341828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8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หญิงไทยทุกอายุ ทุกสิทธิการรักษา ที่จำเป็นต้องยุติการตั้งครรภ์ตามเงื่อนไขของกฎหมายอาญาและข้อบังคับแพ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ทยส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หน่วยบริการที่มีสิทธิรับค่าใช้จ่าย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หน่วยบริการในระบบ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1-12 :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e-Claim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ของ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http://eclaim.nhso.go.th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BPPDS (Bangkok Promotion &amp; Prevention Data System)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 กทม.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79" name="Rectangle 6">
            <a:extLst>
              <a:ext uri="{FF2B5EF4-FFF2-40B4-BE49-F238E27FC236}">
                <a16:creationId xmlns:a16="http://schemas.microsoft.com/office/drawing/2014/main" id="{F675CFF9-2964-46C5-878D-02A2F685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203113" cy="830997"/>
          </a:xfrm>
          <a:prstGeom prst="rect">
            <a:avLst/>
          </a:prstGeom>
          <a:solidFill>
            <a:srgbClr val="11364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ยุติการตั้งครรภ์ที่ปลอดภัย </a:t>
            </a:r>
            <a:b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(การป้องกันการยุติการตั้งครรภ์ที่ไม่ปลอดภัย)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D1675F-3200-473E-9ADF-B676DC852824}"/>
              </a:ext>
            </a:extLst>
          </p:cNvPr>
          <p:cNvGraphicFramePr>
            <a:graphicFrameLocks noGrp="1"/>
          </p:cNvGraphicFramePr>
          <p:nvPr/>
        </p:nvGraphicFramePr>
        <p:xfrm>
          <a:off x="400050" y="4954588"/>
          <a:ext cx="11458120" cy="14636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8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อัตราการจ่าย/การตั้งครรภ์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ค่าชดเชยบริการยุติการตั้งครรภ์ทุกวิธี (ยา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Medabon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/MVA/EVA)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 บาท 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ชดเชยเป็นยา (เบิกจ่ายผ่านระบบยา จ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จ่ายเป็นยา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75253E8-C897-42D1-81FB-5AA050BCD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09D9AE-6BF0-43FC-9C55-7B274B404D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886" y="736054"/>
          <a:ext cx="11269889" cy="381006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6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หญิงไทยอายุ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ปีขึ้นไป ทุกสิทธิการรักษา กรณีหลังยุติการตั้งครรภ์กับหน่วยบริการในระบบ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เป็นบริการคุมกำเนิดกึ่งถาวรด้วยห่วงอนามัยหรือยาฝังคุมกำเนิด อย่างใดอย่างหนึ่ง </a:t>
                      </a:r>
                      <a:r>
                        <a:rPr kumimoji="0" lang="th-TH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ทั้งกรณีผู้ป่วยนอกและผู้ป่วยใน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โดยหน่วยบริการสามารถให้บริการได้โดยไม่ต้องผ่านระบบส่งต่อ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 ขอรับค่าใช้จ่าย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ประจำ หน่วยบริการที่รับการส่งต่อหรือหน่วยบริการร่วมให้บริการด้านสร้างเสริมสุขภาพและป้องกันโรค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1-12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e-Claim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ของ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http://eclaim.nhso.go.th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: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BPPDS (Bangkok Promotion &amp; Prevention Data System)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 กทม.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F6B2E7E-15FB-49F0-99D1-B80BF4993531}"/>
              </a:ext>
            </a:extLst>
          </p:cNvPr>
          <p:cNvSpPr/>
          <p:nvPr/>
        </p:nvSpPr>
        <p:spPr>
          <a:xfrm>
            <a:off x="0" y="-1588"/>
            <a:ext cx="12192000" cy="461665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ค่าบริการ คุมกำเนิดกึ่งถาวรในหญิง อายุ &gt;= 20 ปี (กรณีหลังยุติการตั้งครรภ์)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57E9F6-6860-4058-A3DC-F592B8CD7C0A}"/>
              </a:ext>
            </a:extLst>
          </p:cNvPr>
          <p:cNvGraphicFramePr>
            <a:graphicFrameLocks noGrp="1"/>
          </p:cNvGraphicFramePr>
          <p:nvPr/>
        </p:nvGraphicFramePr>
        <p:xfrm>
          <a:off x="728662" y="4962978"/>
          <a:ext cx="10734675" cy="13573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82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0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อัตราการจ่าย/การตั้งครรภ์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ค่าบริการใส่ห่วงอนามัย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ค่าบริการฝังยาคุมกำเนิด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 บาท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AAC2D9D-D6F4-4585-A9AF-3E932818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932" y="41097"/>
            <a:ext cx="931816" cy="3884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489599-4552-40E5-8C7C-654858F0D09D}"/>
              </a:ext>
            </a:extLst>
          </p:cNvPr>
          <p:cNvGraphicFramePr>
            <a:graphicFrameLocks noGrp="1"/>
          </p:cNvGraphicFramePr>
          <p:nvPr/>
        </p:nvGraphicFramePr>
        <p:xfrm>
          <a:off x="492035" y="1213614"/>
          <a:ext cx="11207930" cy="44343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{C4B1156A-380E-4F78-BDF5-A606A8083BF9}</a:tableStyleId>
              </a:tblPr>
              <a:tblGrid>
                <a:gridCol w="529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รายการบริการ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ICD-10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ICD-9CM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อัตราจ่าย</a:t>
                      </a: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18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บริการคุมกำเนิดกึ่งถาวร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- ใส่ห่วงอนามัย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FP001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Z301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697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- ฝังยาคุมกำเนิด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FP002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Z308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9923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72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บริการยุติการตั้งครรภ์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- ด้วยยา 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Medabon</a:t>
                      </a:r>
                      <a:r>
                        <a:rPr lang="th-TH" sz="2000" b="1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®</a:t>
                      </a: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AB001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O04.0-O04.9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- การใช้กระบอกดูดสุญญากาศ 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(MVA)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AB002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O04.0-O04.9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69.51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- การใช้เครื่องดูดสุญญากาศไฟฟ้า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(EVA)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AB003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O04.0-O04.9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69.51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90" name="Rectangle 6">
            <a:extLst>
              <a:ext uri="{FF2B5EF4-FFF2-40B4-BE49-F238E27FC236}">
                <a16:creationId xmlns:a16="http://schemas.microsoft.com/office/drawing/2014/main" id="{9015B00A-5953-4D44-82E4-C40D14EED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5922328"/>
            <a:ext cx="1158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ICD-10 Diagnosis codes.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O04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Medical abortion Incl.: legal termination of pregnancy, therapeutic termination of pregnancy, therapeutic abortion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ICD-9CM codes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69.51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Aspiration Curettage Of Uterus For Termination Of Pregnancy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ED38E-8A40-447F-84FE-ADA6D7BF3E48}"/>
              </a:ext>
            </a:extLst>
          </p:cNvPr>
          <p:cNvSpPr/>
          <p:nvPr/>
        </p:nvSpPr>
        <p:spPr>
          <a:xfrm>
            <a:off x="0" y="-1588"/>
            <a:ext cx="12192000" cy="954107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การบันทึกข้อมูลการให้บริการผ่านโปรแกรม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 (http://eclaim.nhso.go.th)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DF1EE-C63E-41E1-A715-9FAC094B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D7EC083-AE5A-4AF6-8948-9231E4EB8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82793"/>
              </p:ext>
            </p:extLst>
          </p:nvPr>
        </p:nvGraphicFramePr>
        <p:xfrm>
          <a:off x="420188" y="1152025"/>
          <a:ext cx="11706497" cy="46936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หญิงไทยตั้งครรภ์ทุกสิทธิ์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2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หน่วยบริการที่มีสิทธิขอรับค่าใช้จ่าย</a:t>
                      </a:r>
                      <a:endParaRPr kumimoji="0" lang="th-TH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หน่วยบริการประจำ หน่วยบริการที่รับการส่งต่อหรือหน่วยบริการร่วมให้บริการด้านสร้างเสริมสุขภาพและป้องกันโรค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5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หน่วยบริการภาครัฐ สังกัด สป. สธ.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ส่งผ่าน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 Claim </a:t>
                      </a:r>
                      <a:endParaRPr kumimoji="0" lang="th-TH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รพสต. ส่งข้อมูลการให้บริการผ่านหน่วยบริการประจำคู่สัญญา(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CUP)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เป็นผู้บันทึกข้อมูลเพื่อส่งเบิก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หน่วยบริการภาครัฐ สังกัดอื่น และเอกชน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ส่งผ่าน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 Claim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หน่วยบริการที่ขึ้นทะเบียนกับ </a:t>
                      </a:r>
                      <a:r>
                        <a:rPr kumimoji="0" lang="th-TH" altLang="en-US" sz="20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๑๓ กทม.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ส่งผ่านโปรแกรมส่งเสริมสุขภาพและป้องกันโรค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BPPDS 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 </a:t>
                      </a:r>
                      <a:r>
                        <a:rPr kumimoji="0" lang="th-TH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.เขต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kumimoji="0" lang="th-TH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B6966B-1E56-4EEC-B8FF-C402E61DE028}"/>
              </a:ext>
            </a:extLst>
          </p:cNvPr>
          <p:cNvSpPr/>
          <p:nvPr/>
        </p:nvSpPr>
        <p:spPr>
          <a:xfrm>
            <a:off x="0" y="-1588"/>
            <a:ext cx="12192000" cy="492443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th-TH" sz="2600" b="1" dirty="0">
                <a:solidFill>
                  <a:srgbClr val="F6E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บริการทันตกรรมส่งเสริมป้องกันในหญิงตั้งครรภ์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DDC6D-7560-4F13-BBAB-9957C985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69" y="54160"/>
            <a:ext cx="931816" cy="3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6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AFDB4-C839-41D4-82EB-F6CEDBB5BF64}"/>
              </a:ext>
            </a:extLst>
          </p:cNvPr>
          <p:cNvSpPr/>
          <p:nvPr/>
        </p:nvSpPr>
        <p:spPr>
          <a:xfrm>
            <a:off x="0" y="-1588"/>
            <a:ext cx="12192000" cy="492443"/>
          </a:xfrm>
          <a:prstGeom prst="rect">
            <a:avLst/>
          </a:prstGeom>
          <a:solidFill>
            <a:srgbClr val="113645"/>
          </a:solidFill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600" b="1">
                <a:solidFill>
                  <a:srgbClr val="F6E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บริการทันตกรรมส่งเสริมป้องกันในหญิงตั้งครรภ์</a:t>
            </a:r>
            <a:endParaRPr lang="th-TH" sz="2600" b="1" dirty="0">
              <a:solidFill>
                <a:srgbClr val="F6ED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FAC73D-E856-4E2C-87BB-698796392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48304"/>
              </p:ext>
            </p:extLst>
          </p:nvPr>
        </p:nvGraphicFramePr>
        <p:xfrm>
          <a:off x="411163" y="1690006"/>
          <a:ext cx="11280094" cy="28473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7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รหัสหัตถการ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(ICD 10 TM)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ตรวจสุขภาพช่องปาก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2330011, 2330013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(รหัสใดรหัสหนึ่ง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ขัดและทำความสะอาดฟัน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2387010, 2277310, 2277320, 2287310, 2287320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(มีรหัสใดรหัสหนึ่ง หรือหลายรหัสก็ได้)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5F37AF7-4D8F-4B0C-A512-0B299837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69" y="54160"/>
            <a:ext cx="931816" cy="3884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FBDE9D-4BD4-4950-9D7D-720FB9B59D27}"/>
              </a:ext>
            </a:extLst>
          </p:cNvPr>
          <p:cNvSpPr/>
          <p:nvPr/>
        </p:nvSpPr>
        <p:spPr>
          <a:xfrm>
            <a:off x="411163" y="755494"/>
            <a:ext cx="678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การบันทึกข้อมูลผ่านโปรแกรม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 </a:t>
            </a:r>
          </a:p>
        </p:txBody>
      </p:sp>
    </p:spTree>
    <p:extLst>
      <p:ext uri="{BB962C8B-B14F-4D97-AF65-F5344CB8AC3E}">
        <p14:creationId xmlns:p14="http://schemas.microsoft.com/office/powerpoint/2010/main" val="36403581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868B"/>
            </a:gs>
            <a:gs pos="73000">
              <a:srgbClr val="F6EDCE"/>
            </a:gs>
            <a:gs pos="26000">
              <a:srgbClr val="F6EDCE"/>
            </a:gs>
            <a:gs pos="100000">
              <a:srgbClr val="65868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F0D871-64B7-4285-97C6-53CC0CFDDF8F}"/>
              </a:ext>
            </a:extLst>
          </p:cNvPr>
          <p:cNvSpPr/>
          <p:nvPr/>
        </p:nvSpPr>
        <p:spPr>
          <a:xfrm>
            <a:off x="311325" y="994569"/>
            <a:ext cx="11569350" cy="4868862"/>
          </a:xfrm>
          <a:prstGeom prst="roundRect">
            <a:avLst>
              <a:gd name="adj" fmla="val 4019"/>
            </a:avLst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3DD5E6FD-93FD-4330-9177-813E8933E1EF}"/>
              </a:ext>
            </a:extLst>
          </p:cNvPr>
          <p:cNvSpPr/>
          <p:nvPr/>
        </p:nvSpPr>
        <p:spPr>
          <a:xfrm>
            <a:off x="170852" y="994569"/>
            <a:ext cx="6569612" cy="4868862"/>
          </a:xfrm>
          <a:prstGeom prst="parallelogram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24B5D-A305-4ABF-81C3-053ADEA26F5E}"/>
              </a:ext>
            </a:extLst>
          </p:cNvPr>
          <p:cNvSpPr/>
          <p:nvPr/>
        </p:nvSpPr>
        <p:spPr>
          <a:xfrm>
            <a:off x="532228" y="2693332"/>
            <a:ext cx="11127544" cy="243143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3D4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การจ่ายค่าบริการสร้างเสริมสุขภาพ</a:t>
            </a:r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3D4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3D4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และป้องกันโรค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 schedule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3D4C5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Calibri" pitchFamily="34" charset="0"/>
              <a:ea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FD5F5-D1E0-4F56-90FA-59B2E738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90" y="480892"/>
            <a:ext cx="1792020" cy="74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832DD-0736-4F0C-A96C-759F56682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5863431"/>
            <a:ext cx="1594778" cy="910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99500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D7EC083-AE5A-4AF6-8948-9231E4EB8605}"/>
              </a:ext>
            </a:extLst>
          </p:cNvPr>
          <p:cNvGraphicFramePr>
            <a:graphicFrameLocks noGrp="1"/>
          </p:cNvGraphicFramePr>
          <p:nvPr/>
        </p:nvGraphicFramePr>
        <p:xfrm>
          <a:off x="420188" y="1152025"/>
          <a:ext cx="11351623" cy="43888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7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เด็กวัยเรียน อายุ 4 - 12 ปี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2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หน่วยบริการที่มีสิทธิขอรับค่าใช้จ่าย</a:t>
                      </a:r>
                      <a:endParaRPr kumimoji="0" lang="th-TH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หน่วยบริการประจำ หน่วยบริการที่รับการส่งต่อหรือหน่วยบริการร่วมให้บริการด้านสร้างเสริมสุขภาพและป้องกันโรค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5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หน่วยบริการภาครัฐ สังกัด สป.สธ.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 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รพศ. / รพท. / รพช. ) ส่งผ่าน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 Claim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รพสต. ส่งผ่าน 43 แฟ้ม คือ </a:t>
                      </a:r>
                      <a:b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 1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PERSON, </a:t>
                      </a:r>
                      <a:b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 14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</a:t>
                      </a:r>
                      <a:b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 17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PROCEDURE_OPD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หน่วยบริการนอกสังกัด </a:t>
                      </a:r>
                      <a:r>
                        <a:rPr kumimoji="0" lang="th-TH" altLang="en-US" sz="20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th-TH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สธ.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ส่งข้อมูลตาม</a:t>
                      </a: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e-Claim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B6966B-1E56-4EEC-B8FF-C402E61DE028}"/>
              </a:ext>
            </a:extLst>
          </p:cNvPr>
          <p:cNvSpPr/>
          <p:nvPr/>
        </p:nvSpPr>
        <p:spPr>
          <a:xfrm>
            <a:off x="0" y="-1588"/>
            <a:ext cx="12192000" cy="492443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บริการตรวจและป้องกันสุขภาพช่องปากในเด็กวัยเรียน อายุ 4 - 12 ปี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DDC6D-7560-4F13-BBAB-9957C985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69" y="54160"/>
            <a:ext cx="931816" cy="3884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AFDB4-C839-41D4-82EB-F6CEDBB5BF64}"/>
              </a:ext>
            </a:extLst>
          </p:cNvPr>
          <p:cNvSpPr/>
          <p:nvPr/>
        </p:nvSpPr>
        <p:spPr>
          <a:xfrm>
            <a:off x="0" y="-1588"/>
            <a:ext cx="12192000" cy="492443"/>
          </a:xfrm>
          <a:prstGeom prst="rect">
            <a:avLst/>
          </a:prstGeom>
          <a:solidFill>
            <a:srgbClr val="113645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บริการตรวจและป้องกันสุขภาพช่องปากในเด็กวัยเรียน อายุ 4 - 12 ปี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696570-4AEE-4D82-917D-059E355E50C6}"/>
              </a:ext>
            </a:extLst>
          </p:cNvPr>
          <p:cNvGraphicFramePr>
            <a:graphicFrameLocks noGrp="1"/>
          </p:cNvGraphicFramePr>
          <p:nvPr/>
        </p:nvGraphicFramePr>
        <p:xfrm>
          <a:off x="411163" y="849313"/>
          <a:ext cx="11280094" cy="162369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30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0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อัตราการจ่าย/ปีงบประมาณ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 บริการเคลือบฟลูออไรด์เฉพาะที่ (อายุ 4-12 ปี)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บริการเคลือบหลุมร่องฟัน (อายุ 6-12 ปี)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ต่อซี่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FAC73D-E856-4E2C-87BB-698796392280}"/>
              </a:ext>
            </a:extLst>
          </p:cNvPr>
          <p:cNvGraphicFramePr>
            <a:graphicFrameLocks noGrp="1"/>
          </p:cNvGraphicFramePr>
          <p:nvPr/>
        </p:nvGraphicFramePr>
        <p:xfrm>
          <a:off x="411163" y="3215488"/>
          <a:ext cx="11280094" cy="297723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6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รหัสหัตถการ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เงื่อนไขฟลูออไรด์เฉพาะที่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ใช้แฟ้ม </a:t>
                      </a:r>
                      <a:r>
                        <a:rPr lang="th-TH" sz="2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procedure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</a:t>
                      </a:r>
                      <a:r>
                        <a:rPr lang="th-TH" sz="2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opd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ฟิ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ลด์ </a:t>
                      </a:r>
                      <a:r>
                        <a:rPr lang="th-TH" sz="2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procedcode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และมีเงื่อนไข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000" b="1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มี </a:t>
                      </a:r>
                      <a:r>
                        <a:rPr lang="th-TH" sz="2000" b="1" dirty="0" err="1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procedcode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ได้แก่ </a:t>
                      </a:r>
                      <a:r>
                        <a:rPr lang="th-TH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2377020, 2377021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เงื่อนไขรับบริการ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1 ครั้งต่อปี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ใช้แฟ้ม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 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ฟิ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ลด์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และมีเงื่อนไข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ไม่นับซ้ำ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distinct)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เงื่อนไขอายุ 4-12 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ใช้แฟ้ม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 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ฟิ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ลด์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birth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และมีเงื่อนไข นับคนที่อายุ 4- 12 ปี 11 เดือน 29 วัน ณ วันรับบริการ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801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41FD301-D2C8-42E2-9C83-1A1515CC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444848-327E-4533-AB55-1CF62ECE72A6}"/>
              </a:ext>
            </a:extLst>
          </p:cNvPr>
          <p:cNvSpPr/>
          <p:nvPr/>
        </p:nvSpPr>
        <p:spPr>
          <a:xfrm>
            <a:off x="260268" y="2689393"/>
            <a:ext cx="745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ฟลูออไรด์เฉพาะที่ ในเด็กวัยเรียน อายุ 4-12 ปี (คน)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AFDB4-C839-41D4-82EB-F6CEDBB5BF64}"/>
              </a:ext>
            </a:extLst>
          </p:cNvPr>
          <p:cNvSpPr/>
          <p:nvPr/>
        </p:nvSpPr>
        <p:spPr>
          <a:xfrm>
            <a:off x="0" y="-1588"/>
            <a:ext cx="12192000" cy="492443"/>
          </a:xfrm>
          <a:prstGeom prst="rect">
            <a:avLst/>
          </a:prstGeom>
          <a:solidFill>
            <a:srgbClr val="113645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บริการตรวจและป้องกันสุขภาพช่องปากในเด็กวัยเรียน อายุ 4 - 12 ปี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FAC73D-E856-4E2C-87BB-698796392280}"/>
              </a:ext>
            </a:extLst>
          </p:cNvPr>
          <p:cNvGraphicFramePr>
            <a:graphicFrameLocks noGrp="1"/>
          </p:cNvGraphicFramePr>
          <p:nvPr/>
        </p:nvGraphicFramePr>
        <p:xfrm>
          <a:off x="411163" y="1690006"/>
          <a:ext cx="11280094" cy="40635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6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รหัสหัตถการ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เงื่อนไขเคลือบหลุมร่องฟัน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ใช้แฟ้ม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procedure_opd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ฟิ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ลด์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procedcode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และมีเงื่อนไข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มี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procedcode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ได้แก่ </a:t>
                      </a:r>
                      <a:b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#16=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238703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#17=238703B #26=238703C #27=238703D #36=238703E #37=238703F #46=238703G #47=238703H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เงื่อนไขรับบริการ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4  ซี่ ต่อปี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ใช้แฟ้ม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ฟิ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ลด์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hospcode+pid+seq+date_serv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และมีเงื่อนไข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ไม่นับซ้ำ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distinct)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hospcode+pid+seq+date_serv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เงื่อนไขอายุ 6-12 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ใช้แฟ้ม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 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ฟิ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ลด์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birth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และมีเงื่อนไข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นับคนที่อายุ 6- 12 ปี 11 เดือน 29 วัน ณ วันรับบริการ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3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660BC5-3660-4C07-9274-11352D5BD931}"/>
              </a:ext>
            </a:extLst>
          </p:cNvPr>
          <p:cNvSpPr/>
          <p:nvPr/>
        </p:nvSpPr>
        <p:spPr>
          <a:xfrm>
            <a:off x="411163" y="755494"/>
            <a:ext cx="859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เคลือบหลุมร่องฟัน ในเด็กวัยเรียน อายุ 6-12 ปี (ซี่)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37AF7-4D8F-4B0C-A512-0B299837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69" y="54160"/>
            <a:ext cx="931816" cy="3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414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AFDB4-C839-41D4-82EB-F6CEDBB5BF64}"/>
              </a:ext>
            </a:extLst>
          </p:cNvPr>
          <p:cNvSpPr/>
          <p:nvPr/>
        </p:nvSpPr>
        <p:spPr>
          <a:xfrm>
            <a:off x="0" y="-1588"/>
            <a:ext cx="12192000" cy="492443"/>
          </a:xfrm>
          <a:prstGeom prst="rect">
            <a:avLst/>
          </a:prstGeom>
          <a:solidFill>
            <a:srgbClr val="113645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บริการตรวจและป้องกันสุขภาพช่องปากในเด็กวัยเรียน อายุ 4 - 12 ปี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FAC73D-E856-4E2C-87BB-698796392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60899"/>
              </p:ext>
            </p:extLst>
          </p:nvPr>
        </p:nvGraphicFramePr>
        <p:xfrm>
          <a:off x="411163" y="1690006"/>
          <a:ext cx="11280094" cy="28473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9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รหัสหัตถการ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(ICD 10 TM)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เงื่อนไขฟลูออไรด์เฉพาะที่ (4-12 ปี)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2377020, 2377021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เงื่อนไขเคลือบหลุมร่องฟัน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(6-12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ฟันกรามถาวร ซี่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16 17 26 27 36 37 46 47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2387030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5F37AF7-4D8F-4B0C-A512-0B299837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69" y="54160"/>
            <a:ext cx="931816" cy="3884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FBDE9D-4BD4-4950-9D7D-720FB9B59D27}"/>
              </a:ext>
            </a:extLst>
          </p:cNvPr>
          <p:cNvSpPr/>
          <p:nvPr/>
        </p:nvSpPr>
        <p:spPr>
          <a:xfrm>
            <a:off x="411163" y="755494"/>
            <a:ext cx="678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การบันทึกข้อมูลผ่านโปรแกรม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7377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1900" y="5772155"/>
            <a:ext cx="1600200" cy="1762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2118E-9EC9-4BEE-A9A9-52FC9F3D6D1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91" y="2226038"/>
            <a:ext cx="7882597" cy="46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775" y="569667"/>
            <a:ext cx="5601555" cy="2302934"/>
          </a:xfrm>
          <a:prstGeom prst="rect">
            <a:avLst/>
          </a:prstGeom>
        </p:spPr>
      </p:pic>
      <p:pic>
        <p:nvPicPr>
          <p:cNvPr id="5" name="Picture 2" descr="C:\Users\tanasak.k\AppData\Local\Temp\SNAGHTMLe651e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0" y="401928"/>
            <a:ext cx="5462051" cy="31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9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36F467-AC9C-48EB-AC33-4C18247113D9}"/>
              </a:ext>
            </a:extLst>
          </p:cNvPr>
          <p:cNvSpPr/>
          <p:nvPr/>
        </p:nvSpPr>
        <p:spPr>
          <a:xfrm>
            <a:off x="0" y="644743"/>
            <a:ext cx="12192000" cy="6213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92F7C-3D59-4896-8D43-FBE4B98B9FE4}"/>
              </a:ext>
            </a:extLst>
          </p:cNvPr>
          <p:cNvSpPr/>
          <p:nvPr/>
        </p:nvSpPr>
        <p:spPr>
          <a:xfrm>
            <a:off x="5808208" y="719426"/>
            <a:ext cx="2524125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บริการตรวจยืนยันโลหิตจางธาลัสซีเมียในหญิงตั้งครรภ์และสามี 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E80649E-2304-4D3B-B94F-356C574BB5FD}"/>
              </a:ext>
            </a:extLst>
          </p:cNvPr>
          <p:cNvGraphicFramePr>
            <a:graphicFrameLocks noGrp="1"/>
          </p:cNvGraphicFramePr>
          <p:nvPr/>
        </p:nvGraphicFramePr>
        <p:xfrm>
          <a:off x="5743972" y="1520287"/>
          <a:ext cx="2352675" cy="1301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0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Hb typing 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Alpha 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Beta 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PND 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ค่ายุติการตั้งครรภ์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05231F2-C9B0-4996-99A9-FB248AACE21F}"/>
              </a:ext>
            </a:extLst>
          </p:cNvPr>
          <p:cNvSpPr/>
          <p:nvPr/>
        </p:nvSpPr>
        <p:spPr>
          <a:xfrm>
            <a:off x="8924925" y="743622"/>
            <a:ext cx="30765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syndrome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ในหญิงตั้งครรภ์ </a:t>
            </a:r>
          </a:p>
          <a:p>
            <a:pPr marL="0" marR="0" lvl="0" indent="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ปีขึ้นไป และพื้นที่นำร่อง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876369-EBD0-4440-BEA6-5EFBF09360D9}"/>
              </a:ext>
            </a:extLst>
          </p:cNvPr>
          <p:cNvGraphicFramePr>
            <a:graphicFrameLocks noGrp="1"/>
          </p:cNvGraphicFramePr>
          <p:nvPr/>
        </p:nvGraphicFramePr>
        <p:xfrm>
          <a:off x="8482014" y="1520287"/>
          <a:ext cx="3519488" cy="144874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3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ค่าตรวจคัดกรองด้วยวิธี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Quadruple test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ค่าบริการเจาะเลือดและค่าขนส่ง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PND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ค่าบริการตรวจโครโมโซมยืนยันทารกในครรภ์ด้วยวิธี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Karyotyping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ค่ายุติการตั้งครรภ์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526A4640-B17F-4BD3-B1CD-90CA793BDD55}"/>
              </a:ext>
            </a:extLst>
          </p:cNvPr>
          <p:cNvSpPr/>
          <p:nvPr/>
        </p:nvSpPr>
        <p:spPr>
          <a:xfrm>
            <a:off x="8986025" y="3215793"/>
            <a:ext cx="274796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บริการป้องกันการยุติการตั้งครรภ์ที่ไม่ปลอดภัย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250274-0AA1-4DA2-834A-67542CD50F35}"/>
              </a:ext>
            </a:extLst>
          </p:cNvPr>
          <p:cNvGraphicFramePr>
            <a:graphicFrameLocks noGrp="1"/>
          </p:cNvGraphicFramePr>
          <p:nvPr/>
        </p:nvGraphicFramePr>
        <p:xfrm>
          <a:off x="8906895" y="3970088"/>
          <a:ext cx="2747963" cy="27463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3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1E1F66D2-514B-4F0F-BDCB-A81FB55D5333}"/>
              </a:ext>
            </a:extLst>
          </p:cNvPr>
          <p:cNvSpPr/>
          <p:nvPr/>
        </p:nvSpPr>
        <p:spPr>
          <a:xfrm>
            <a:off x="2987787" y="752499"/>
            <a:ext cx="252412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บริการฝากครรภ์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(ANC)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EC3649-2EE6-4813-94A8-E5B0ACA47424}"/>
              </a:ext>
            </a:extLst>
          </p:cNvPr>
          <p:cNvGraphicFramePr>
            <a:graphicFrameLocks noGrp="1"/>
          </p:cNvGraphicFramePr>
          <p:nvPr/>
        </p:nvGraphicFramePr>
        <p:xfrm>
          <a:off x="3084117" y="1520287"/>
          <a:ext cx="2098676" cy="111915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8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ANC 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ครั้งแรก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ANC 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ครั้งที่ 2-5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90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ตรวจและป้องกันสุขภาพช่องปาก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0A05A85-6122-4312-9776-24E1E76C7E74}"/>
              </a:ext>
            </a:extLst>
          </p:cNvPr>
          <p:cNvSpPr/>
          <p:nvPr/>
        </p:nvSpPr>
        <p:spPr>
          <a:xfrm>
            <a:off x="625428" y="3212164"/>
            <a:ext cx="301307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530" marR="0" lvl="0" indent="-17653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บริการตรวจคัดกรองภาวะ</a:t>
            </a:r>
          </a:p>
          <a:p>
            <a:pPr marL="176530" marR="0" lvl="0" indent="-17653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พร่องฮอร์โมนไทรอยด์ใน</a:t>
            </a:r>
          </a:p>
          <a:p>
            <a:pPr marL="176530" marR="0" lvl="0" indent="-17653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เด็กแรกเกิด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3B669C6-69B9-4B56-99C1-A1F6E6CCB9D4}"/>
              </a:ext>
            </a:extLst>
          </p:cNvPr>
          <p:cNvGraphicFramePr>
            <a:graphicFrameLocks noGrp="1"/>
          </p:cNvGraphicFramePr>
          <p:nvPr/>
        </p:nvGraphicFramePr>
        <p:xfrm>
          <a:off x="398038" y="3986648"/>
          <a:ext cx="2509838" cy="2746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8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948" marR="0" marT="0" marB="0" anchor="ctr" horzOverflow="overflow"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1948" marT="0" marB="0" anchor="ctr" horzOverflow="overflow"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1749E78A-1001-4091-A588-38CA2457E04D}"/>
              </a:ext>
            </a:extLst>
          </p:cNvPr>
          <p:cNvSpPr/>
          <p:nvPr/>
        </p:nvSpPr>
        <p:spPr>
          <a:xfrm>
            <a:off x="558800" y="677863"/>
            <a:ext cx="1719263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บริการตรวจคัดกรองมะเร็งปากมดลูก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4FD2DC7-F2CE-4DFF-8893-1B30DDB7B651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1526297"/>
          <a:ext cx="2509838" cy="97472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8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 smear/ VIA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HPV DNA test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90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Liquid Based Cytology 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90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การทำ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Colposcopy </a:t>
                      </a:r>
                    </a:p>
                  </a:txBody>
                  <a:tcPr marL="71948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35974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459EEE5C-2B2E-4351-B58B-084DB4729B77}"/>
              </a:ext>
            </a:extLst>
          </p:cNvPr>
          <p:cNvSpPr txBox="1"/>
          <p:nvPr/>
        </p:nvSpPr>
        <p:spPr>
          <a:xfrm>
            <a:off x="3677511" y="6555571"/>
            <a:ext cx="5278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อัตราการจ่ายเป็น บาท/ครั้ง ในแต่ละรายการ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1DD3F25-8277-439B-8FF5-C1451771361D}"/>
              </a:ext>
            </a:extLst>
          </p:cNvPr>
          <p:cNvGraphicFramePr>
            <a:graphicFrameLocks noGrp="1"/>
          </p:cNvGraphicFramePr>
          <p:nvPr/>
        </p:nvGraphicFramePr>
        <p:xfrm>
          <a:off x="483703" y="5818434"/>
          <a:ext cx="2509838" cy="5492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7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ค่าชดเชยใส่ห่วง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10890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ค่าชดเชยยาฝัง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6DC7486-925E-4CED-B905-181FB380592B}"/>
              </a:ext>
            </a:extLst>
          </p:cNvPr>
          <p:cNvGraphicFramePr>
            <a:graphicFrameLocks noGrp="1"/>
          </p:cNvGraphicFramePr>
          <p:nvPr/>
        </p:nvGraphicFramePr>
        <p:xfrm>
          <a:off x="4486471" y="5820769"/>
          <a:ext cx="3174207" cy="5492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4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ค่าชดเชยใส่ห่วง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10890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ค่าชดเชยยาฝัง</a:t>
                      </a:r>
                    </a:p>
                  </a:txBody>
                  <a:tcPr marL="71948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1948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9E719F1A-7823-45FA-B65C-E216854226C7}"/>
              </a:ext>
            </a:extLst>
          </p:cNvPr>
          <p:cNvSpPr/>
          <p:nvPr/>
        </p:nvSpPr>
        <p:spPr>
          <a:xfrm>
            <a:off x="626863" y="5085672"/>
            <a:ext cx="278923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บริการคุมกำเนิดกึ่งถาวร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(ใส่ห่วง/ฝังยา) หญิง&lt; 20 ปี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4726CC-76C8-4124-B0DC-834A4EA4C464}"/>
              </a:ext>
            </a:extLst>
          </p:cNvPr>
          <p:cNvSpPr/>
          <p:nvPr/>
        </p:nvSpPr>
        <p:spPr>
          <a:xfrm>
            <a:off x="4151710" y="5057101"/>
            <a:ext cx="39449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บริการคุมกำเนิดกึ่งถาวร (ใส่ห่วง/ฝังยา)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หญิง ≥ 20 ปีขึ้นไป กรณีแท้ง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Unwanted pregnancy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Shape 55">
            <a:extLst>
              <a:ext uri="{FF2B5EF4-FFF2-40B4-BE49-F238E27FC236}">
                <a16:creationId xmlns:a16="http://schemas.microsoft.com/office/drawing/2014/main" id="{EA1BCA38-277C-4A52-86CD-98A324F6BB1B}"/>
              </a:ext>
            </a:extLst>
          </p:cNvPr>
          <p:cNvSpPr/>
          <p:nvPr/>
        </p:nvSpPr>
        <p:spPr>
          <a:xfrm flipH="1">
            <a:off x="98425" y="712788"/>
            <a:ext cx="515938" cy="46355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Shape 55">
            <a:extLst>
              <a:ext uri="{FF2B5EF4-FFF2-40B4-BE49-F238E27FC236}">
                <a16:creationId xmlns:a16="http://schemas.microsoft.com/office/drawing/2014/main" id="{E563CD65-02C7-49D1-866A-5A56FBE59800}"/>
              </a:ext>
            </a:extLst>
          </p:cNvPr>
          <p:cNvSpPr/>
          <p:nvPr/>
        </p:nvSpPr>
        <p:spPr>
          <a:xfrm flipH="1">
            <a:off x="8360795" y="758287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9A0C3C-40A7-40C7-937A-54D3E39A6FE5}"/>
              </a:ext>
            </a:extLst>
          </p:cNvPr>
          <p:cNvSpPr/>
          <p:nvPr/>
        </p:nvSpPr>
        <p:spPr>
          <a:xfrm>
            <a:off x="8937029" y="5224969"/>
            <a:ext cx="274796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60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ทันตกรรมป้องกันในเด็ก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1EABA51-1F10-4EA8-90DB-3B06C587E0CB}"/>
              </a:ext>
            </a:extLst>
          </p:cNvPr>
          <p:cNvGraphicFramePr>
            <a:graphicFrameLocks noGrp="1"/>
          </p:cNvGraphicFramePr>
          <p:nvPr/>
        </p:nvGraphicFramePr>
        <p:xfrm>
          <a:off x="8503529" y="5818434"/>
          <a:ext cx="3308463" cy="5492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เคลือบฟลูออไรด์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4-12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194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10903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เคลือบหลุมร่องฟัน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6-12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ต่อซี่)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194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745" name="Rectangle 9">
            <a:extLst>
              <a:ext uri="{FF2B5EF4-FFF2-40B4-BE49-F238E27FC236}">
                <a16:creationId xmlns:a16="http://schemas.microsoft.com/office/drawing/2014/main" id="{A6680FFC-531E-4E0D-9065-3D1F5F67F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710" y="3156125"/>
            <a:ext cx="3230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การตรวจยืนยันภาวะพร่องไทรอยด์ฮอร์โมน (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TSH) </a:t>
            </a:r>
            <a:r>
              <a:rPr kumimoji="0" lang="th-TH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ผิดปกติ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ADD38DB6-4B1D-44A5-8181-46E05FA00142}"/>
              </a:ext>
            </a:extLst>
          </p:cNvPr>
          <p:cNvGraphicFramePr>
            <a:graphicFrameLocks noGrp="1"/>
          </p:cNvGraphicFramePr>
          <p:nvPr/>
        </p:nvGraphicFramePr>
        <p:xfrm>
          <a:off x="4012292" y="3971121"/>
          <a:ext cx="3603625" cy="2936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8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th-TH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การติดตามให้มาตรวจยืนยันภายใน 14 วัน</a:t>
                      </a:r>
                    </a:p>
                  </a:txBody>
                  <a:tcPr marL="68567" marR="68567" marT="0" marB="0" anchor="ctr"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67" marR="68567" marT="0" marB="0" anchor="ctr"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CF5C5334-95CF-46F0-A6D7-E31639E11B42}"/>
              </a:ext>
            </a:extLst>
          </p:cNvPr>
          <p:cNvSpPr/>
          <p:nvPr/>
        </p:nvSpPr>
        <p:spPr>
          <a:xfrm>
            <a:off x="0" y="-1588"/>
            <a:ext cx="12192000" cy="646331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จ่ายแบบ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 Schedule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2563</a:t>
            </a:r>
          </a:p>
        </p:txBody>
      </p:sp>
      <p:sp>
        <p:nvSpPr>
          <p:cNvPr id="36" name="Shape 55">
            <a:extLst>
              <a:ext uri="{FF2B5EF4-FFF2-40B4-BE49-F238E27FC236}">
                <a16:creationId xmlns:a16="http://schemas.microsoft.com/office/drawing/2014/main" id="{39559046-AF6E-4BA7-9C5B-1FCAD39C9978}"/>
              </a:ext>
            </a:extLst>
          </p:cNvPr>
          <p:cNvSpPr/>
          <p:nvPr/>
        </p:nvSpPr>
        <p:spPr>
          <a:xfrm flipH="1">
            <a:off x="2528320" y="745955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hape 55">
            <a:extLst>
              <a:ext uri="{FF2B5EF4-FFF2-40B4-BE49-F238E27FC236}">
                <a16:creationId xmlns:a16="http://schemas.microsoft.com/office/drawing/2014/main" id="{5122F8DE-D3E9-481A-A71E-FD001661A8D8}"/>
              </a:ext>
            </a:extLst>
          </p:cNvPr>
          <p:cNvSpPr/>
          <p:nvPr/>
        </p:nvSpPr>
        <p:spPr>
          <a:xfrm flipH="1">
            <a:off x="80226" y="3153692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Shape 55">
            <a:extLst>
              <a:ext uri="{FF2B5EF4-FFF2-40B4-BE49-F238E27FC236}">
                <a16:creationId xmlns:a16="http://schemas.microsoft.com/office/drawing/2014/main" id="{A325E799-D511-4EF5-BE41-7CE1D56BF63C}"/>
              </a:ext>
            </a:extLst>
          </p:cNvPr>
          <p:cNvSpPr/>
          <p:nvPr/>
        </p:nvSpPr>
        <p:spPr>
          <a:xfrm flipH="1">
            <a:off x="3501840" y="3179082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Shape 55">
            <a:extLst>
              <a:ext uri="{FF2B5EF4-FFF2-40B4-BE49-F238E27FC236}">
                <a16:creationId xmlns:a16="http://schemas.microsoft.com/office/drawing/2014/main" id="{641DFCBB-0C21-4D78-AC30-EF80A8176F03}"/>
              </a:ext>
            </a:extLst>
          </p:cNvPr>
          <p:cNvSpPr/>
          <p:nvPr/>
        </p:nvSpPr>
        <p:spPr>
          <a:xfrm flipH="1">
            <a:off x="5274072" y="752499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Shape 55">
            <a:extLst>
              <a:ext uri="{FF2B5EF4-FFF2-40B4-BE49-F238E27FC236}">
                <a16:creationId xmlns:a16="http://schemas.microsoft.com/office/drawing/2014/main" id="{655CF260-9C5E-4E03-92AE-D4BAE4F72EB4}"/>
              </a:ext>
            </a:extLst>
          </p:cNvPr>
          <p:cNvSpPr/>
          <p:nvPr/>
        </p:nvSpPr>
        <p:spPr>
          <a:xfrm flipH="1">
            <a:off x="124988" y="5111914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Shape 55">
            <a:extLst>
              <a:ext uri="{FF2B5EF4-FFF2-40B4-BE49-F238E27FC236}">
                <a16:creationId xmlns:a16="http://schemas.microsoft.com/office/drawing/2014/main" id="{F82894F5-D9B6-4965-AAC7-6AE004F46F16}"/>
              </a:ext>
            </a:extLst>
          </p:cNvPr>
          <p:cNvSpPr/>
          <p:nvPr/>
        </p:nvSpPr>
        <p:spPr>
          <a:xfrm flipH="1">
            <a:off x="3589140" y="5085672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Shape 55">
            <a:extLst>
              <a:ext uri="{FF2B5EF4-FFF2-40B4-BE49-F238E27FC236}">
                <a16:creationId xmlns:a16="http://schemas.microsoft.com/office/drawing/2014/main" id="{AEF47E81-1146-45B1-8FBE-B3F187A0E0F9}"/>
              </a:ext>
            </a:extLst>
          </p:cNvPr>
          <p:cNvSpPr/>
          <p:nvPr/>
        </p:nvSpPr>
        <p:spPr>
          <a:xfrm flipH="1">
            <a:off x="8439925" y="3200796"/>
            <a:ext cx="546100" cy="4651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sz="2805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Shape 55">
            <a:extLst>
              <a:ext uri="{FF2B5EF4-FFF2-40B4-BE49-F238E27FC236}">
                <a16:creationId xmlns:a16="http://schemas.microsoft.com/office/drawing/2014/main" id="{49CFD902-9F64-4947-9049-B8A77CB49E37}"/>
              </a:ext>
            </a:extLst>
          </p:cNvPr>
          <p:cNvSpPr/>
          <p:nvPr/>
        </p:nvSpPr>
        <p:spPr>
          <a:xfrm flipH="1">
            <a:off x="8291711" y="5054842"/>
            <a:ext cx="620938" cy="515501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13645"/>
          </a:solidFill>
          <a:ln>
            <a:noFill/>
          </a:ln>
        </p:spPr>
        <p:txBody>
          <a:bodyPr spcFirstLastPara="1" lIns="91592" tIns="91592" rIns="91592" bIns="9159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6AD4904-FCF1-4B25-8729-6B8A6BFD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271" y="80285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CD4943F-2B60-484D-BF32-550ECFEE9650}"/>
              </a:ext>
            </a:extLst>
          </p:cNvPr>
          <p:cNvGraphicFramePr>
            <a:graphicFrameLocks noGrp="1"/>
          </p:cNvGraphicFramePr>
          <p:nvPr/>
        </p:nvGraphicFramePr>
        <p:xfrm>
          <a:off x="452845" y="929958"/>
          <a:ext cx="11286309" cy="54390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3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หญิงไทยทุกสิทธิ อายุ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&lt; 60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หน่วยบริการที่มีสิทธิขอรับค่าใช้จ่าย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หน่วยบริการปฐมภูมิ หน่วยบริการประจำ หน่วยบริการรับส่งต่อทั่วไป และหน่วยบริการร่วมให้บริการสร้างเสริมสุขภาพและป้องกันโรค กรณีหน่วยบริการปฐมภูมิที่เป็นเครือข่ายของหน่วยบริการประจำ 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.จ่ายให้กับหน่วยบริการประจำที่เป็นแม่ข่าย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หน่วยบริการในสังกัด สป.สธ.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ส่งข้อมูลตามแฟ้มฐานข้อมูลโครงสร้างฐานข้อมูลด้านการแพทย์และสุขภาพ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แฟ้ม) คือ แฟ้ม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 Person,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แฟ้ม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(15) Diagnosis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 </a:t>
                      </a:r>
                      <a:b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special PP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b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หน่วยบริการนอกสังกัด </a:t>
                      </a:r>
                      <a:r>
                        <a:rPr kumimoji="0" lang="th-TH" sz="20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สธ.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ส่งข้อมูลตามระบบ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claim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 (แต่ต้องแจ้งก่อนเริ่มปีงบประมาณ)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 </a:t>
                      </a: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HPV</a:t>
                      </a:r>
                      <a:r>
                        <a:rPr kumimoji="0" lang="th-TH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กรมวิทย์และหน่วยที่มีศักยภาพ</a:t>
                      </a: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อื่นๆ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itchFamily="2" charset="2"/>
                        </a:rPr>
                        <a:t>รอ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itchFamily="2" charset="2"/>
                        </a:rPr>
                        <a:t>Confirm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itchFamily="2" charset="2"/>
                        </a:rPr>
                        <a:t>เกี่ยวกับโปรแกรมการบันทึกข้อมูล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3" name="Rectangle 6">
            <a:extLst>
              <a:ext uri="{FF2B5EF4-FFF2-40B4-BE49-F238E27FC236}">
                <a16:creationId xmlns:a16="http://schemas.microsoft.com/office/drawing/2014/main" id="{756ECD99-C01D-4FC8-9685-D5C67535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091E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บริการตรวจคัดกรองและตรวจยืนยันมะเร็งปากมดลูก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0C920-34D9-4F37-85EC-20D11FEF3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3541E703-4E0F-406E-9AE3-3E526F5D6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11364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บริการตรวจคัดกรองและตรวจยืนยันมะเร็งปากมดลูก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29453F-A8C4-44B9-8AF4-D315FE9FF75D}"/>
              </a:ext>
            </a:extLst>
          </p:cNvPr>
          <p:cNvGraphicFramePr>
            <a:graphicFrameLocks noGrp="1"/>
          </p:cNvGraphicFramePr>
          <p:nvPr/>
        </p:nvGraphicFramePr>
        <p:xfrm>
          <a:off x="220662" y="1391331"/>
          <a:ext cx="11750675" cy="46922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05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อัตราจ่าย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 smear/VIA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ตรวจคัดกรองมะเร็งปากมดลูกด้วยวิธี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HPV DNA Test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หน่วยบริการที่ให้บริการเก็บตัวอย่าง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กรมวิทยาศาสตร์การแพทย์ หรือหน่วยบริการที่มีศักยภาพ ให้บริการตรวจ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หน่วยบริการที่มีศักยภาพให้บริการตรวจและเก็บตัวอย่าง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บริการตรวจทางเซลล์วิทยาด้วย วิธี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Liquid based cytology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1576388" algn="l"/>
                        </a:tabLst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kumimoji="0" lang="th-TH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การทำ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Colposcopy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รวมค่าทำ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biopsy/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ค่าอ่านผล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C7F2840-A35D-4096-9D8A-BE0858E9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271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D0983B-1496-42CC-B78D-562CE2DFA440}"/>
              </a:ext>
            </a:extLst>
          </p:cNvPr>
          <p:cNvGraphicFramePr>
            <a:graphicFrameLocks noGrp="1"/>
          </p:cNvGraphicFramePr>
          <p:nvPr/>
        </p:nvGraphicFramePr>
        <p:xfrm>
          <a:off x="496388" y="1022313"/>
          <a:ext cx="11220995" cy="53338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3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หญิงไทยตั้งครรภ์ทุกสิทธิ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หน่วยบริการที่มีสิทธิขอรับค่าใช้จ่าย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หน่วยบริการปฐมภูมิ หน่วยบริการประจำ หน่วยบริการรับส่งต่อทั่วไป และหน่วยบริการร่วมให้บริการสร้างเสริมสุขภาพและป้องกันโรค กรณีหน่วยบริการปฐมภูมิที่เป็นเครือข่ายของหน่วยบริการประจำ 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สปสช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.จ่ายให้กับหน่วยบริการประจำที่เป็นแม่ข่าย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หน่วยบริการในสังกัด สป.สธ.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ส่งข้อมูลตามแฟ้มฐานข้อมูลโครงสร้างฐานข้อมูลด้านการแพทย์และสุขภาพ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แฟ้ม)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คือ แฟ้ม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Person,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Prenatal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และแฟ้ม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 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จอ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ัลต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ราซาว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ด์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ICD9 88.76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ฟันแม่บันทึกผ่าน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eClaim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ทั้งหมด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รพ.สต.คีย์ผ่าน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CUP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หน่วยบริการนอกสังกัด สป.สธ.</a:t>
                      </a:r>
                      <a:endParaRPr kumimoji="0" lang="th-TH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ส่งข้อมูลตามระบบ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claim *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 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จอ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ัลต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ราซาว</a:t>
                      </a:r>
                      <a:r>
                        <a:rPr kumimoji="0" lang="th-TH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ด์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ICD9 88.76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ตรวจสุขภาพช่องปาก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รหัสหัตถการของ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ICD10TM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2330011, 2330013 (รหัสใดรหัสหนึ่ง)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ขัดและทำความสะอาดฟัน 2387010, 2277310, 2277320, 2287310, 2287320 (มีรหัสใดรหัสหนึ่ง หรือหลายรหัสก็ได้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ระบุการวินิจฉัยโรคหลัก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 10 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Z34.0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การดูแลการตั้งครรภ์ปกติ ครรภ์แรก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Z34.8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การดูแลการตั้งครรภ์ปกติอื่น  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3417D79-2556-42DC-988D-79ADF14FD57F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บริการฝากครรภ์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4B9FC-FE89-4B04-A3DC-F5C787AF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92D17C2-656B-439F-9848-B18B55D8C04E}"/>
              </a:ext>
            </a:extLst>
          </p:cNvPr>
          <p:cNvSpPr/>
          <p:nvPr/>
        </p:nvSpPr>
        <p:spPr>
          <a:xfrm>
            <a:off x="0" y="-1588"/>
            <a:ext cx="12192000" cy="584775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บริการฝากครรภ์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Antenatal Care)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6047AA-D698-4373-8D9A-28A045B70BF1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1296988"/>
          <a:ext cx="10482263" cy="40515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61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9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อัตราการจ่าย/การตั้งครรภ์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0393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ANC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ครั้งแรก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 บาท</a:t>
                      </a: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ANC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ครั้งที่ 2-5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บาท</a:t>
                      </a: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Ultrasound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D4C5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</a:p>
                  </a:txBody>
                  <a:tcPr marL="36000" marR="72000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4C5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ตรวจและป้องกันสุขภาพช่องปาก</a:t>
                      </a:r>
                    </a:p>
                  </a:txBody>
                  <a:tcPr marL="71948" marR="71948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</a:t>
                      </a:r>
                    </a:p>
                  </a:txBody>
                  <a:tcPr marL="35973" marR="71948" marT="0" marB="0" anchor="ctr" horzOverflow="overflow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08B50B-1A3B-40C4-BBB0-1C7DFF2A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3BBBD3-2F9D-4B52-A479-F28B78D880D6}"/>
              </a:ext>
            </a:extLst>
          </p:cNvPr>
          <p:cNvGraphicFramePr>
            <a:graphicFrameLocks noGrp="1"/>
          </p:cNvGraphicFramePr>
          <p:nvPr/>
        </p:nvGraphicFramePr>
        <p:xfrm>
          <a:off x="511628" y="1582964"/>
          <a:ext cx="11168743" cy="292576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1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113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เงื่อนไข/หลักเกณฑ์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113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กลุ่มเป้าหมาย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หญิงไทยตั้งครรภ์ทุกสิทธิ และสามี ที่มีภาวะเสี่ยง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หน่วยบริการที่มีสิทธิขอรับค่าใช้จ่าย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หน่วยบริการทุกแห่งที่ให้บริการตรวจทางห้องปฏิบัติการ ตรวจวินิจฉัยทารกในครรภ์, การยุติการตั้งครรภ์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th-TH" sz="2400" b="1" u="none" strike="noStrike" cap="none" normalizeH="0" baseline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การบันทึกข้อมูล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โปรแกรมที่ใช้เบิกจ่าย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364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National Perinatal Registry Portal: NPRP) http//:nprp.nhso.go.th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364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04" marB="45704" horzOverflow="overflow"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9EE443-81C6-496F-87ED-0A4D4F24285F}"/>
              </a:ext>
            </a:extLst>
          </p:cNvPr>
          <p:cNvSpPr/>
          <p:nvPr/>
        </p:nvSpPr>
        <p:spPr>
          <a:xfrm>
            <a:off x="0" y="-1588"/>
            <a:ext cx="12192000" cy="584775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บริการตรวจยืนยันโลหิตจาง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ธาลัสซี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เมีย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ในหญิงตั้งครรภ์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7DF9B-ADA7-40EE-B4C4-C2AE7F146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ABF715-7B5D-4F02-B72A-3190736EF0CB}"/>
              </a:ext>
            </a:extLst>
          </p:cNvPr>
          <p:cNvGraphicFramePr>
            <a:graphicFrameLocks noGrp="1"/>
          </p:cNvGraphicFramePr>
          <p:nvPr/>
        </p:nvGraphicFramePr>
        <p:xfrm>
          <a:off x="924560" y="1527629"/>
          <a:ext cx="10620103" cy="415131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5050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baseline="0" dirty="0"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รายการ</a:t>
                      </a:r>
                      <a:endParaRPr lang="en-US" sz="2400" b="1" i="0" u="none" strike="noStrike" baseline="0" dirty="0"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6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baseline="0" dirty="0">
                          <a:solidFill>
                            <a:srgbClr val="F6ED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อัตราการจ่าย/การตั้งครรภ์/คู่เสี่ยง</a:t>
                      </a:r>
                      <a:endParaRPr lang="th-TH" sz="1100" b="1" i="0" u="none" strike="noStrike" baseline="0" dirty="0">
                        <a:solidFill>
                          <a:srgbClr val="F6EDC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ค่าตรวจ </a:t>
                      </a:r>
                      <a:r>
                        <a:rPr lang="en-US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Hb typing </a:t>
                      </a:r>
                      <a:endParaRPr lang="en-US" sz="2400" b="1" i="0" u="none" strike="noStrike" baseline="0" dirty="0">
                        <a:solidFill>
                          <a:srgbClr val="1136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400" b="1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 บาท 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ค่าตรวจ </a:t>
                      </a:r>
                      <a:r>
                        <a:rPr lang="en-US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Alpha - thal 1</a:t>
                      </a:r>
                      <a:endParaRPr lang="en-US" sz="2400" b="1" i="0" u="none" strike="noStrike" baseline="0" dirty="0">
                        <a:solidFill>
                          <a:srgbClr val="1136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400" b="1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บาท 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ค่าตรวจ </a:t>
                      </a:r>
                      <a:r>
                        <a:rPr lang="en-US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Beta - thalassemai </a:t>
                      </a:r>
                      <a:endParaRPr lang="en-US" sz="2400" b="1" i="0" u="none" strike="noStrike" baseline="0" dirty="0">
                        <a:solidFill>
                          <a:srgbClr val="1136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400" b="1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1,200 บาท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 </a:t>
                      </a:r>
                      <a:r>
                        <a:rPr lang="en-US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PND </a:t>
                      </a:r>
                      <a:endParaRPr lang="en-US" sz="2400" b="1" i="0" u="none" strike="noStrike" baseline="0" dirty="0">
                        <a:solidFill>
                          <a:srgbClr val="1136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400" b="1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 บาท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u="none" strike="noStrike" baseline="0" dirty="0">
                          <a:solidFill>
                            <a:srgbClr val="11364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ค่ายุติการตั้งครรภ์</a:t>
                      </a:r>
                      <a:endParaRPr lang="th-TH" sz="2400" b="1" i="0" u="none" strike="noStrike" baseline="0" dirty="0">
                        <a:solidFill>
                          <a:srgbClr val="1136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400" b="1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 บาท</a:t>
                      </a:r>
                      <a:endParaRPr lang="th-TH" sz="2400" b="1" i="0" u="none" strike="noStrike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8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494763A-388C-4F66-B043-F14F59C53EAE}"/>
              </a:ext>
            </a:extLst>
          </p:cNvPr>
          <p:cNvSpPr/>
          <p:nvPr/>
        </p:nvSpPr>
        <p:spPr>
          <a:xfrm>
            <a:off x="0" y="-1588"/>
            <a:ext cx="12192000" cy="584775"/>
          </a:xfrm>
          <a:prstGeom prst="rect">
            <a:avLst/>
          </a:prstGeom>
          <a:solidFill>
            <a:srgbClr val="11364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บริการตรวจยืนยันโลหิตจาง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ธาลัสซี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เมีย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6EDC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ในหญิงตั้งครรภ์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6EDC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F5128-41A9-46F6-816D-DC06F791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97" y="54159"/>
            <a:ext cx="1165288" cy="485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laim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im_theme1" id="{5EA457EF-1400-4BD0-9DF9-883A8A37CF5B}" vid="{62316460-785B-4D4C-90EA-F848453C2F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Custom 19">
      <a:dk1>
        <a:sysClr val="windowText" lastClr="000000"/>
      </a:dk1>
      <a:lt1>
        <a:sysClr val="window" lastClr="FFFFFF"/>
      </a:lt1>
      <a:dk2>
        <a:srgbClr val="632E62"/>
      </a:dk2>
      <a:lt2>
        <a:srgbClr val="FFFFFF"/>
      </a:lt2>
      <a:accent1>
        <a:srgbClr val="92278F"/>
      </a:accent1>
      <a:accent2>
        <a:srgbClr val="FFFFFF"/>
      </a:accent2>
      <a:accent3>
        <a:srgbClr val="FFFFFF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and_Picture_Fade_on_Path_Themed.potx" id="{5FA225B1-9DB7-4E7A-BEDA-2F16819FB22A}" vid="{6D0C3340-F1D4-4E44-988D-AE99DD9A48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claim_theme1</Template>
  <TotalTime>9793</TotalTime>
  <Words>2714</Words>
  <Application>Microsoft Office PowerPoint</Application>
  <PresentationFormat>Widescreen</PresentationFormat>
  <Paragraphs>402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TH Sarabun New</vt:lpstr>
      <vt:lpstr>Wingdings</vt:lpstr>
      <vt:lpstr>claim_theme1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Tanasak Kaewchompoo</dc:creator>
  <cp:lastModifiedBy>User</cp:lastModifiedBy>
  <cp:revision>167</cp:revision>
  <dcterms:created xsi:type="dcterms:W3CDTF">2019-09-19T04:43:13Z</dcterms:created>
  <dcterms:modified xsi:type="dcterms:W3CDTF">2019-11-19T02:15:15Z</dcterms:modified>
</cp:coreProperties>
</file>