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notesMasterIdLst>
    <p:notesMasterId r:id="rId11"/>
  </p:notesMasterIdLst>
  <p:handoutMasterIdLst>
    <p:handoutMasterId r:id="rId12"/>
  </p:handoutMasterIdLst>
  <p:sldIdLst>
    <p:sldId id="11628" r:id="rId2"/>
    <p:sldId id="303" r:id="rId3"/>
    <p:sldId id="305" r:id="rId4"/>
    <p:sldId id="306" r:id="rId5"/>
    <p:sldId id="307" r:id="rId6"/>
    <p:sldId id="300" r:id="rId7"/>
    <p:sldId id="308" r:id="rId8"/>
    <p:sldId id="301" r:id="rId9"/>
    <p:sldId id="302" r:id="rId10"/>
  </p:sldIdLst>
  <p:sldSz cx="12192000" cy="6858000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99"/>
    <a:srgbClr val="FFCCFF"/>
    <a:srgbClr val="66FFFF"/>
    <a:srgbClr val="99FFCC"/>
    <a:srgbClr val="FFFF99"/>
    <a:srgbClr val="CCECFF"/>
    <a:srgbClr val="0000CC"/>
    <a:srgbClr val="FFCC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สไตล์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29" autoAdjust="0"/>
    <p:restoredTop sz="89972" autoAdjust="0"/>
  </p:normalViewPr>
  <p:slideViewPr>
    <p:cSldViewPr snapToGrid="0">
      <p:cViewPr varScale="1">
        <p:scale>
          <a:sx n="98" d="100"/>
          <a:sy n="98" d="100"/>
        </p:scale>
        <p:origin x="58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97E0B-8C1C-4D46-8CC4-02F9587A77EA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83094-6239-4E52-8652-87F536F92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98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2ED9B8-110B-4BEC-9A17-AA493FD4DFA3}" type="datetimeFigureOut">
              <a:rPr lang="en-US"/>
              <a:pPr>
                <a:defRPr/>
              </a:pPr>
              <a:t>8/14/2024</a:t>
            </a:fld>
            <a:endParaRPr lang="en-US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/>
              <a:t>ระดับที่สอง</a:t>
            </a:r>
          </a:p>
          <a:p>
            <a:pPr lvl="2"/>
            <a:r>
              <a:rPr lang="th-TH" noProof="0"/>
              <a:t>ระดับที่สาม</a:t>
            </a:r>
          </a:p>
          <a:p>
            <a:pPr lvl="3"/>
            <a:r>
              <a:rPr lang="th-TH" noProof="0"/>
              <a:t>ระดับที่สี่</a:t>
            </a:r>
          </a:p>
          <a:p>
            <a:pPr lvl="4"/>
            <a:r>
              <a:rPr lang="th-TH" noProof="0"/>
              <a:t>ระดับที่ห้า</a:t>
            </a:r>
            <a:endParaRPr lang="en-US" noProof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02485A-31A3-44A6-951A-9A3318182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21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E7ABFE-243E-47ED-8B38-26EAE3C97A37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95BEB6-E4B3-4586-9C78-56E047EF5A2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509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E5870-B499-49EC-967F-485582285FFB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698F6-69AF-4797-88A6-D2ECA66ED758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119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C34472-7509-40EF-B0E6-F5C100EDA65C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EF197-1424-4501-AD01-A1047C1A3F7B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634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4EC529-EC36-40E6-A209-DDCF3CBF8EE6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C0085-E0A1-4A90-B21C-503B61865EE6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008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EFEA44-F901-40BD-850D-4AD4E222168A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1B3D0-3D76-4B9D-8966-D96E8FA9495B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872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B0EC22-0321-4E8A-A3A3-FA96D6DA4B6B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094148-5AE7-4872-A3A2-4EA76B1026C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647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277FFF-C336-47C0-B367-8F8D2A3869F9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548BA-0F01-4B4F-A164-BC90CC0CCD4D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52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28A845-F628-4F59-A9A7-C143849EE98C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871CA-F57E-4C7F-B959-192A7A33C43D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895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3C2705-CB96-4C33-923E-A39CDC3A4A8B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BE2B6-AE71-4C1B-A3D1-EF2BB5F61C4B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5928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3F564-F183-4B6E-9720-96020A33CE44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0F158-8CB3-44CD-882E-4D0537FA8146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108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B07DD-3B24-46A0-BDBD-40A50774EEA4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5EC96-09AE-495E-AE3E-7BE274CF97AD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56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E7ABFE-243E-47ED-8B38-26EAE3C97A37}" type="datetimeFigureOut">
              <a:rPr lang="th-TH" smtClean="0"/>
              <a:pPr>
                <a:defRPr/>
              </a:pPr>
              <a:t>14/08/67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395BEB6-E4B3-4586-9C78-56E047EF5A2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462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ชื่อเรื่อง 1">
            <a:extLst>
              <a:ext uri="{FF2B5EF4-FFF2-40B4-BE49-F238E27FC236}">
                <a16:creationId xmlns:a16="http://schemas.microsoft.com/office/drawing/2014/main" id="{6680CB49-688B-4E93-1E58-8A07FE1042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th-TH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ประเด็นมุ่งเน้นในการพัฒนาประจำปีงบประมาณ พ.ศ. </a:t>
            </a:r>
            <a:r>
              <a:rPr lang="en-US" alt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</a:p>
        </p:txBody>
      </p:sp>
      <p:sp>
        <p:nvSpPr>
          <p:cNvPr id="4" name="กล่องข้อความ 9">
            <a:extLst>
              <a:ext uri="{FF2B5EF4-FFF2-40B4-BE49-F238E27FC236}">
                <a16:creationId xmlns:a16="http://schemas.microsoft.com/office/drawing/2014/main" id="{64F0AFC1-06D6-88A8-2A0F-422B61D3C0B0}"/>
              </a:ext>
            </a:extLst>
          </p:cNvPr>
          <p:cNvSpPr txBox="1"/>
          <p:nvPr/>
        </p:nvSpPr>
        <p:spPr>
          <a:xfrm>
            <a:off x="1028334" y="1916832"/>
            <a:ext cx="10756298" cy="31700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</a:t>
            </a:r>
            <a:r>
              <a:rPr lang="th-TH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การป้องกัน รักษา ฟื้นฟู ผู้ป่วยโรคหลอดเลือดสมอง /หลอดเลือดหัวใจ </a:t>
            </a:r>
            <a:endParaRPr lang="en-US" sz="4000" b="1" dirty="0"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algn="just">
              <a:defRPr/>
            </a:pPr>
            <a:r>
              <a:rPr lang="en-US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</a:t>
            </a:r>
            <a:r>
              <a:rPr lang="th-TH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การป้องกันและรักษาโรคเรื้อรัง ( เบาหวาน ความดันโลหิตสูง)</a:t>
            </a:r>
            <a:endParaRPr lang="en-US" sz="4000" b="1" dirty="0"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algn="just">
              <a:defRPr/>
            </a:pPr>
            <a:r>
              <a:rPr lang="en-US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</a:t>
            </a:r>
            <a:r>
              <a:rPr lang="th-TH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การดูแลผู้สูงอายุแบบ</a:t>
            </a:r>
            <a:r>
              <a:rPr lang="th-TH" sz="4000" b="1" dirty="0" err="1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บูรณา</a:t>
            </a:r>
            <a:r>
              <a:rPr lang="th-TH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</a:t>
            </a:r>
          </a:p>
          <a:p>
            <a:pPr algn="just">
              <a:defRPr/>
            </a:pPr>
            <a:r>
              <a:rPr lang="en-US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 </a:t>
            </a:r>
            <a:r>
              <a:rPr lang="th-TH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การป้องกันรักษาผู้ป่วยโรคมะเร็งครบวงจร</a:t>
            </a:r>
            <a:endParaRPr lang="en-US" sz="4000" b="1" dirty="0"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algn="just">
              <a:defRPr/>
            </a:pPr>
            <a:r>
              <a:rPr lang="en-US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5. </a:t>
            </a:r>
            <a:r>
              <a:rPr lang="th-TH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ป้องกันการฆ่าตัวตาย </a:t>
            </a:r>
            <a:r>
              <a:rPr lang="en-US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endParaRPr lang="th-TH" sz="4000" b="1" dirty="0"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ชื่อเรื่อง 1">
            <a:extLst>
              <a:ext uri="{FF2B5EF4-FFF2-40B4-BE49-F238E27FC236}">
                <a16:creationId xmlns:a16="http://schemas.microsoft.com/office/drawing/2014/main" id="{C1E8BDEB-87C0-ADD5-0DA4-35C68D9E2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864613"/>
            <a:ext cx="7772400" cy="147002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altLang="th-TH" dirty="0"/>
              <a:t>การจัดทำแผนปฏิบัติราชการเร่งรัดในการแก้ไขปัญหาสุขภาพ ประจำปีงบประมาณ พ.ศ. 2568 </a:t>
            </a: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7B08722B-B4D8-0D25-7370-9266008E84C7}"/>
              </a:ext>
            </a:extLst>
          </p:cNvPr>
          <p:cNvSpPr txBox="1"/>
          <p:nvPr/>
        </p:nvSpPr>
        <p:spPr>
          <a:xfrm>
            <a:off x="1264596" y="3075057"/>
            <a:ext cx="103284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  ..........................................................................................................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8B92E865-FEDD-CD25-68E6-4AE29459124B}"/>
              </a:ext>
            </a:extLst>
          </p:cNvPr>
          <p:cNvSpPr/>
          <p:nvPr/>
        </p:nvSpPr>
        <p:spPr>
          <a:xfrm>
            <a:off x="1775520" y="260648"/>
            <a:ext cx="3412438" cy="3942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latin typeface="TH SarabunIT๙" pitchFamily="34" charset="-34"/>
                <a:ea typeface="Calibri"/>
                <a:cs typeface="TH SarabunIT๙" pitchFamily="34" charset="-34"/>
              </a:rPr>
              <a:t> 1. สถานการณ์ / แนวโน้ม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>
            <a:extLst>
              <a:ext uri="{FF2B5EF4-FFF2-40B4-BE49-F238E27FC236}">
                <a16:creationId xmlns:a16="http://schemas.microsoft.com/office/drawing/2014/main" id="{8E344286-55A1-CAC1-83FE-A9D6DF720810}"/>
              </a:ext>
            </a:extLst>
          </p:cNvPr>
          <p:cNvSpPr/>
          <p:nvPr/>
        </p:nvSpPr>
        <p:spPr>
          <a:xfrm>
            <a:off x="1919536" y="260648"/>
            <a:ext cx="7488832" cy="5618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Angsana New" panose="02020603050405020304" pitchFamily="18" charset="-34"/>
              </a:defRPr>
            </a:lvl9pPr>
          </a:lstStyle>
          <a:p>
            <a:pPr eaLnBrk="1" hangingPunct="1">
              <a:lnSpc>
                <a:spcPct val="115000"/>
              </a:lnSpc>
              <a:defRPr/>
            </a:pPr>
            <a:r>
              <a:rPr lang="th-TH" altLang="th-TH" b="1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2. วิเคราะห์ปัญหา ( </a:t>
            </a:r>
            <a:r>
              <a:rPr lang="th-TH" altLang="th-TH" sz="1800">
                <a:solidFill>
                  <a:srgbClr val="0F243E"/>
                </a:solidFill>
                <a:ea typeface="Calibri" panose="020F0502020204030204" pitchFamily="34" charset="0"/>
                <a:cs typeface="TH SarabunPSK" panose="020B0500040200020003" pitchFamily="34" charset="-34"/>
              </a:rPr>
              <a:t>วิเคราะห์โดยผังก้างปลา/ </a:t>
            </a:r>
            <a:r>
              <a:rPr lang="en-US" altLang="th-TH" sz="1800">
                <a:solidFill>
                  <a:srgbClr val="0F243E"/>
                </a:solidFill>
                <a:latin typeface="TH SarabunPSK" panose="020B0500040200020003" pitchFamily="34" charset="-34"/>
                <a:cs typeface="Calibri" panose="020F0502020204030204" pitchFamily="34" charset="0"/>
              </a:rPr>
              <a:t>six  building  blocks</a:t>
            </a:r>
            <a:r>
              <a:rPr lang="th-TH" altLang="th-TH" sz="1800">
                <a:solidFill>
                  <a:srgbClr val="0F243E"/>
                </a:solidFill>
                <a:cs typeface="TH SarabunPSK" panose="020B0500040200020003" pitchFamily="34" charset="-34"/>
              </a:rPr>
              <a:t>, </a:t>
            </a:r>
            <a:r>
              <a:rPr lang="en-US" altLang="th-TH" sz="1800">
                <a:solidFill>
                  <a:srgbClr val="0F243E"/>
                </a:solidFill>
                <a:latin typeface="TH SarabunPSK" panose="020B0500040200020003" pitchFamily="34" charset="-34"/>
                <a:cs typeface="Calibri" panose="020F0502020204030204" pitchFamily="34" charset="0"/>
              </a:rPr>
              <a:t>4m)</a:t>
            </a:r>
            <a:r>
              <a:rPr lang="th-TH" altLang="th-TH" sz="1800">
                <a:solidFill>
                  <a:srgbClr val="0F243E"/>
                </a:solidFill>
                <a:cs typeface="TH SarabunPSK" panose="020B0500040200020003" pitchFamily="34" charset="-34"/>
              </a:rPr>
              <a:t> </a:t>
            </a:r>
            <a:endParaRPr lang="th-TH" altLang="th-TH" b="1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4101" name="AutoShape 2" descr="ผลการค้นหารูปภาพสำหรับ ภาพSWOT">
            <a:extLst>
              <a:ext uri="{FF2B5EF4-FFF2-40B4-BE49-F238E27FC236}">
                <a16:creationId xmlns:a16="http://schemas.microsoft.com/office/drawing/2014/main" id="{D4285EBF-4914-8C18-53CE-0EBD4747AF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14500" y="-212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eaLnBrk="1" hangingPunct="1"/>
            <a:endParaRPr lang="th-TH" altLang="th-TH">
              <a:latin typeface="Calibri" panose="020F0502020204030204" pitchFamily="34" charset="0"/>
              <a:ea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102" name="AutoShape 4" descr="ผลการค้นหารูปภาพสำหรับ ภาพSWOT">
            <a:extLst>
              <a:ext uri="{FF2B5EF4-FFF2-40B4-BE49-F238E27FC236}">
                <a16:creationId xmlns:a16="http://schemas.microsoft.com/office/drawing/2014/main" id="{570D1585-712F-85E8-FA80-9AD441EE02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66900" y="-603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eaLnBrk="1" hangingPunct="1"/>
            <a:endParaRPr lang="th-TH" altLang="th-TH">
              <a:latin typeface="Calibri" panose="020F0502020204030204" pitchFamily="34" charset="0"/>
              <a:ea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103" name="รูปภาพ 3">
            <a:extLst>
              <a:ext uri="{FF2B5EF4-FFF2-40B4-BE49-F238E27FC236}">
                <a16:creationId xmlns:a16="http://schemas.microsoft.com/office/drawing/2014/main" id="{B48D7A3F-5544-8A15-1038-B03468B11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6" t="13744" r="46849" b="34660"/>
          <a:stretch>
            <a:fillRect/>
          </a:stretch>
        </p:blipFill>
        <p:spPr bwMode="auto">
          <a:xfrm>
            <a:off x="2009776" y="1052514"/>
            <a:ext cx="8550275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ชื่อเรื่อง 1">
            <a:extLst>
              <a:ext uri="{FF2B5EF4-FFF2-40B4-BE49-F238E27FC236}">
                <a16:creationId xmlns:a16="http://schemas.microsoft.com/office/drawing/2014/main" id="{3748A615-1551-61D0-6DA0-DB9AA6B7F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dirty="0">
                <a:solidFill>
                  <a:srgbClr val="FF0000"/>
                </a:solidFill>
              </a:rPr>
              <a:t>3. กำหนดมาตรการในการแก้ไขปัญหา</a:t>
            </a: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B2834ABD-A282-0649-B3A2-237DC20AA391}"/>
              </a:ext>
            </a:extLst>
          </p:cNvPr>
          <p:cNvSpPr txBox="1"/>
          <p:nvPr/>
        </p:nvSpPr>
        <p:spPr>
          <a:xfrm>
            <a:off x="1741252" y="1730910"/>
            <a:ext cx="10038944" cy="2908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</a:t>
            </a:r>
            <a:r>
              <a:rPr lang="th-TH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แปลงจากนโยบายของรัฐบาล หรือของหน่วยงานในระดับที่อยู่เหนือขึ้นไป </a:t>
            </a:r>
            <a:endParaRPr lang="en-US" sz="24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</a:t>
            </a:r>
            <a:r>
              <a:rPr lang="th-TH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จากสิ่งที่</a:t>
            </a:r>
            <a:r>
              <a:rPr lang="en-US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Stakeholders </a:t>
            </a:r>
            <a:r>
              <a:rPr lang="th-TH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หรือผู้ที่มีส่วนเกี่ยวข้องกับองค์กรคาดหวังจากองค์กร </a:t>
            </a:r>
            <a:endParaRPr lang="en-US" sz="24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</a:t>
            </a:r>
            <a:r>
              <a:rPr lang="th-TH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จากผลการวิเคราะห์</a:t>
            </a:r>
            <a:r>
              <a:rPr lang="en-US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SWOT </a:t>
            </a:r>
            <a:endParaRPr lang="en-US" sz="24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</a:t>
            </a:r>
            <a:r>
              <a:rPr lang="th-TH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จากสิ่งที่ผู้บริหารคิด หรืออยากจะทำ </a:t>
            </a:r>
            <a:endParaRPr lang="en-US" sz="24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en-US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- </a:t>
            </a:r>
            <a:r>
              <a:rPr lang="th-TH" sz="3200" b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เปิดโอกาสให้บุคลากรได้มีส่วนร่วมในการเสนอแนะความคิดเห็น </a:t>
            </a:r>
            <a:endParaRPr lang="en-US" sz="24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กล่องข้อความ 2">
            <a:extLst>
              <a:ext uri="{FF2B5EF4-FFF2-40B4-BE49-F238E27FC236}">
                <a16:creationId xmlns:a16="http://schemas.microsoft.com/office/drawing/2014/main" id="{7497ECFC-9344-859E-65EE-85749337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062" y="-3192"/>
            <a:ext cx="7635875" cy="3571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th-TH" sz="2000" b="1" dirty="0">
                <a:latin typeface="TH SarabunPSK" pitchFamily="34" charset="-34"/>
                <a:ea typeface="Angsana New" panose="02020603050405020304" pitchFamily="18" charset="-34"/>
                <a:cs typeface="TH SarabunPSK" pitchFamily="34" charset="-34"/>
              </a:rPr>
              <a:t>ประเด็นเร่งรัดในการพัฒนา </a:t>
            </a:r>
            <a:r>
              <a:rPr lang="en-US" sz="2000" b="1" dirty="0">
                <a:latin typeface="Browallia New" pitchFamily="34" charset="-34"/>
                <a:ea typeface="Angsana New" panose="02020603050405020304" pitchFamily="18" charset="-34"/>
                <a:cs typeface="Browallia New" pitchFamily="34" charset="-34"/>
              </a:rPr>
              <a:t>: ………………………………………………</a:t>
            </a:r>
            <a:r>
              <a:rPr lang="th-TH" sz="2000" b="1" dirty="0">
                <a:latin typeface="Browallia New" pitchFamily="34" charset="-34"/>
                <a:ea typeface="Angsana New" panose="02020603050405020304" pitchFamily="18" charset="-34"/>
                <a:cs typeface="Browallia New" pitchFamily="34" charset="-34"/>
              </a:rPr>
              <a:t>ประจำปีงบประมาณ พ.ศ. 2568</a:t>
            </a:r>
            <a:endParaRPr lang="th-TH" sz="2000" dirty="0">
              <a:cs typeface="Angsana New" panose="02020603050405020304" pitchFamily="18" charset="-34"/>
            </a:endParaRPr>
          </a:p>
        </p:txBody>
      </p:sp>
      <p:grpSp>
        <p:nvGrpSpPr>
          <p:cNvPr id="6147" name="Group 4">
            <a:extLst>
              <a:ext uri="{FF2B5EF4-FFF2-40B4-BE49-F238E27FC236}">
                <a16:creationId xmlns:a16="http://schemas.microsoft.com/office/drawing/2014/main" id="{E40E3F9F-1789-3452-E2E7-8E21AB38C4B9}"/>
              </a:ext>
            </a:extLst>
          </p:cNvPr>
          <p:cNvGrpSpPr>
            <a:grpSpLocks/>
          </p:cNvGrpSpPr>
          <p:nvPr/>
        </p:nvGrpSpPr>
        <p:grpSpPr bwMode="auto">
          <a:xfrm>
            <a:off x="603115" y="666750"/>
            <a:ext cx="10904706" cy="1760538"/>
            <a:chOff x="949" y="1539"/>
            <a:chExt cx="14946" cy="832"/>
          </a:xfrm>
        </p:grpSpPr>
        <p:sp>
          <p:nvSpPr>
            <p:cNvPr id="4100" name="กล่องข้อความ 2">
              <a:extLst>
                <a:ext uri="{FF2B5EF4-FFF2-40B4-BE49-F238E27FC236}">
                  <a16:creationId xmlns:a16="http://schemas.microsoft.com/office/drawing/2014/main" id="{588363CA-CAA2-4A1F-1566-B7E23D9BA4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4" y="1549"/>
              <a:ext cx="12971" cy="2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th-TH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..............................................................................................................................</a:t>
              </a:r>
              <a:endParaRPr lang="th-TH" dirty="0">
                <a:ea typeface="Angsana New" pitchFamily="18" charset="-34"/>
                <a:cs typeface="TH SarabunPSK" pitchFamily="34" charset="-34"/>
              </a:endParaRPr>
            </a:p>
          </p:txBody>
        </p:sp>
        <p:sp>
          <p:nvSpPr>
            <p:cNvPr id="3" name="กล่องข้อความ 2">
              <a:extLst>
                <a:ext uri="{FF2B5EF4-FFF2-40B4-BE49-F238E27FC236}">
                  <a16:creationId xmlns:a16="http://schemas.microsoft.com/office/drawing/2014/main" id="{CB009696-C08B-14A8-F438-7371D25231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9" y="1539"/>
              <a:ext cx="1522" cy="24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th-TH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เป้าประสงค์</a:t>
              </a:r>
              <a:endParaRPr lang="th-TH" sz="1600" dirty="0"/>
            </a:p>
          </p:txBody>
        </p:sp>
        <p:sp>
          <p:nvSpPr>
            <p:cNvPr id="4" name="กล่องข้อความ 2">
              <a:extLst>
                <a:ext uri="{FF2B5EF4-FFF2-40B4-BE49-F238E27FC236}">
                  <a16:creationId xmlns:a16="http://schemas.microsoft.com/office/drawing/2014/main" id="{2BC786B8-A268-07C5-9EC6-B8CA79126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9" y="1896"/>
              <a:ext cx="1603" cy="4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th-TH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ตัวชี้วัดเป้าประสงค์</a:t>
              </a:r>
              <a:endParaRPr lang="th-TH" sz="1600" dirty="0"/>
            </a:p>
          </p:txBody>
        </p:sp>
        <p:sp>
          <p:nvSpPr>
            <p:cNvPr id="4103" name="กล่องข้อความ 2">
              <a:extLst>
                <a:ext uri="{FF2B5EF4-FFF2-40B4-BE49-F238E27FC236}">
                  <a16:creationId xmlns:a16="http://schemas.microsoft.com/office/drawing/2014/main" id="{DE4327E9-A337-76B9-56E0-880DCD887E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" y="1896"/>
              <a:ext cx="6460" cy="41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eaLnBrk="1" hangingPunct="1">
                <a:defRPr/>
              </a:pPr>
              <a:r>
                <a:rPr lang="th-TH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1. .......................................................(ค่าเป้าหมาย..........</a:t>
              </a:r>
              <a:r>
                <a:rPr lang="en-US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)</a:t>
              </a:r>
            </a:p>
            <a:p>
              <a:pPr eaLnBrk="1" hangingPunct="1">
                <a:defRPr/>
              </a:pPr>
              <a:r>
                <a:rPr lang="th-TH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2 .......................................................(ค่าเป้าหมาย..........</a:t>
              </a:r>
              <a:r>
                <a:rPr lang="en-US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)</a:t>
              </a:r>
            </a:p>
            <a:p>
              <a:pPr eaLnBrk="1" hangingPunct="1">
                <a:defRPr/>
              </a:pPr>
              <a:endParaRPr lang="th-TH" dirty="0">
                <a:ea typeface="Angsana New" pitchFamily="18" charset="-34"/>
                <a:cs typeface="TH SarabunPSK" pitchFamily="34" charset="-34"/>
              </a:endParaRPr>
            </a:p>
          </p:txBody>
        </p:sp>
        <p:sp>
          <p:nvSpPr>
            <p:cNvPr id="4104" name="กล่องข้อความ 2">
              <a:extLst>
                <a:ext uri="{FF2B5EF4-FFF2-40B4-BE49-F238E27FC236}">
                  <a16:creationId xmlns:a16="http://schemas.microsoft.com/office/drawing/2014/main" id="{B5097EC4-EAAA-A31A-090D-D27BF6FBC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0" y="1896"/>
              <a:ext cx="6595" cy="37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eaLnBrk="1" hangingPunct="1">
                <a:defRPr/>
              </a:pPr>
              <a:r>
                <a:rPr lang="th-TH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3...........................................................(ค่าเป้าหมาย..........</a:t>
              </a:r>
              <a:r>
                <a:rPr lang="en-US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)</a:t>
              </a:r>
              <a:endParaRPr lang="th-TH" sz="1600" b="1" dirty="0">
                <a:latin typeface="TH SarabunPSK" pitchFamily="34" charset="-34"/>
                <a:ea typeface="Angsana New" pitchFamily="18" charset="-34"/>
                <a:cs typeface="TH SarabunPSK" pitchFamily="34" charset="-34"/>
              </a:endParaRPr>
            </a:p>
            <a:p>
              <a:pPr eaLnBrk="1" hangingPunct="1">
                <a:defRPr/>
              </a:pPr>
              <a:r>
                <a:rPr lang="th-TH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4. .......................................................(ค่าเป้าหมาย..........</a:t>
              </a:r>
              <a:r>
                <a:rPr lang="en-US" sz="1600" b="1" dirty="0">
                  <a:latin typeface="TH SarabunPSK" pitchFamily="34" charset="-34"/>
                  <a:ea typeface="Angsana New" pitchFamily="18" charset="-34"/>
                  <a:cs typeface="TH SarabunPSK" pitchFamily="34" charset="-34"/>
                </a:rPr>
                <a:t> )</a:t>
              </a:r>
              <a:endParaRPr lang="th-TH" sz="1600" b="1" dirty="0">
                <a:ea typeface="Angsana New" pitchFamily="18" charset="-34"/>
                <a:cs typeface="TH SarabunPSK" pitchFamily="34" charset="-34"/>
              </a:endParaRPr>
            </a:p>
          </p:txBody>
        </p:sp>
        <p:sp>
          <p:nvSpPr>
            <p:cNvPr id="4115" name="AutoShape 27">
              <a:extLst>
                <a:ext uri="{FF2B5EF4-FFF2-40B4-BE49-F238E27FC236}">
                  <a16:creationId xmlns:a16="http://schemas.microsoft.com/office/drawing/2014/main" id="{02E7CE85-DE4A-1D39-5E2D-DCCBA8625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7" y="1819"/>
              <a:ext cx="488" cy="77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/>
            <a:lstStyle/>
            <a:p>
              <a:pPr eaLnBrk="1" hangingPunct="1">
                <a:defRPr/>
              </a:pPr>
              <a:endParaRPr lang="th-TH"/>
            </a:p>
          </p:txBody>
        </p:sp>
      </p:grpSp>
      <p:sp>
        <p:nvSpPr>
          <p:cNvPr id="27" name="AutoShape 27">
            <a:extLst>
              <a:ext uri="{FF2B5EF4-FFF2-40B4-BE49-F238E27FC236}">
                <a16:creationId xmlns:a16="http://schemas.microsoft.com/office/drawing/2014/main" id="{E655ECC6-BAA1-0736-B653-7E26479C4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8325" y="898525"/>
            <a:ext cx="285750" cy="10795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/>
          <a:lstStyle/>
          <a:p>
            <a:pPr eaLnBrk="1" hangingPunct="1">
              <a:defRPr/>
            </a:pPr>
            <a:endParaRPr lang="th-TH"/>
          </a:p>
        </p:txBody>
      </p:sp>
      <p:sp>
        <p:nvSpPr>
          <p:cNvPr id="6149" name="กล่องข้อความ 2">
            <a:extLst>
              <a:ext uri="{FF2B5EF4-FFF2-40B4-BE49-F238E27FC236}">
                <a16:creationId xmlns:a16="http://schemas.microsoft.com/office/drawing/2014/main" id="{C0078FC1-19B1-9913-9C43-7909E3B35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963" y="5124450"/>
            <a:ext cx="3130550" cy="1714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34925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lvl="1" eaLnBrk="1" hangingPunct="1"/>
            <a:r>
              <a:rPr lang="en-US" altLang="th-TH" sz="1600">
                <a:latin typeface="TH SarabunPSK" panose="020B0500040200020003" pitchFamily="34" charset="-34"/>
                <a:ea typeface="Angsana New" panose="02020603050405020304" pitchFamily="18" charset="-34"/>
                <a:cs typeface="TH SarabunPSK" panose="020B0500040200020003" pitchFamily="34" charset="-34"/>
              </a:rPr>
              <a:t>1.1 ……………………………………………………………….</a:t>
            </a:r>
          </a:p>
          <a:p>
            <a:pPr lvl="1" eaLnBrk="1" hangingPunct="1"/>
            <a:endParaRPr lang="en-US" altLang="th-TH" sz="1600">
              <a:latin typeface="TH SarabunPSK" panose="020B0500040200020003" pitchFamily="34" charset="-34"/>
              <a:ea typeface="Angsana New" panose="02020603050405020304" pitchFamily="18" charset="-34"/>
              <a:cs typeface="TH SarabunPSK" panose="020B0500040200020003" pitchFamily="34" charset="-34"/>
            </a:endParaRPr>
          </a:p>
          <a:p>
            <a:pPr lvl="1" eaLnBrk="1" hangingPunct="1"/>
            <a:r>
              <a:rPr lang="en-US" altLang="th-TH" sz="1600">
                <a:latin typeface="TH SarabunPSK" panose="020B0500040200020003" pitchFamily="34" charset="-34"/>
                <a:ea typeface="Angsana New" panose="02020603050405020304" pitchFamily="18" charset="-34"/>
                <a:cs typeface="TH SarabunPSK" panose="020B0500040200020003" pitchFamily="34" charset="-34"/>
              </a:rPr>
              <a:t>1.2………...............................................................</a:t>
            </a:r>
            <a:endParaRPr lang="th-TH" altLang="th-TH" sz="1600">
              <a:ea typeface="Angsana New" panose="02020603050405020304" pitchFamily="18" charset="-34"/>
              <a:cs typeface="TH SarabunPSK" panose="020B0500040200020003" pitchFamily="34" charset="-34"/>
            </a:endParaRPr>
          </a:p>
        </p:txBody>
      </p:sp>
      <p:sp>
        <p:nvSpPr>
          <p:cNvPr id="6150" name="กล่องข้อความ 2">
            <a:extLst>
              <a:ext uri="{FF2B5EF4-FFF2-40B4-BE49-F238E27FC236}">
                <a16:creationId xmlns:a16="http://schemas.microsoft.com/office/drawing/2014/main" id="{00DF6DD5-8B2D-788A-9390-86B23E339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2888" y="5062538"/>
            <a:ext cx="1143001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th-TH" altLang="th-TH" sz="1600" b="1">
                <a:latin typeface="TH SarabunPSK" panose="020B0500040200020003" pitchFamily="34" charset="-34"/>
                <a:ea typeface="Angsana New" panose="02020603050405020304" pitchFamily="18" charset="-34"/>
                <a:cs typeface="TH SarabunPSK" panose="020B0500040200020003" pitchFamily="34" charset="-34"/>
              </a:rPr>
              <a:t>กิจกรรม </a:t>
            </a:r>
            <a:endParaRPr lang="en-US" altLang="th-TH" sz="1600" b="1">
              <a:latin typeface="TH SarabunPSK" panose="020B0500040200020003" pitchFamily="34" charset="-34"/>
              <a:ea typeface="Angsana New" panose="02020603050405020304" pitchFamily="18" charset="-34"/>
              <a:cs typeface="TH SarabunPSK" panose="020B0500040200020003" pitchFamily="34" charset="-34"/>
            </a:endParaRPr>
          </a:p>
          <a:p>
            <a:pPr eaLnBrk="1" hangingPunct="1"/>
            <a:endParaRPr lang="th-TH" altLang="th-TH">
              <a:ea typeface="Angsana New" panose="02020603050405020304" pitchFamily="18" charset="-34"/>
              <a:cs typeface="TH SarabunPSK" panose="020B0500040200020003" pitchFamily="34" charset="-34"/>
            </a:endParaRPr>
          </a:p>
        </p:txBody>
      </p:sp>
      <p:sp>
        <p:nvSpPr>
          <p:cNvPr id="2" name="สี่เหลี่ยมผืนผ้า: มุมมน 1">
            <a:extLst>
              <a:ext uri="{FF2B5EF4-FFF2-40B4-BE49-F238E27FC236}">
                <a16:creationId xmlns:a16="http://schemas.microsoft.com/office/drawing/2014/main" id="{68ABBCEC-1CB2-B05B-E5D0-D7564CBC8E71}"/>
              </a:ext>
            </a:extLst>
          </p:cNvPr>
          <p:cNvSpPr/>
          <p:nvPr/>
        </p:nvSpPr>
        <p:spPr>
          <a:xfrm>
            <a:off x="2811464" y="3479801"/>
            <a:ext cx="3940175" cy="4238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/>
            <a:r>
              <a:rPr lang="th-TH" altLang="th-TH">
                <a:solidFill>
                  <a:srgbClr val="FFFFFF"/>
                </a:solidFill>
                <a:latin typeface="Calibri" panose="020F0502020204030204" pitchFamily="34" charset="0"/>
              </a:rPr>
              <a:t>โครงการ 1 </a:t>
            </a:r>
          </a:p>
        </p:txBody>
      </p:sp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DF450063-48D9-5060-4910-8DFD18AEE9E4}"/>
              </a:ext>
            </a:extLst>
          </p:cNvPr>
          <p:cNvSpPr/>
          <p:nvPr/>
        </p:nvSpPr>
        <p:spPr>
          <a:xfrm>
            <a:off x="7035801" y="3427414"/>
            <a:ext cx="3222625" cy="42227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/>
            <a:r>
              <a:rPr lang="th-TH" altLang="th-TH">
                <a:solidFill>
                  <a:srgbClr val="FFFFFF"/>
                </a:solidFill>
                <a:latin typeface="Calibri" panose="020F0502020204030204" pitchFamily="34" charset="0"/>
              </a:rPr>
              <a:t>โครงการ 2 </a:t>
            </a:r>
          </a:p>
        </p:txBody>
      </p:sp>
      <p:sp>
        <p:nvSpPr>
          <p:cNvPr id="6153" name="กล่องข้อความ 2">
            <a:extLst>
              <a:ext uri="{FF2B5EF4-FFF2-40B4-BE49-F238E27FC236}">
                <a16:creationId xmlns:a16="http://schemas.microsoft.com/office/drawing/2014/main" id="{E3F90E19-B74B-0045-DC4F-18970E7D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451" y="5102225"/>
            <a:ext cx="3128963" cy="1714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34925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lvl="1" eaLnBrk="1" hangingPunct="1"/>
            <a:r>
              <a:rPr lang="en-US" altLang="th-TH" sz="1600">
                <a:latin typeface="TH SarabunPSK" panose="020B0500040200020003" pitchFamily="34" charset="-34"/>
                <a:ea typeface="Angsana New" panose="02020603050405020304" pitchFamily="18" charset="-34"/>
                <a:cs typeface="TH SarabunPSK" panose="020B0500040200020003" pitchFamily="34" charset="-34"/>
              </a:rPr>
              <a:t>2.1 ……………………………………………………………….</a:t>
            </a:r>
          </a:p>
          <a:p>
            <a:pPr lvl="1" eaLnBrk="1" hangingPunct="1"/>
            <a:endParaRPr lang="en-US" altLang="th-TH" sz="1600">
              <a:latin typeface="TH SarabunPSK" panose="020B0500040200020003" pitchFamily="34" charset="-34"/>
              <a:ea typeface="Angsana New" panose="02020603050405020304" pitchFamily="18" charset="-34"/>
              <a:cs typeface="TH SarabunPSK" panose="020B0500040200020003" pitchFamily="34" charset="-34"/>
            </a:endParaRPr>
          </a:p>
          <a:p>
            <a:pPr lvl="1" eaLnBrk="1" hangingPunct="1"/>
            <a:r>
              <a:rPr lang="en-US" altLang="th-TH" sz="1600">
                <a:latin typeface="TH SarabunPSK" panose="020B0500040200020003" pitchFamily="34" charset="-34"/>
                <a:ea typeface="Angsana New" panose="02020603050405020304" pitchFamily="18" charset="-34"/>
                <a:cs typeface="TH SarabunPSK" panose="020B0500040200020003" pitchFamily="34" charset="-34"/>
              </a:rPr>
              <a:t>2.2………...............................................................</a:t>
            </a:r>
            <a:endParaRPr lang="th-TH" altLang="th-TH" sz="1600">
              <a:ea typeface="Angsana New" panose="02020603050405020304" pitchFamily="18" charset="-34"/>
              <a:cs typeface="TH SarabunPSK" panose="020B0500040200020003" pitchFamily="34" charset="-34"/>
            </a:endParaRPr>
          </a:p>
        </p:txBody>
      </p:sp>
      <p:sp>
        <p:nvSpPr>
          <p:cNvPr id="6154" name="กล่องข้อความ 2">
            <a:extLst>
              <a:ext uri="{FF2B5EF4-FFF2-40B4-BE49-F238E27FC236}">
                <a16:creationId xmlns:a16="http://schemas.microsoft.com/office/drawing/2014/main" id="{5A5BE9A6-3ED8-8291-DF5D-2920EDCAF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43413"/>
            <a:ext cx="114300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th-TH" altLang="th-TH" sz="1600" b="1"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</a:p>
        </p:txBody>
      </p:sp>
      <p:sp>
        <p:nvSpPr>
          <p:cNvPr id="6155" name="กล่องข้อความ 2">
            <a:extLst>
              <a:ext uri="{FF2B5EF4-FFF2-40B4-BE49-F238E27FC236}">
                <a16:creationId xmlns:a16="http://schemas.microsoft.com/office/drawing/2014/main" id="{F7EADD87-E4AA-ED02-A105-61655BE61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038" y="4460876"/>
            <a:ext cx="3128962" cy="6397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34925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lvl="1" eaLnBrk="1" hangingPunct="1"/>
            <a:r>
              <a:rPr lang="en-US" altLang="th-TH" sz="1600">
                <a:latin typeface="TH SarabunPSK" panose="020B0500040200020003" pitchFamily="34" charset="-34"/>
                <a:ea typeface="Angsana New" panose="02020603050405020304" pitchFamily="18" charset="-34"/>
                <a:cs typeface="TH SarabunPSK" panose="020B0500040200020003" pitchFamily="34" charset="-34"/>
              </a:rPr>
              <a:t>1.1 ……………………………………………………………….</a:t>
            </a:r>
          </a:p>
        </p:txBody>
      </p:sp>
      <p:sp>
        <p:nvSpPr>
          <p:cNvPr id="6156" name="กล่องข้อความ 2">
            <a:extLst>
              <a:ext uri="{FF2B5EF4-FFF2-40B4-BE49-F238E27FC236}">
                <a16:creationId xmlns:a16="http://schemas.microsoft.com/office/drawing/2014/main" id="{59D0152C-9733-750A-22A3-E24A8E814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801" y="4440238"/>
            <a:ext cx="3128963" cy="6397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34925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lvl="1" eaLnBrk="1" hangingPunct="1"/>
            <a:r>
              <a:rPr lang="en-US" altLang="th-TH" sz="1600">
                <a:latin typeface="TH SarabunPSK" panose="020B0500040200020003" pitchFamily="34" charset="-34"/>
                <a:ea typeface="Angsana New" panose="02020603050405020304" pitchFamily="18" charset="-34"/>
                <a:cs typeface="TH SarabunPSK" panose="020B0500040200020003" pitchFamily="34" charset="-34"/>
              </a:rPr>
              <a:t>1.1 ……………………………………………………………….</a:t>
            </a:r>
          </a:p>
        </p:txBody>
      </p:sp>
      <p:sp>
        <p:nvSpPr>
          <p:cNvPr id="6157" name="กล่องข้อความ 2">
            <a:extLst>
              <a:ext uri="{FF2B5EF4-FFF2-40B4-BE49-F238E27FC236}">
                <a16:creationId xmlns:a16="http://schemas.microsoft.com/office/drawing/2014/main" id="{EEFFC6A5-F066-BC65-AE00-40F9BAD1C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56051"/>
            <a:ext cx="1143000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th-TH" altLang="th-TH" sz="1600" b="1"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ตัวชี้วัดโครงการ</a:t>
            </a:r>
          </a:p>
        </p:txBody>
      </p:sp>
      <p:sp>
        <p:nvSpPr>
          <p:cNvPr id="6158" name="กล่องข้อความ 2">
            <a:extLst>
              <a:ext uri="{FF2B5EF4-FFF2-40B4-BE49-F238E27FC236}">
                <a16:creationId xmlns:a16="http://schemas.microsoft.com/office/drawing/2014/main" id="{48FFEA0F-A675-28F6-4A15-D617C7A5D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038" y="3992563"/>
            <a:ext cx="3643312" cy="423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34925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lvl="1" eaLnBrk="1" hangingPunct="1"/>
            <a:r>
              <a:rPr lang="en-US" altLang="th-TH" sz="1600">
                <a:latin typeface="TH SarabunPSK" panose="020B0500040200020003" pitchFamily="34" charset="-34"/>
                <a:ea typeface="Angsana New" panose="02020603050405020304" pitchFamily="18" charset="-34"/>
                <a:cs typeface="TH SarabunPSK" panose="020B0500040200020003" pitchFamily="34" charset="-34"/>
              </a:rPr>
              <a:t>1.1 ……………………………………………………………….</a:t>
            </a:r>
          </a:p>
        </p:txBody>
      </p:sp>
      <p:sp>
        <p:nvSpPr>
          <p:cNvPr id="6159" name="กล่องข้อความ 2">
            <a:extLst>
              <a:ext uri="{FF2B5EF4-FFF2-40B4-BE49-F238E27FC236}">
                <a16:creationId xmlns:a16="http://schemas.microsoft.com/office/drawing/2014/main" id="{E3DC09A1-3815-AE3B-BEF6-472E829BB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0551" y="3911601"/>
            <a:ext cx="3643313" cy="4238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34925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lvl="1" eaLnBrk="1" hangingPunct="1"/>
            <a:r>
              <a:rPr lang="en-US" altLang="th-TH" sz="1600">
                <a:latin typeface="TH SarabunPSK" panose="020B0500040200020003" pitchFamily="34" charset="-34"/>
                <a:ea typeface="Angsana New" panose="02020603050405020304" pitchFamily="18" charset="-34"/>
                <a:cs typeface="TH SarabunPSK" panose="020B0500040200020003" pitchFamily="34" charset="-34"/>
              </a:rPr>
              <a:t>1.1 ……………………………………………………………….</a:t>
            </a:r>
          </a:p>
        </p:txBody>
      </p:sp>
      <p:sp>
        <p:nvSpPr>
          <p:cNvPr id="6160" name="กล่องข้อความ 2">
            <a:extLst>
              <a:ext uri="{FF2B5EF4-FFF2-40B4-BE49-F238E27FC236}">
                <a16:creationId xmlns:a16="http://schemas.microsoft.com/office/drawing/2014/main" id="{00C28C44-89C5-08BC-3CAE-6CA4D11A9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" y="2527301"/>
            <a:ext cx="1143000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th-TH" altLang="th-TH" sz="1600" b="1"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วิเคราะห์ปัญหา </a:t>
            </a:r>
          </a:p>
        </p:txBody>
      </p:sp>
      <p:sp>
        <p:nvSpPr>
          <p:cNvPr id="6161" name="กล่องข้อความ 2">
            <a:extLst>
              <a:ext uri="{FF2B5EF4-FFF2-40B4-BE49-F238E27FC236}">
                <a16:creationId xmlns:a16="http://schemas.microsoft.com/office/drawing/2014/main" id="{3256030D-17CA-322C-76AF-FC0EEFA76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513" y="2963863"/>
            <a:ext cx="1143000" cy="3603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th-TH" altLang="th-TH" sz="1600" b="1"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มาตรการสำคัญ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2EF95C65-1870-09B5-A7F3-BF52852CD73B}"/>
              </a:ext>
            </a:extLst>
          </p:cNvPr>
          <p:cNvSpPr txBox="1"/>
          <p:nvPr/>
        </p:nvSpPr>
        <p:spPr>
          <a:xfrm>
            <a:off x="2851151" y="2443163"/>
            <a:ext cx="7618413" cy="400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th-TH" altLang="th-TH" sz="2000"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วิเคราะห์โดยผังก้างปลา 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5AF5F63E-C38B-F005-46DD-D3461B799414}"/>
              </a:ext>
            </a:extLst>
          </p:cNvPr>
          <p:cNvSpPr txBox="1"/>
          <p:nvPr/>
        </p:nvSpPr>
        <p:spPr>
          <a:xfrm>
            <a:off x="2854326" y="2978150"/>
            <a:ext cx="3922713" cy="400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th-TH" altLang="th-TH" sz="2000"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มาตรการ 1. </a:t>
            </a: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37BBF3D9-F124-1B29-6FFC-3C69BE180464}"/>
              </a:ext>
            </a:extLst>
          </p:cNvPr>
          <p:cNvSpPr txBox="1"/>
          <p:nvPr/>
        </p:nvSpPr>
        <p:spPr>
          <a:xfrm>
            <a:off x="6807201" y="2947988"/>
            <a:ext cx="3922713" cy="400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th-TH" altLang="th-TH" sz="2000"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มาตรการ 2. </a:t>
            </a:r>
          </a:p>
        </p:txBody>
      </p:sp>
      <p:sp>
        <p:nvSpPr>
          <p:cNvPr id="6" name="กล่องข้อความ 2">
            <a:extLst>
              <a:ext uri="{FF2B5EF4-FFF2-40B4-BE49-F238E27FC236}">
                <a16:creationId xmlns:a16="http://schemas.microsoft.com/office/drawing/2014/main" id="{17027D86-16A8-033F-C6F7-20C402447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75" y="241109"/>
            <a:ext cx="1143000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th-TH" altLang="th-TH" sz="1600" b="1" dirty="0"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กลยุทธ์ 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75951FE7-901D-366E-7168-A8EF26E9FEAB}"/>
              </a:ext>
            </a:extLst>
          </p:cNvPr>
          <p:cNvSpPr txBox="1"/>
          <p:nvPr/>
        </p:nvSpPr>
        <p:spPr>
          <a:xfrm>
            <a:off x="2132013" y="288908"/>
            <a:ext cx="7618413" cy="4000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th-TH" alt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 5 กลยุทธ์ตามแผนปฏิบัติราชการสุขภาพจังหวัดอ่างทอง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9D53269F-C748-FD6F-D51E-9E76E4AFDEB2}"/>
              </a:ext>
            </a:extLst>
          </p:cNvPr>
          <p:cNvGraphicFramePr>
            <a:graphicFrameLocks noGrp="1"/>
          </p:cNvGraphicFramePr>
          <p:nvPr/>
        </p:nvGraphicFramePr>
        <p:xfrm>
          <a:off x="2063750" y="1293813"/>
          <a:ext cx="8229600" cy="2016126"/>
        </p:xfrm>
        <a:graphic>
          <a:graphicData uri="http://schemas.openxmlformats.org/drawingml/2006/table">
            <a:tbl>
              <a:tblPr/>
              <a:tblGrid>
                <a:gridCol w="1970088">
                  <a:extLst>
                    <a:ext uri="{9D8B030D-6E8A-4147-A177-3AD203B41FA5}">
                      <a16:colId xmlns:a16="http://schemas.microsoft.com/office/drawing/2014/main" val="2955463339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885545671"/>
                    </a:ext>
                  </a:extLst>
                </a:gridCol>
                <a:gridCol w="1462087">
                  <a:extLst>
                    <a:ext uri="{9D8B030D-6E8A-4147-A177-3AD203B41FA5}">
                      <a16:colId xmlns:a16="http://schemas.microsoft.com/office/drawing/2014/main" val="1868988175"/>
                    </a:ext>
                  </a:extLst>
                </a:gridCol>
                <a:gridCol w="1363663">
                  <a:extLst>
                    <a:ext uri="{9D8B030D-6E8A-4147-A177-3AD203B41FA5}">
                      <a16:colId xmlns:a16="http://schemas.microsoft.com/office/drawing/2014/main" val="1906036171"/>
                    </a:ext>
                  </a:extLst>
                </a:gridCol>
                <a:gridCol w="1846262">
                  <a:extLst>
                    <a:ext uri="{9D8B030D-6E8A-4147-A177-3AD203B41FA5}">
                      <a16:colId xmlns:a16="http://schemas.microsoft.com/office/drawing/2014/main" val="3971367563"/>
                    </a:ext>
                  </a:extLst>
                </a:gridCol>
              </a:tblGrid>
              <a:tr h="979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ผลงานวัดความสำเร็จ</a:t>
                      </a: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เป้าหมาย 3 เดือน</a:t>
                      </a: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เป้าหมาย 6 เดือน</a:t>
                      </a: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เป้าหมาย </a:t>
                      </a: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เดือน</a:t>
                      </a: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เป้าหมาย</a:t>
                      </a: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12 เดือน</a:t>
                      </a: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84829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1..................</a:t>
                      </a: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835700"/>
                  </a:ext>
                </a:extLst>
              </a:tr>
              <a:tr h="522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2..................</a:t>
                      </a: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th-TH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ordia New" panose="020B0304020202020204" pitchFamily="34" charset="-34"/>
                        <a:cs typeface="Cordia New" panose="020B0304020202020204" pitchFamily="34" charset="-34"/>
                      </a:endParaRPr>
                    </a:p>
                  </a:txBody>
                  <a:tcPr marL="44618" marR="44618" marT="929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234360"/>
                  </a:ext>
                </a:extLst>
              </a:tr>
            </a:tbl>
          </a:graphicData>
        </a:graphic>
      </p:graphicFrame>
      <p:sp>
        <p:nvSpPr>
          <p:cNvPr id="7196" name="Rectangle 2">
            <a:extLst>
              <a:ext uri="{FF2B5EF4-FFF2-40B4-BE49-F238E27FC236}">
                <a16:creationId xmlns:a16="http://schemas.microsoft.com/office/drawing/2014/main" id="{92B22EEA-9990-CA6F-F6E3-50020B4D0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464" y="660400"/>
            <a:ext cx="304958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th-TH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Small  Success </a:t>
            </a:r>
            <a:r>
              <a:rPr lang="th-TH" altLang="th-TH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(โครงการ) </a:t>
            </a:r>
            <a:endParaRPr lang="en-US" altLang="th-TH" sz="160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วงรี 3">
            <a:extLst>
              <a:ext uri="{FF2B5EF4-FFF2-40B4-BE49-F238E27FC236}">
                <a16:creationId xmlns:a16="http://schemas.microsoft.com/office/drawing/2014/main" id="{579E11C9-E88A-6B5E-52F4-1E2CB1B85A27}"/>
              </a:ext>
            </a:extLst>
          </p:cNvPr>
          <p:cNvSpPr/>
          <p:nvPr/>
        </p:nvSpPr>
        <p:spPr>
          <a:xfrm>
            <a:off x="5024438" y="2643188"/>
            <a:ext cx="2214562" cy="1428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1" hangingPunct="1"/>
            <a:r>
              <a:rPr lang="th-TH" altLang="th-TH" sz="3200">
                <a:solidFill>
                  <a:srgbClr val="FFFFFF"/>
                </a:solidFill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มาตรการ </a:t>
            </a:r>
          </a:p>
          <a:p>
            <a:pPr algn="ctr" eaLnBrk="1" hangingPunct="1"/>
            <a:r>
              <a:rPr lang="th-TH" altLang="th-TH" sz="3200">
                <a:solidFill>
                  <a:srgbClr val="FFFFFF"/>
                </a:solidFill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ที่ 1 ........</a:t>
            </a:r>
          </a:p>
        </p:txBody>
      </p:sp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B72A68A3-A673-83B2-A161-243456EEC265}"/>
              </a:ext>
            </a:extLst>
          </p:cNvPr>
          <p:cNvGraphicFramePr>
            <a:graphicFrameLocks noGrp="1"/>
          </p:cNvGraphicFramePr>
          <p:nvPr/>
        </p:nvGraphicFramePr>
        <p:xfrm>
          <a:off x="2381250" y="463551"/>
          <a:ext cx="2857500" cy="1626243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3335456590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สสจ.</a:t>
                      </a:r>
                    </a:p>
                  </a:txBody>
                  <a:tcPr marL="91439" marR="91439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554698"/>
                  </a:ext>
                </a:extLst>
              </a:tr>
              <a:tr h="1108075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641172"/>
                  </a:ext>
                </a:extLst>
              </a:tr>
            </a:tbl>
          </a:graphicData>
        </a:graphic>
      </p:graphicFrame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9186B808-D5F9-0DFD-898B-D379AF3B8746}"/>
              </a:ext>
            </a:extLst>
          </p:cNvPr>
          <p:cNvGraphicFramePr>
            <a:graphicFrameLocks noGrp="1"/>
          </p:cNvGraphicFramePr>
          <p:nvPr/>
        </p:nvGraphicFramePr>
        <p:xfrm>
          <a:off x="6810375" y="392113"/>
          <a:ext cx="2857500" cy="1641476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3450250931"/>
                    </a:ext>
                  </a:extLst>
                </a:gridCol>
              </a:tblGrid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สสอ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172369"/>
                  </a:ext>
                </a:extLst>
              </a:tr>
              <a:tr h="1106488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01900"/>
                  </a:ext>
                </a:extLst>
              </a:tr>
            </a:tbl>
          </a:graphicData>
        </a:graphic>
      </p:graphicFrame>
      <p:graphicFrame>
        <p:nvGraphicFramePr>
          <p:cNvPr id="7" name="ตาราง 6">
            <a:extLst>
              <a:ext uri="{FF2B5EF4-FFF2-40B4-BE49-F238E27FC236}">
                <a16:creationId xmlns:a16="http://schemas.microsoft.com/office/drawing/2014/main" id="{83289546-1EB1-0ABD-64E1-27E1D40FC5AD}"/>
              </a:ext>
            </a:extLst>
          </p:cNvPr>
          <p:cNvGraphicFramePr>
            <a:graphicFrameLocks noGrp="1"/>
          </p:cNvGraphicFramePr>
          <p:nvPr/>
        </p:nvGraphicFramePr>
        <p:xfrm>
          <a:off x="8024814" y="2535238"/>
          <a:ext cx="2643187" cy="1641476"/>
        </p:xfrm>
        <a:graphic>
          <a:graphicData uri="http://schemas.openxmlformats.org/drawingml/2006/table">
            <a:tbl>
              <a:tblPr/>
              <a:tblGrid>
                <a:gridCol w="2643187">
                  <a:extLst>
                    <a:ext uri="{9D8B030D-6E8A-4147-A177-3AD203B41FA5}">
                      <a16:colId xmlns:a16="http://schemas.microsoft.com/office/drawing/2014/main" val="1552952481"/>
                    </a:ext>
                  </a:extLst>
                </a:gridCol>
              </a:tblGrid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รพท / รพช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835991"/>
                  </a:ext>
                </a:extLst>
              </a:tr>
              <a:tr h="1106488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404244"/>
                  </a:ext>
                </a:extLst>
              </a:tr>
            </a:tbl>
          </a:graphicData>
        </a:graphic>
      </p:graphicFrame>
      <p:graphicFrame>
        <p:nvGraphicFramePr>
          <p:cNvPr id="8" name="ตาราง 7">
            <a:extLst>
              <a:ext uri="{FF2B5EF4-FFF2-40B4-BE49-F238E27FC236}">
                <a16:creationId xmlns:a16="http://schemas.microsoft.com/office/drawing/2014/main" id="{477C1021-EBF0-F748-F59F-8B62C188FC22}"/>
              </a:ext>
            </a:extLst>
          </p:cNvPr>
          <p:cNvGraphicFramePr>
            <a:graphicFrameLocks noGrp="1"/>
          </p:cNvGraphicFramePr>
          <p:nvPr/>
        </p:nvGraphicFramePr>
        <p:xfrm>
          <a:off x="6738938" y="4946651"/>
          <a:ext cx="2857500" cy="1626243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1315932467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</a:t>
                      </a:r>
                    </a:p>
                  </a:txBody>
                  <a:tcPr marL="91439" marR="91439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877376"/>
                  </a:ext>
                </a:extLst>
              </a:tr>
              <a:tr h="1108075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536854"/>
                  </a:ext>
                </a:extLst>
              </a:tr>
            </a:tbl>
          </a:graphicData>
        </a:graphic>
      </p:graphicFrame>
      <p:graphicFrame>
        <p:nvGraphicFramePr>
          <p:cNvPr id="9" name="ตาราง 8">
            <a:extLst>
              <a:ext uri="{FF2B5EF4-FFF2-40B4-BE49-F238E27FC236}">
                <a16:creationId xmlns:a16="http://schemas.microsoft.com/office/drawing/2014/main" id="{6EB5A0E1-1F77-1FA7-D198-CC01BB723639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571751"/>
          <a:ext cx="2857500" cy="2052975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1751963247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หน่วยงานอื่นที่เกี่ยวข้อง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</a:t>
                      </a:r>
                    </a:p>
                  </a:txBody>
                  <a:tcPr marL="91439" marR="91439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399316"/>
                  </a:ext>
                </a:extLst>
              </a:tr>
              <a:tr h="1108075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001126"/>
                  </a:ext>
                </a:extLst>
              </a:tr>
            </a:tbl>
          </a:graphicData>
        </a:graphic>
      </p:graphicFrame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83E41D3E-ECE7-A169-83F6-B344271A3909}"/>
              </a:ext>
            </a:extLst>
          </p:cNvPr>
          <p:cNvGraphicFramePr>
            <a:graphicFrameLocks noGrp="1"/>
          </p:cNvGraphicFramePr>
          <p:nvPr/>
        </p:nvGraphicFramePr>
        <p:xfrm>
          <a:off x="2952750" y="4786314"/>
          <a:ext cx="2857500" cy="2052975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2080607421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หน่วยงานอื่นที่เกี่ยวข้อง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</a:t>
                      </a:r>
                    </a:p>
                  </a:txBody>
                  <a:tcPr marL="91439" marR="91439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44087"/>
                  </a:ext>
                </a:extLst>
              </a:tr>
              <a:tr h="1108075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94245"/>
                  </a:ext>
                </a:extLst>
              </a:tr>
            </a:tbl>
          </a:graphicData>
        </a:graphic>
      </p:graphicFrame>
      <p:sp>
        <p:nvSpPr>
          <p:cNvPr id="11" name="กล่องข้อความ 2">
            <a:extLst>
              <a:ext uri="{FF2B5EF4-FFF2-40B4-BE49-F238E27FC236}">
                <a16:creationId xmlns:a16="http://schemas.microsoft.com/office/drawing/2014/main" id="{F2ED44D6-9567-E1A6-F1AD-40E8D6663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9" y="0"/>
            <a:ext cx="6072187" cy="3571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th-TH" sz="2400" b="1" dirty="0">
                <a:latin typeface="TH SarabunPSK" pitchFamily="34" charset="-34"/>
                <a:ea typeface="Angsana New" panose="02020603050405020304" pitchFamily="18" charset="-34"/>
                <a:cs typeface="TH SarabunPSK" pitchFamily="34" charset="-34"/>
              </a:rPr>
              <a:t>กิจกรรมการดำเนินงานของหน่วยงานที่เกี่ยวข้อง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ลูกศรขึ้น 13">
            <a:extLst>
              <a:ext uri="{FF2B5EF4-FFF2-40B4-BE49-F238E27FC236}">
                <a16:creationId xmlns:a16="http://schemas.microsoft.com/office/drawing/2014/main" id="{B31B7C5C-950E-838F-10EF-415CB2BF7170}"/>
              </a:ext>
            </a:extLst>
          </p:cNvPr>
          <p:cNvSpPr/>
          <p:nvPr/>
        </p:nvSpPr>
        <p:spPr>
          <a:xfrm rot="1389791">
            <a:off x="6524625" y="2286001"/>
            <a:ext cx="642938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5" name="ลูกศรขึ้น 14">
            <a:extLst>
              <a:ext uri="{FF2B5EF4-FFF2-40B4-BE49-F238E27FC236}">
                <a16:creationId xmlns:a16="http://schemas.microsoft.com/office/drawing/2014/main" id="{1D56F79E-D739-2BE4-9603-4D2613F474DC}"/>
              </a:ext>
            </a:extLst>
          </p:cNvPr>
          <p:cNvSpPr/>
          <p:nvPr/>
        </p:nvSpPr>
        <p:spPr>
          <a:xfrm rot="19493994">
            <a:off x="4868864" y="2360614"/>
            <a:ext cx="642937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6" name="ลูกศรขึ้น 15">
            <a:extLst>
              <a:ext uri="{FF2B5EF4-FFF2-40B4-BE49-F238E27FC236}">
                <a16:creationId xmlns:a16="http://schemas.microsoft.com/office/drawing/2014/main" id="{ED99B0F8-D28E-6E71-17E3-9F544C7F6CC4}"/>
              </a:ext>
            </a:extLst>
          </p:cNvPr>
          <p:cNvSpPr/>
          <p:nvPr/>
        </p:nvSpPr>
        <p:spPr>
          <a:xfrm rot="16036346">
            <a:off x="4402932" y="3259932"/>
            <a:ext cx="642938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7" name="ลูกศรขึ้น 16">
            <a:extLst>
              <a:ext uri="{FF2B5EF4-FFF2-40B4-BE49-F238E27FC236}">
                <a16:creationId xmlns:a16="http://schemas.microsoft.com/office/drawing/2014/main" id="{164ED09A-FC45-56DF-7B42-111F50768583}"/>
              </a:ext>
            </a:extLst>
          </p:cNvPr>
          <p:cNvSpPr/>
          <p:nvPr/>
        </p:nvSpPr>
        <p:spPr>
          <a:xfrm rot="12833136">
            <a:off x="4789489" y="4046539"/>
            <a:ext cx="642937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8" name="ลูกศรขึ้น 17">
            <a:extLst>
              <a:ext uri="{FF2B5EF4-FFF2-40B4-BE49-F238E27FC236}">
                <a16:creationId xmlns:a16="http://schemas.microsoft.com/office/drawing/2014/main" id="{C3486E6C-E166-F6D7-AB48-57ED7AEB8808}"/>
              </a:ext>
            </a:extLst>
          </p:cNvPr>
          <p:cNvSpPr/>
          <p:nvPr/>
        </p:nvSpPr>
        <p:spPr>
          <a:xfrm rot="8708887">
            <a:off x="6680200" y="4003676"/>
            <a:ext cx="642938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9" name="ลูกศรขึ้น 18">
            <a:extLst>
              <a:ext uri="{FF2B5EF4-FFF2-40B4-BE49-F238E27FC236}">
                <a16:creationId xmlns:a16="http://schemas.microsoft.com/office/drawing/2014/main" id="{EDF3D77A-3DD6-5794-C72B-A01F6545A487}"/>
              </a:ext>
            </a:extLst>
          </p:cNvPr>
          <p:cNvSpPr/>
          <p:nvPr/>
        </p:nvSpPr>
        <p:spPr>
          <a:xfrm rot="5589224">
            <a:off x="7228683" y="2953545"/>
            <a:ext cx="642937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8250" name="TextBox 19">
            <a:extLst>
              <a:ext uri="{FF2B5EF4-FFF2-40B4-BE49-F238E27FC236}">
                <a16:creationId xmlns:a16="http://schemas.microsoft.com/office/drawing/2014/main" id="{779DF156-3288-7CB8-7F3B-514E838A7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6286501"/>
            <a:ext cx="861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eaLnBrk="1" hangingPunct="1"/>
            <a:r>
              <a:rPr lang="th-TH" altLang="th-TH" u="sng">
                <a:solidFill>
                  <a:srgbClr val="FF0000"/>
                </a:solidFill>
                <a:ea typeface="Angsana New" panose="02020603050405020304" pitchFamily="18" charset="-34"/>
                <a:cs typeface="Angsana New" panose="02020603050405020304" pitchFamily="18" charset="-34"/>
              </a:rPr>
              <a:t>หมายเหตุ   </a:t>
            </a:r>
            <a:r>
              <a:rPr lang="th-TH" altLang="th-TH">
                <a:solidFill>
                  <a:srgbClr val="FF0000"/>
                </a:solidFill>
                <a:ea typeface="Angsana New" panose="02020603050405020304" pitchFamily="18" charset="-34"/>
                <a:cs typeface="Angsana New" panose="02020603050405020304" pitchFamily="18" charset="-34"/>
              </a:rPr>
              <a:t>กรณีที่หน่วยงาน ทำเหมือนกัน ให้อยู่ใน  กล่องใบเดียวกัน  เช่น  รพ / รพ.สต.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วงรี 3">
            <a:extLst>
              <a:ext uri="{FF2B5EF4-FFF2-40B4-BE49-F238E27FC236}">
                <a16:creationId xmlns:a16="http://schemas.microsoft.com/office/drawing/2014/main" id="{42994D0A-06E7-77BE-987F-97A495E08184}"/>
              </a:ext>
            </a:extLst>
          </p:cNvPr>
          <p:cNvSpPr/>
          <p:nvPr/>
        </p:nvSpPr>
        <p:spPr>
          <a:xfrm>
            <a:off x="5045076" y="2687638"/>
            <a:ext cx="2214563" cy="1428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1" hangingPunct="1"/>
            <a:r>
              <a:rPr lang="th-TH" altLang="th-TH" sz="3200">
                <a:solidFill>
                  <a:srgbClr val="FFFFFF"/>
                </a:solidFill>
                <a:latin typeface="TH SarabunPSK" panose="020B0500040200020003" pitchFamily="34" charset="-34"/>
                <a:ea typeface="TH SarabunPSK" panose="020B0500040200020003" pitchFamily="34" charset="-34"/>
                <a:cs typeface="TH SarabunPSK" panose="020B0500040200020003" pitchFamily="34" charset="-34"/>
              </a:rPr>
              <a:t>มาตรการที่ 2 ........</a:t>
            </a:r>
          </a:p>
        </p:txBody>
      </p:sp>
      <p:graphicFrame>
        <p:nvGraphicFramePr>
          <p:cNvPr id="5" name="ตาราง 4">
            <a:extLst>
              <a:ext uri="{FF2B5EF4-FFF2-40B4-BE49-F238E27FC236}">
                <a16:creationId xmlns:a16="http://schemas.microsoft.com/office/drawing/2014/main" id="{5B4BF319-ECC4-C731-B022-98241C7849E9}"/>
              </a:ext>
            </a:extLst>
          </p:cNvPr>
          <p:cNvGraphicFramePr>
            <a:graphicFrameLocks noGrp="1"/>
          </p:cNvGraphicFramePr>
          <p:nvPr/>
        </p:nvGraphicFramePr>
        <p:xfrm>
          <a:off x="2381250" y="463551"/>
          <a:ext cx="2857500" cy="1626243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2953807822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สสจ.</a:t>
                      </a:r>
                    </a:p>
                  </a:txBody>
                  <a:tcPr marL="91439" marR="91439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81961"/>
                  </a:ext>
                </a:extLst>
              </a:tr>
              <a:tr h="1108075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058625"/>
                  </a:ext>
                </a:extLst>
              </a:tr>
            </a:tbl>
          </a:graphicData>
        </a:graphic>
      </p:graphicFrame>
      <p:graphicFrame>
        <p:nvGraphicFramePr>
          <p:cNvPr id="6" name="ตาราง 5">
            <a:extLst>
              <a:ext uri="{FF2B5EF4-FFF2-40B4-BE49-F238E27FC236}">
                <a16:creationId xmlns:a16="http://schemas.microsoft.com/office/drawing/2014/main" id="{37DECDD6-3CC3-028B-2796-89D73A706B3F}"/>
              </a:ext>
            </a:extLst>
          </p:cNvPr>
          <p:cNvGraphicFramePr>
            <a:graphicFrameLocks noGrp="1"/>
          </p:cNvGraphicFramePr>
          <p:nvPr/>
        </p:nvGraphicFramePr>
        <p:xfrm>
          <a:off x="6810375" y="392113"/>
          <a:ext cx="2857500" cy="1641476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2175985465"/>
                    </a:ext>
                  </a:extLst>
                </a:gridCol>
              </a:tblGrid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สสอ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3725"/>
                  </a:ext>
                </a:extLst>
              </a:tr>
              <a:tr h="1106488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96258"/>
                  </a:ext>
                </a:extLst>
              </a:tr>
            </a:tbl>
          </a:graphicData>
        </a:graphic>
      </p:graphicFrame>
      <p:graphicFrame>
        <p:nvGraphicFramePr>
          <p:cNvPr id="7" name="ตาราง 6">
            <a:extLst>
              <a:ext uri="{FF2B5EF4-FFF2-40B4-BE49-F238E27FC236}">
                <a16:creationId xmlns:a16="http://schemas.microsoft.com/office/drawing/2014/main" id="{FA3C1C5C-C8B1-F375-50D0-906884833743}"/>
              </a:ext>
            </a:extLst>
          </p:cNvPr>
          <p:cNvGraphicFramePr>
            <a:graphicFrameLocks noGrp="1"/>
          </p:cNvGraphicFramePr>
          <p:nvPr/>
        </p:nvGraphicFramePr>
        <p:xfrm>
          <a:off x="8024814" y="2535238"/>
          <a:ext cx="2643187" cy="1641476"/>
        </p:xfrm>
        <a:graphic>
          <a:graphicData uri="http://schemas.openxmlformats.org/drawingml/2006/table">
            <a:tbl>
              <a:tblPr/>
              <a:tblGrid>
                <a:gridCol w="2643187">
                  <a:extLst>
                    <a:ext uri="{9D8B030D-6E8A-4147-A177-3AD203B41FA5}">
                      <a16:colId xmlns:a16="http://schemas.microsoft.com/office/drawing/2014/main" val="3275251059"/>
                    </a:ext>
                  </a:extLst>
                </a:gridCol>
              </a:tblGrid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รพท / รพช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725247"/>
                  </a:ext>
                </a:extLst>
              </a:tr>
              <a:tr h="1106488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474917"/>
                  </a:ext>
                </a:extLst>
              </a:tr>
            </a:tbl>
          </a:graphicData>
        </a:graphic>
      </p:graphicFrame>
      <p:graphicFrame>
        <p:nvGraphicFramePr>
          <p:cNvPr id="8" name="ตาราง 7">
            <a:extLst>
              <a:ext uri="{FF2B5EF4-FFF2-40B4-BE49-F238E27FC236}">
                <a16:creationId xmlns:a16="http://schemas.microsoft.com/office/drawing/2014/main" id="{D621FC42-ABC2-1A2E-1306-A4394955E203}"/>
              </a:ext>
            </a:extLst>
          </p:cNvPr>
          <p:cNvGraphicFramePr>
            <a:graphicFrameLocks noGrp="1"/>
          </p:cNvGraphicFramePr>
          <p:nvPr/>
        </p:nvGraphicFramePr>
        <p:xfrm>
          <a:off x="6738938" y="4946651"/>
          <a:ext cx="2857500" cy="1626243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3215281653"/>
                    </a:ext>
                  </a:extLst>
                </a:gridCol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</a:t>
                      </a:r>
                    </a:p>
                  </a:txBody>
                  <a:tcPr marL="91439" marR="91439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50183"/>
                  </a:ext>
                </a:extLst>
              </a:tr>
              <a:tr h="1108075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marT="45724" marB="457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71308"/>
                  </a:ext>
                </a:extLst>
              </a:tr>
            </a:tbl>
          </a:graphicData>
        </a:graphic>
      </p:graphicFrame>
      <p:graphicFrame>
        <p:nvGraphicFramePr>
          <p:cNvPr id="9" name="ตาราง 8">
            <a:extLst>
              <a:ext uri="{FF2B5EF4-FFF2-40B4-BE49-F238E27FC236}">
                <a16:creationId xmlns:a16="http://schemas.microsoft.com/office/drawing/2014/main" id="{BF6B1B7F-0173-72B5-CD02-EE2E92D05540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571751"/>
          <a:ext cx="2857500" cy="2052975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1139748348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หน่วยงานอื่นที่เกี่ยวข้อง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</a:t>
                      </a:r>
                    </a:p>
                  </a:txBody>
                  <a:tcPr marL="91439" marR="91439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975633"/>
                  </a:ext>
                </a:extLst>
              </a:tr>
              <a:tr h="1108075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83395"/>
                  </a:ext>
                </a:extLst>
              </a:tr>
            </a:tbl>
          </a:graphicData>
        </a:graphic>
      </p:graphicFrame>
      <p:graphicFrame>
        <p:nvGraphicFramePr>
          <p:cNvPr id="10" name="ตาราง 9">
            <a:extLst>
              <a:ext uri="{FF2B5EF4-FFF2-40B4-BE49-F238E27FC236}">
                <a16:creationId xmlns:a16="http://schemas.microsoft.com/office/drawing/2014/main" id="{44AA83F6-BF8B-0E32-D441-4C4500D2ABB9}"/>
              </a:ext>
            </a:extLst>
          </p:cNvPr>
          <p:cNvGraphicFramePr>
            <a:graphicFrameLocks noGrp="1"/>
          </p:cNvGraphicFramePr>
          <p:nvPr/>
        </p:nvGraphicFramePr>
        <p:xfrm>
          <a:off x="2952750" y="4786314"/>
          <a:ext cx="2857500" cy="2052975"/>
        </p:xfrm>
        <a:graphic>
          <a:graphicData uri="http://schemas.openxmlformats.org/drawingml/2006/table">
            <a:tbl>
              <a:tblPr/>
              <a:tblGrid>
                <a:gridCol w="2857500">
                  <a:extLst>
                    <a:ext uri="{9D8B030D-6E8A-4147-A177-3AD203B41FA5}">
                      <a16:colId xmlns:a16="http://schemas.microsoft.com/office/drawing/2014/main" val="2255786561"/>
                    </a:ext>
                  </a:extLst>
                </a:gridCol>
              </a:tblGrid>
              <a:tr h="944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หน่วยงานอื่นที่เกี่ยวข้อง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altLang="th-TH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</a:t>
                      </a:r>
                    </a:p>
                  </a:txBody>
                  <a:tcPr marL="91439" marR="91439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521577"/>
                  </a:ext>
                </a:extLst>
              </a:tr>
              <a:tr h="1108075">
                <a:tc>
                  <a:txBody>
                    <a:bodyPr/>
                    <a:lstStyle>
                      <a:lvl1pPr marL="514350" indent="-5143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ordia New" panose="020B0304020202020204" pitchFamily="34" charset="-34"/>
                          <a:cs typeface="Cordia New" panose="020B0304020202020204" pitchFamily="34" charset="-34"/>
                        </a:defRPr>
                      </a:lvl9pPr>
                    </a:lstStyle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th-TH" altLang="th-TH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</a:t>
                      </a:r>
                    </a:p>
                  </a:txBody>
                  <a:tcPr marL="91439" marR="91439" marT="45730" marB="4573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247178"/>
                  </a:ext>
                </a:extLst>
              </a:tr>
            </a:tbl>
          </a:graphicData>
        </a:graphic>
      </p:graphicFrame>
      <p:sp>
        <p:nvSpPr>
          <p:cNvPr id="11" name="กล่องข้อความ 2">
            <a:extLst>
              <a:ext uri="{FF2B5EF4-FFF2-40B4-BE49-F238E27FC236}">
                <a16:creationId xmlns:a16="http://schemas.microsoft.com/office/drawing/2014/main" id="{9211171F-0F6C-F799-895C-62C589072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4189" y="0"/>
            <a:ext cx="6072187" cy="3571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th-TH" sz="2400" b="1" dirty="0">
                <a:latin typeface="TH SarabunPSK" pitchFamily="34" charset="-34"/>
                <a:ea typeface="Angsana New" panose="02020603050405020304" pitchFamily="18" charset="-34"/>
                <a:cs typeface="TH SarabunPSK" pitchFamily="34" charset="-34"/>
              </a:rPr>
              <a:t>กิจกรรมการดำเนินงานของหน่วยงานที่เกี่ยวข้อง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ลูกศรขึ้น 13">
            <a:extLst>
              <a:ext uri="{FF2B5EF4-FFF2-40B4-BE49-F238E27FC236}">
                <a16:creationId xmlns:a16="http://schemas.microsoft.com/office/drawing/2014/main" id="{F360AA94-521F-5013-F24C-F0A066D5E433}"/>
              </a:ext>
            </a:extLst>
          </p:cNvPr>
          <p:cNvSpPr/>
          <p:nvPr/>
        </p:nvSpPr>
        <p:spPr>
          <a:xfrm rot="1389791">
            <a:off x="6524625" y="2286001"/>
            <a:ext cx="642938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5" name="ลูกศรขึ้น 14">
            <a:extLst>
              <a:ext uri="{FF2B5EF4-FFF2-40B4-BE49-F238E27FC236}">
                <a16:creationId xmlns:a16="http://schemas.microsoft.com/office/drawing/2014/main" id="{AF63D242-D8ED-1460-90F4-21709470DBF1}"/>
              </a:ext>
            </a:extLst>
          </p:cNvPr>
          <p:cNvSpPr/>
          <p:nvPr/>
        </p:nvSpPr>
        <p:spPr>
          <a:xfrm rot="19493994">
            <a:off x="4868864" y="2360614"/>
            <a:ext cx="642937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6" name="ลูกศรขึ้น 15">
            <a:extLst>
              <a:ext uri="{FF2B5EF4-FFF2-40B4-BE49-F238E27FC236}">
                <a16:creationId xmlns:a16="http://schemas.microsoft.com/office/drawing/2014/main" id="{2CD29325-1615-BE69-8864-0313404C6C6C}"/>
              </a:ext>
            </a:extLst>
          </p:cNvPr>
          <p:cNvSpPr/>
          <p:nvPr/>
        </p:nvSpPr>
        <p:spPr>
          <a:xfrm rot="16036346">
            <a:off x="4402932" y="3259932"/>
            <a:ext cx="642938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7" name="ลูกศรขึ้น 16">
            <a:extLst>
              <a:ext uri="{FF2B5EF4-FFF2-40B4-BE49-F238E27FC236}">
                <a16:creationId xmlns:a16="http://schemas.microsoft.com/office/drawing/2014/main" id="{1B61375F-F37B-72E0-6D70-C680DC53AA41}"/>
              </a:ext>
            </a:extLst>
          </p:cNvPr>
          <p:cNvSpPr/>
          <p:nvPr/>
        </p:nvSpPr>
        <p:spPr>
          <a:xfrm rot="12833136">
            <a:off x="4789489" y="4046539"/>
            <a:ext cx="642937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8" name="ลูกศรขึ้น 17">
            <a:extLst>
              <a:ext uri="{FF2B5EF4-FFF2-40B4-BE49-F238E27FC236}">
                <a16:creationId xmlns:a16="http://schemas.microsoft.com/office/drawing/2014/main" id="{41B8C86C-51E2-80A7-3971-1AB468B0632C}"/>
              </a:ext>
            </a:extLst>
          </p:cNvPr>
          <p:cNvSpPr/>
          <p:nvPr/>
        </p:nvSpPr>
        <p:spPr>
          <a:xfrm rot="8708887">
            <a:off x="6680200" y="4003676"/>
            <a:ext cx="642938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19" name="ลูกศรขึ้น 18">
            <a:extLst>
              <a:ext uri="{FF2B5EF4-FFF2-40B4-BE49-F238E27FC236}">
                <a16:creationId xmlns:a16="http://schemas.microsoft.com/office/drawing/2014/main" id="{296BADD1-906F-CE9F-0402-C8E261C6E128}"/>
              </a:ext>
            </a:extLst>
          </p:cNvPr>
          <p:cNvSpPr/>
          <p:nvPr/>
        </p:nvSpPr>
        <p:spPr>
          <a:xfrm rot="5589224">
            <a:off x="7228683" y="2953545"/>
            <a:ext cx="642937" cy="4286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h-TH"/>
          </a:p>
        </p:txBody>
      </p:sp>
      <p:sp>
        <p:nvSpPr>
          <p:cNvPr id="9274" name="TextBox 19">
            <a:extLst>
              <a:ext uri="{FF2B5EF4-FFF2-40B4-BE49-F238E27FC236}">
                <a16:creationId xmlns:a16="http://schemas.microsoft.com/office/drawing/2014/main" id="{22BA786F-04A9-D152-1D7C-7F96D7049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6286501"/>
            <a:ext cx="861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eaLnBrk="1" hangingPunct="1"/>
            <a:r>
              <a:rPr lang="th-TH" altLang="th-TH" u="sng">
                <a:solidFill>
                  <a:srgbClr val="FF0000"/>
                </a:solidFill>
                <a:ea typeface="Angsana New" panose="02020603050405020304" pitchFamily="18" charset="-34"/>
                <a:cs typeface="Angsana New" panose="02020603050405020304" pitchFamily="18" charset="-34"/>
              </a:rPr>
              <a:t>หมายเหตุ   </a:t>
            </a:r>
            <a:r>
              <a:rPr lang="th-TH" altLang="th-TH">
                <a:solidFill>
                  <a:srgbClr val="FF0000"/>
                </a:solidFill>
                <a:ea typeface="Angsana New" panose="02020603050405020304" pitchFamily="18" charset="-34"/>
                <a:cs typeface="Angsana New" panose="02020603050405020304" pitchFamily="18" charset="-34"/>
              </a:rPr>
              <a:t>กรณีที่หน่วยงาน ทำเหมือนกัน ให้อยู่ใน  กล่องใบเดียวกัน  เช่น  รพ / รพ.สต.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5425</TotalTime>
  <Words>422</Words>
  <Application>Microsoft Office PowerPoint</Application>
  <PresentationFormat>แบบจอกว้าง</PresentationFormat>
  <Paragraphs>104</Paragraphs>
  <Slides>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6" baseType="lpstr">
      <vt:lpstr>Angsana New</vt:lpstr>
      <vt:lpstr>Arial</vt:lpstr>
      <vt:lpstr>Browallia New</vt:lpstr>
      <vt:lpstr>Calibri</vt:lpstr>
      <vt:lpstr>TH SarabunIT๙</vt:lpstr>
      <vt:lpstr>TH SarabunPSK</vt:lpstr>
      <vt:lpstr>ชุดรูปแบบของ Office</vt:lpstr>
      <vt:lpstr>ประเด็นมุ่งเน้นในการพัฒนาประจำปีงบประมาณ พ.ศ. 2568</vt:lpstr>
      <vt:lpstr>การจัดทำแผนปฏิบัติราชการเร่งรัดในการแก้ไขปัญหาสุขภาพ ประจำปีงบประมาณ พ.ศ. 2568 </vt:lpstr>
      <vt:lpstr>งานนำเสนอ PowerPoint</vt:lpstr>
      <vt:lpstr>งานนำเสนอ PowerPoint</vt:lpstr>
      <vt:lpstr>3. กำหนดมาตรการในการแก้ไขปัญหา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kannika</cp:lastModifiedBy>
  <cp:revision>435</cp:revision>
  <cp:lastPrinted>2023-06-28T04:23:31Z</cp:lastPrinted>
  <dcterms:created xsi:type="dcterms:W3CDTF">2019-11-22T13:09:05Z</dcterms:created>
  <dcterms:modified xsi:type="dcterms:W3CDTF">2024-08-14T04:20:06Z</dcterms:modified>
</cp:coreProperties>
</file>