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4" r:id="rId4"/>
    <p:sldId id="267" r:id="rId5"/>
    <p:sldId id="268" r:id="rId6"/>
    <p:sldId id="265" r:id="rId7"/>
    <p:sldId id="269" r:id="rId8"/>
    <p:sldId id="264" r:id="rId9"/>
    <p:sldId id="270" r:id="rId10"/>
    <p:sldId id="266" r:id="rId11"/>
    <p:sldId id="271" r:id="rId12"/>
    <p:sldId id="272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6600"/>
    <a:srgbClr val="CC0099"/>
    <a:srgbClr val="FFCC00"/>
    <a:srgbClr val="0000CC"/>
    <a:srgbClr val="0066FF"/>
    <a:srgbClr val="0000FF"/>
    <a:srgbClr val="0080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ลักษณะสีอ่อน 1 - เน้น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ลักษณะสีอ่อน 2 - เน้น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ลักษณะสีปานกลาง 3 - เน้น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tta\Downloads\PyramidG12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ngsana New"/>
                <a:ea typeface="Angsana New"/>
                <a:cs typeface="Angsana New"/>
              </a:defRPr>
            </a:pPr>
            <a:r>
              <a:rPr lang="th-TH"/>
              <a:t>  </a:t>
            </a:r>
          </a:p>
        </c:rich>
      </c:tx>
      <c:layout>
        <c:manualLayout>
          <c:xMode val="edge"/>
          <c:yMode val="edge"/>
          <c:x val="0.53464322647363038"/>
          <c:y val="1.530612244897960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202688728024824"/>
          <c:y val="0.16156462585034026"/>
          <c:w val="0.77042399172699028"/>
          <c:h val="0.59693877551020391"/>
        </c:manualLayout>
      </c:layout>
      <c:barChart>
        <c:barDir val="bar"/>
        <c:grouping val="clustered"/>
        <c:ser>
          <c:idx val="0"/>
          <c:order val="0"/>
          <c:tx>
            <c:strRef>
              <c:f>'ข้อมูล '!$F$4</c:f>
              <c:strCache>
                <c:ptCount val="1"/>
                <c:pt idx="0">
                  <c:v>% ชาย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H Niramit AS" pitchFamily="2" charset="-34"/>
                    <a:ea typeface="Cordia New"/>
                    <a:cs typeface="TH Niramit AS" pitchFamily="2" charset="-34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'ข้อมูล '!$B$5:$B$21</c:f>
              <c:strCache>
                <c:ptCount val="17"/>
                <c:pt idx="0">
                  <c:v>00-04</c:v>
                </c:pt>
                <c:pt idx="1">
                  <c:v>05-09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'ข้อมูล '!$F$5:$F$21</c:f>
              <c:numCache>
                <c:formatCode>0;0.00</c:formatCode>
                <c:ptCount val="17"/>
                <c:pt idx="0">
                  <c:v>-2.4241866262517537</c:v>
                </c:pt>
                <c:pt idx="1">
                  <c:v>-2.7234033512273217</c:v>
                </c:pt>
                <c:pt idx="2">
                  <c:v>-2.8781462018951571</c:v>
                </c:pt>
                <c:pt idx="3">
                  <c:v>-3.1139785555445392</c:v>
                </c:pt>
                <c:pt idx="4">
                  <c:v>-3.299174232659595</c:v>
                </c:pt>
                <c:pt idx="5">
                  <c:v>-3.3338762907040977</c:v>
                </c:pt>
                <c:pt idx="6">
                  <c:v>-3.5661676180224084</c:v>
                </c:pt>
                <c:pt idx="7">
                  <c:v>-3.7039135423011023</c:v>
                </c:pt>
                <c:pt idx="8">
                  <c:v>-3.6029942918655551</c:v>
                </c:pt>
                <c:pt idx="9">
                  <c:v>-3.7952720216427531</c:v>
                </c:pt>
                <c:pt idx="10">
                  <c:v>-3.9500148723105912</c:v>
                </c:pt>
                <c:pt idx="11">
                  <c:v>-3.2605770456509138</c:v>
                </c:pt>
                <c:pt idx="12">
                  <c:v>-2.5445815215081948</c:v>
                </c:pt>
                <c:pt idx="13">
                  <c:v>-2.0488378351581424</c:v>
                </c:pt>
                <c:pt idx="14">
                  <c:v>-1.3115961530289935</c:v>
                </c:pt>
                <c:pt idx="15">
                  <c:v>-1.1256922706477246</c:v>
                </c:pt>
                <c:pt idx="16">
                  <c:v>-1.2676874265237044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5F-4A82-8F40-FDF2126AD0B2}"/>
            </c:ext>
          </c:extLst>
        </c:ser>
        <c:ser>
          <c:idx val="1"/>
          <c:order val="1"/>
          <c:tx>
            <c:strRef>
              <c:f>'ข้อมูล '!$G$4</c:f>
              <c:strCache>
                <c:ptCount val="1"/>
                <c:pt idx="0">
                  <c:v>% หญิง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1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H Niramit AS" pitchFamily="2" charset="-34"/>
                    <a:ea typeface="Cordia New"/>
                    <a:cs typeface="TH Niramit AS" pitchFamily="2" charset="-34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'ข้อมูล '!$B$5:$B$21</c:f>
              <c:strCache>
                <c:ptCount val="17"/>
                <c:pt idx="0">
                  <c:v>00-04</c:v>
                </c:pt>
                <c:pt idx="1">
                  <c:v>05-09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'ข้อมูล '!$G$5:$G$21</c:f>
              <c:numCache>
                <c:formatCode>0.00</c:formatCode>
                <c:ptCount val="17"/>
                <c:pt idx="0">
                  <c:v>2.3317658390107772</c:v>
                </c:pt>
                <c:pt idx="1">
                  <c:v>2.6115069191654507</c:v>
                </c:pt>
                <c:pt idx="2">
                  <c:v>2.6656846220308488</c:v>
                </c:pt>
                <c:pt idx="3">
                  <c:v>2.9440092916530931</c:v>
                </c:pt>
                <c:pt idx="4">
                  <c:v>3.3190039801135947</c:v>
                </c:pt>
                <c:pt idx="5">
                  <c:v>3.1940057506267618</c:v>
                </c:pt>
                <c:pt idx="6">
                  <c:v>3.4432940043342173</c:v>
                </c:pt>
                <c:pt idx="7">
                  <c:v>3.7063922607328519</c:v>
                </c:pt>
                <c:pt idx="8">
                  <c:v>3.7364909845469607</c:v>
                </c:pt>
                <c:pt idx="9">
                  <c:v>4.0498718148468154</c:v>
                </c:pt>
                <c:pt idx="10">
                  <c:v>4.5831503803062281</c:v>
                </c:pt>
                <c:pt idx="11">
                  <c:v>3.9326638432883376</c:v>
                </c:pt>
                <c:pt idx="12">
                  <c:v>3.2124190875483349</c:v>
                </c:pt>
                <c:pt idx="13">
                  <c:v>2.6720584694267773</c:v>
                </c:pt>
                <c:pt idx="14">
                  <c:v>1.7588277786433621</c:v>
                </c:pt>
                <c:pt idx="15">
                  <c:v>1.7011090494468921</c:v>
                </c:pt>
                <c:pt idx="16">
                  <c:v>2.1876460673361575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5F-4A82-8F40-FDF2126AD0B2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dLbls/>
        <c:gapWidth val="0"/>
        <c:overlap val="100"/>
        <c:axId val="41108992"/>
        <c:axId val="41110528"/>
      </c:barChart>
      <c:catAx>
        <c:axId val="41108992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H Niramit AS" pitchFamily="2" charset="-34"/>
                <a:ea typeface="Angsana New"/>
                <a:cs typeface="TH Niramit AS" pitchFamily="2" charset="-34"/>
              </a:defRPr>
            </a:pPr>
            <a:endParaRPr lang="th-TH"/>
          </a:p>
        </c:txPr>
        <c:crossAx val="41110528"/>
        <c:crosses val="autoZero"/>
        <c:auto val="1"/>
        <c:lblAlgn val="ctr"/>
        <c:lblOffset val="100"/>
        <c:tickLblSkip val="1"/>
        <c:tickMarkSkip val="1"/>
      </c:catAx>
      <c:valAx>
        <c:axId val="411105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TH Niramit AS" pitchFamily="2" charset="-34"/>
                    <a:ea typeface="Angsana New"/>
                    <a:cs typeface="TH Niramit AS" pitchFamily="2" charset="-34"/>
                  </a:defRPr>
                </a:pPr>
                <a:r>
                  <a:rPr lang="th-TH">
                    <a:latin typeface="TH Niramit AS" pitchFamily="2" charset="-34"/>
                    <a:cs typeface="TH Niramit AS" pitchFamily="2" charset="-34"/>
                  </a:rPr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42812823164426111"/>
              <c:y val="0.83163265306122469"/>
            </c:manualLayout>
          </c:layout>
          <c:spPr>
            <a:noFill/>
            <a:ln w="25400">
              <a:noFill/>
            </a:ln>
          </c:spPr>
        </c:title>
        <c:numFmt formatCode="0;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H Niramit AS" pitchFamily="2" charset="-34"/>
                <a:ea typeface="Cordia New"/>
                <a:cs typeface="TH Niramit AS" pitchFamily="2" charset="-34"/>
              </a:defRPr>
            </a:pPr>
            <a:endParaRPr lang="th-TH"/>
          </a:p>
        </c:txPr>
        <c:crossAx val="41108992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675" b="0" i="0" u="none" strike="noStrike" baseline="0">
          <a:solidFill>
            <a:srgbClr val="000000"/>
          </a:solidFill>
          <a:latin typeface="Cordia New"/>
          <a:ea typeface="Cordia New"/>
          <a:cs typeface="Cordia New"/>
        </a:defRPr>
      </a:pPr>
      <a:endParaRPr lang="th-TH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tx>
        <c:rich>
          <a:bodyPr/>
          <a:lstStyle/>
          <a:p>
            <a:pPr>
              <a:defRPr sz="2000">
                <a:latin typeface="TH Niramit AS" pitchFamily="2" charset="-34"/>
                <a:cs typeface="TH Niramit AS" pitchFamily="2" charset="-34"/>
              </a:defRPr>
            </a:pPr>
            <a:r>
              <a:rPr lang="th-TH" sz="2000" b="1" i="0" u="none" strike="noStrike" baseline="0" dirty="0" smtClean="0">
                <a:effectLst/>
                <a:latin typeface="TH Niramit AS" pitchFamily="2" charset="-34"/>
                <a:cs typeface="TH Niramit AS" pitchFamily="2" charset="-34"/>
              </a:rPr>
              <a:t>ร้อยละการตายด้วยโรคมะเร็ง จำแนกตาม</a:t>
            </a:r>
            <a:r>
              <a:rPr lang="th-TH" sz="2000" dirty="0" smtClean="0">
                <a:latin typeface="TH Niramit AS" pitchFamily="2" charset="-34"/>
                <a:cs typeface="TH Niramit AS" pitchFamily="2" charset="-34"/>
              </a:rPr>
              <a:t>เพศ จ.อ่างทอง ปี 2560</a:t>
            </a:r>
            <a:endParaRPr lang="th-TH" sz="2000" dirty="0">
              <a:latin typeface="TH Niramit AS" pitchFamily="2" charset="-34"/>
              <a:cs typeface="TH Niramit AS" pitchFamily="2" charset="-34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เพศ</c:v>
                </c:pt>
              </c:strCache>
            </c:strRef>
          </c:tx>
          <c:explosion val="25"/>
          <c:dPt>
            <c:idx val="0"/>
            <c:spPr>
              <a:solidFill>
                <a:srgbClr val="0000CC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FFCC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ชาย</c:v>
                </c:pt>
                <c:pt idx="1">
                  <c:v>หญิง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59.4</c:v>
                </c:pt>
                <c:pt idx="1">
                  <c:v>40.6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th-TH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tx>
        <c:rich>
          <a:bodyPr/>
          <a:lstStyle/>
          <a:p>
            <a:pPr>
              <a:defRPr sz="1800">
                <a:latin typeface="TH Niramit AS" pitchFamily="2" charset="-34"/>
                <a:cs typeface="TH Niramit AS" pitchFamily="2" charset="-34"/>
              </a:defRPr>
            </a:pPr>
            <a:r>
              <a:rPr lang="th-TH" sz="1800" b="1" i="0" baseline="0" dirty="0">
                <a:latin typeface="TH Niramit AS" pitchFamily="2" charset="-34"/>
                <a:cs typeface="TH Niramit AS" pitchFamily="2" charset="-34"/>
              </a:rPr>
              <a:t>ร้อยละ</a:t>
            </a:r>
            <a:r>
              <a:rPr lang="th-TH" sz="1800" b="1" i="0" baseline="0" dirty="0" smtClean="0">
                <a:latin typeface="TH Niramit AS" pitchFamily="2" charset="-34"/>
                <a:cs typeface="TH Niramit AS" pitchFamily="2" charset="-34"/>
              </a:rPr>
              <a:t>การตายด้วย</a:t>
            </a:r>
            <a:r>
              <a:rPr lang="th-TH" sz="1800" b="1" i="0" baseline="0" dirty="0">
                <a:latin typeface="TH Niramit AS" pitchFamily="2" charset="-34"/>
                <a:cs typeface="TH Niramit AS" pitchFamily="2" charset="-34"/>
              </a:rPr>
              <a:t>โรคมะเร็ง จำแนกตามกลุ่มอายุ </a:t>
            </a:r>
            <a:r>
              <a:rPr lang="th-TH" sz="1800" b="1" i="0" baseline="0" dirty="0" smtClean="0">
                <a:latin typeface="TH Niramit AS" pitchFamily="2" charset="-34"/>
                <a:cs typeface="TH Niramit AS" pitchFamily="2" charset="-34"/>
              </a:rPr>
              <a:t>    จ.</a:t>
            </a:r>
            <a:r>
              <a:rPr lang="th-TH" sz="1800" b="1" i="0" baseline="0" dirty="0">
                <a:latin typeface="TH Niramit AS" pitchFamily="2" charset="-34"/>
                <a:cs typeface="TH Niramit AS" pitchFamily="2" charset="-34"/>
              </a:rPr>
              <a:t>อ่างทอง       ปี 2560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</c:v>
                </c:pt>
              </c:strCache>
            </c:strRef>
          </c:tx>
          <c:spPr>
            <a:solidFill>
              <a:srgbClr val="CC0099"/>
            </a:solidFill>
            <a:ln>
              <a:solidFill>
                <a:schemeClr val="tx1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H Niramit AS" pitchFamily="2" charset="-34"/>
                    <a:cs typeface="TH Niramit AS" pitchFamily="2" charset="-34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 15-19</c:v>
                </c:pt>
                <c:pt idx="1">
                  <c:v> 20-24</c:v>
                </c:pt>
                <c:pt idx="2">
                  <c:v> 25-29</c:v>
                </c:pt>
                <c:pt idx="3">
                  <c:v> 30-34</c:v>
                </c:pt>
                <c:pt idx="4">
                  <c:v> 35-39</c:v>
                </c:pt>
                <c:pt idx="5">
                  <c:v> 40-44</c:v>
                </c:pt>
                <c:pt idx="6">
                  <c:v> 45-49</c:v>
                </c:pt>
                <c:pt idx="7">
                  <c:v>50-54</c:v>
                </c:pt>
                <c:pt idx="8">
                  <c:v> 55-59</c:v>
                </c:pt>
                <c:pt idx="9">
                  <c:v> 60-64</c:v>
                </c:pt>
                <c:pt idx="10">
                  <c:v>65-69</c:v>
                </c:pt>
                <c:pt idx="11">
                  <c:v> 70-74</c:v>
                </c:pt>
                <c:pt idx="12">
                  <c:v> 75-79</c:v>
                </c:pt>
                <c:pt idx="13">
                  <c:v> 80+</c:v>
                </c:pt>
              </c:strCache>
            </c:strRef>
          </c:cat>
          <c:val>
            <c:numRef>
              <c:f>Sheet1!$B$2:$B$15</c:f>
              <c:numCache>
                <c:formatCode>0.0</c:formatCode>
                <c:ptCount val="14"/>
                <c:pt idx="0">
                  <c:v>0.29239766081871343</c:v>
                </c:pt>
                <c:pt idx="1">
                  <c:v>0.29239766081871343</c:v>
                </c:pt>
                <c:pt idx="2">
                  <c:v>0.8771929824561403</c:v>
                </c:pt>
                <c:pt idx="3">
                  <c:v>1.4619883040935671</c:v>
                </c:pt>
                <c:pt idx="4">
                  <c:v>2.0467836257309941</c:v>
                </c:pt>
                <c:pt idx="5">
                  <c:v>2.6315789473684208</c:v>
                </c:pt>
                <c:pt idx="6">
                  <c:v>7.6023391812865491</c:v>
                </c:pt>
                <c:pt idx="7">
                  <c:v>11.403508771929824</c:v>
                </c:pt>
                <c:pt idx="8">
                  <c:v>13.157894736842104</c:v>
                </c:pt>
                <c:pt idx="9">
                  <c:v>16.374269005847953</c:v>
                </c:pt>
                <c:pt idx="10">
                  <c:v>13.742690058479532</c:v>
                </c:pt>
                <c:pt idx="11">
                  <c:v>10.526315789473683</c:v>
                </c:pt>
                <c:pt idx="12">
                  <c:v>10.526315789473683</c:v>
                </c:pt>
                <c:pt idx="13">
                  <c:v>9.064327485380117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CA-46FC-9EDE-94F1532858C0}"/>
            </c:ext>
          </c:extLst>
        </c:ser>
        <c:dLbls/>
        <c:gapWidth val="75"/>
        <c:shape val="box"/>
        <c:axId val="83688064"/>
        <c:axId val="83755392"/>
        <c:axId val="0"/>
      </c:bar3DChart>
      <c:catAx>
        <c:axId val="83688064"/>
        <c:scaling>
          <c:orientation val="minMax"/>
        </c:scaling>
        <c:axPos val="b"/>
        <c:numFmt formatCode="General" sourceLinked="0"/>
        <c:majorTickMark val="none"/>
        <c:tickLblPos val="nextTo"/>
        <c:crossAx val="83755392"/>
        <c:crosses val="autoZero"/>
        <c:auto val="1"/>
        <c:lblAlgn val="ctr"/>
        <c:lblOffset val="100"/>
      </c:catAx>
      <c:valAx>
        <c:axId val="8375539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>
                <a:latin typeface="TH Niramit AS" pitchFamily="2" charset="-34"/>
                <a:cs typeface="TH Niramit AS" pitchFamily="2" charset="-34"/>
              </a:defRPr>
            </a:pPr>
            <a:endParaRPr lang="th-TH"/>
          </a:p>
        </c:txPr>
        <c:crossAx val="836880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>
              <a:latin typeface="TH Niramit AS" pitchFamily="2" charset="-34"/>
              <a:cs typeface="TH Niramit AS" pitchFamily="2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ทั่วประเทศ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pPr>
              <a:ln w="38100">
                <a:solidFill>
                  <a:srgbClr val="0000FF"/>
                </a:solidFill>
              </a:ln>
            </c:spPr>
          </c:marker>
          <c:cat>
            <c:strRef>
              <c:f>Sheet1!$B$1:$G$1</c:f>
              <c:strCache>
                <c:ptCount val="6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</c:v>
                </c:pt>
                <c:pt idx="5">
                  <c:v>2560</c:v>
                </c:pt>
              </c:strCache>
            </c:strRef>
          </c:cat>
          <c:val>
            <c:numRef>
              <c:f>Sheet1!$B$2:$G$2</c:f>
              <c:numCache>
                <c:formatCode>[$-10409]#,##0.#</c:formatCode>
                <c:ptCount val="6"/>
                <c:pt idx="0">
                  <c:v>21.9</c:v>
                </c:pt>
                <c:pt idx="1">
                  <c:v>22.9</c:v>
                </c:pt>
                <c:pt idx="2">
                  <c:v>23.2</c:v>
                </c:pt>
                <c:pt idx="3">
                  <c:v>22.3</c:v>
                </c:pt>
                <c:pt idx="4">
                  <c:v>23.8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ภาคกลาง(ไม่รวม กทม.)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ln w="38100">
                <a:solidFill>
                  <a:srgbClr val="FF0000"/>
                </a:solidFill>
              </a:ln>
            </c:spPr>
          </c:marker>
          <c:cat>
            <c:strRef>
              <c:f>Sheet1!$B$1:$G$1</c:f>
              <c:strCache>
                <c:ptCount val="6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</c:v>
                </c:pt>
                <c:pt idx="5">
                  <c:v>2560</c:v>
                </c:pt>
              </c:strCache>
            </c:strRef>
          </c:cat>
          <c:val>
            <c:numRef>
              <c:f>Sheet1!$B$3:$G$3</c:f>
              <c:numCache>
                <c:formatCode>[$-10409]#,##0.#</c:formatCode>
                <c:ptCount val="6"/>
                <c:pt idx="0">
                  <c:v>27.8</c:v>
                </c:pt>
                <c:pt idx="1">
                  <c:v>28.4</c:v>
                </c:pt>
                <c:pt idx="2">
                  <c:v>29.4</c:v>
                </c:pt>
                <c:pt idx="3">
                  <c:v>29.4</c:v>
                </c:pt>
                <c:pt idx="4">
                  <c:v>31.9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อ่างทอง</c:v>
                </c:pt>
              </c:strCache>
            </c:strRef>
          </c:tx>
          <c:spPr>
            <a:ln w="38100">
              <a:solidFill>
                <a:srgbClr val="008000"/>
              </a:solidFill>
            </a:ln>
          </c:spPr>
          <c:marker>
            <c:spPr>
              <a:ln w="38100">
                <a:solidFill>
                  <a:srgbClr val="008000"/>
                </a:solidFill>
              </a:ln>
            </c:spPr>
          </c:marker>
          <c:cat>
            <c:strRef>
              <c:f>Sheet1!$B$1:$G$1</c:f>
              <c:strCache>
                <c:ptCount val="6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</c:v>
                </c:pt>
                <c:pt idx="5">
                  <c:v>2560</c:v>
                </c:pt>
              </c:strCache>
            </c:strRef>
          </c:cat>
          <c:val>
            <c:numRef>
              <c:f>Sheet1!$B$4:$G$4</c:f>
              <c:numCache>
                <c:formatCode>0.0</c:formatCode>
                <c:ptCount val="6"/>
                <c:pt idx="0">
                  <c:v>22.556496976019623</c:v>
                </c:pt>
                <c:pt idx="1">
                  <c:v>28.195621220024528</c:v>
                </c:pt>
                <c:pt idx="2">
                  <c:v>19.038620193629814</c:v>
                </c:pt>
                <c:pt idx="3">
                  <c:v>29.281543807659062</c:v>
                </c:pt>
                <c:pt idx="4">
                  <c:v>21.201788017456138</c:v>
                </c:pt>
                <c:pt idx="5">
                  <c:v>24.078979051288229</c:v>
                </c:pt>
              </c:numCache>
            </c:numRef>
          </c:val>
        </c:ser>
        <c:dLbls/>
        <c:marker val="1"/>
        <c:axId val="83901824"/>
        <c:axId val="83908480"/>
      </c:lineChart>
      <c:catAx>
        <c:axId val="839018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latin typeface="TH Niramit AS" pitchFamily="2" charset="-34"/>
                <a:cs typeface="TH Niramit AS" pitchFamily="2" charset="-34"/>
              </a:defRPr>
            </a:pPr>
            <a:endParaRPr lang="th-TH"/>
          </a:p>
        </c:txPr>
        <c:crossAx val="83908480"/>
        <c:crosses val="autoZero"/>
        <c:auto val="1"/>
        <c:lblAlgn val="ctr"/>
        <c:lblOffset val="100"/>
      </c:catAx>
      <c:valAx>
        <c:axId val="83908480"/>
        <c:scaling>
          <c:orientation val="minMax"/>
          <c:max val="40"/>
          <c:min val="0"/>
        </c:scaling>
        <c:axPos val="l"/>
        <c:majorGridlines/>
        <c:numFmt formatCode="[$-10409]#,##0.#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1">
                <a:latin typeface="TH Niramit AS" pitchFamily="2" charset="-34"/>
                <a:cs typeface="TH Niramit AS" pitchFamily="2" charset="-34"/>
              </a:defRPr>
            </a:pPr>
            <a:endParaRPr lang="th-TH"/>
          </a:p>
        </c:txPr>
        <c:crossAx val="839018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>
              <a:latin typeface="TH Niramit AS" pitchFamily="2" charset="-34"/>
              <a:cs typeface="TH Niramit AS" pitchFamily="2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prstClr val="black"/>
                </a:solidFill>
                <a:latin typeface="TH Niramit AS" pitchFamily="2" charset="-34"/>
                <a:ea typeface="+mn-ea"/>
                <a:cs typeface="TH Niramit AS" pitchFamily="2" charset="-34"/>
              </a:defRPr>
            </a:pPr>
            <a:r>
              <a:rPr lang="th-TH" sz="2000" b="1" i="0" baseline="0" dirty="0" smtClean="0">
                <a:effectLst/>
                <a:latin typeface="TH Niramit AS" pitchFamily="2" charset="-34"/>
                <a:cs typeface="TH Niramit AS" pitchFamily="2" charset="-34"/>
              </a:rPr>
              <a:t>ร้อยละการตายด้วยอุบัติเหตุการจราจรจำแนกตามเพศ จ.อ่างทอง  ปี 2560</a:t>
            </a:r>
            <a:endParaRPr lang="th-TH" sz="2400" dirty="0" smtClean="0">
              <a:effectLst/>
              <a:latin typeface="TH Niramit AS" pitchFamily="2" charset="-34"/>
              <a:cs typeface="TH Niramit AS" pitchFamily="2" charset="-34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4934661913965601E-2"/>
          <c:y val="0.2648058635846019"/>
          <c:w val="0.63679155232220275"/>
          <c:h val="0.668609125129887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เพศ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explosion val="25"/>
          <c:dPt>
            <c:idx val="0"/>
            <c:spPr>
              <a:solidFill>
                <a:srgbClr val="0066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FF0000"/>
              </a:solidFill>
              <a:ln>
                <a:solidFill>
                  <a:srgbClr val="006600"/>
                </a:solidFill>
              </a:ln>
            </c:spPr>
          </c:dPt>
          <c:dLbls>
            <c:dLbl>
              <c:idx val="0"/>
              <c:layout/>
              <c:dLblPos val="inEnd"/>
              <c:showVal val="1"/>
            </c:dLbl>
            <c:dLbl>
              <c:idx val="1"/>
              <c:layout/>
              <c:dLblPos val="inEnd"/>
              <c:showVal val="1"/>
            </c:dLbl>
            <c:delete val="1"/>
          </c:dLbls>
          <c:cat>
            <c:strRef>
              <c:f>Sheet1!$A$2:$A$3</c:f>
              <c:strCache>
                <c:ptCount val="2"/>
                <c:pt idx="0">
                  <c:v>ชาย</c:v>
                </c:pt>
                <c:pt idx="1">
                  <c:v>หญิง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76.5</c:v>
                </c:pt>
                <c:pt idx="1">
                  <c:v>23.5</c:v>
                </c:pt>
              </c:numCache>
            </c:numRef>
          </c:val>
        </c:ser>
        <c:dLbls/>
      </c:pie3DChart>
    </c:plotArea>
    <c:legend>
      <c:legendPos val="r"/>
      <c:layout/>
      <c:txPr>
        <a:bodyPr/>
        <a:lstStyle/>
        <a:p>
          <a:pPr>
            <a:defRPr b="1">
              <a:latin typeface="TH Niramit AS" pitchFamily="2" charset="-34"/>
              <a:cs typeface="TH Niramit AS" pitchFamily="2" charset="-34"/>
            </a:defRPr>
          </a:pPr>
          <a:endParaRPr lang="th-TH"/>
        </a:p>
      </c:txPr>
    </c:legend>
    <c:plotVisOnly val="1"/>
    <c:dispBlanksAs val="zero"/>
  </c:chart>
  <c:txPr>
    <a:bodyPr/>
    <a:lstStyle/>
    <a:p>
      <a:pPr>
        <a:defRPr sz="1800"/>
      </a:pPr>
      <a:endParaRPr lang="th-TH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TH Niramit AS" pitchFamily="2" charset="-34"/>
                <a:ea typeface="+mn-ea"/>
                <a:cs typeface="TH Niramit AS" pitchFamily="2" charset="-34"/>
              </a:defRPr>
            </a:pPr>
            <a:r>
              <a:rPr lang="th-TH" sz="1800" b="1" i="0" baseline="0" dirty="0">
                <a:latin typeface="TH Niramit AS" pitchFamily="2" charset="-34"/>
                <a:cs typeface="TH Niramit AS" pitchFamily="2" charset="-34"/>
              </a:rPr>
              <a:t>ร้อยละ</a:t>
            </a:r>
            <a:r>
              <a:rPr lang="th-TH" sz="1800" b="1" i="0" baseline="0" dirty="0" smtClean="0">
                <a:latin typeface="TH Niramit AS" pitchFamily="2" charset="-34"/>
                <a:cs typeface="TH Niramit AS" pitchFamily="2" charset="-34"/>
              </a:rPr>
              <a:t>การตายด้วย</a:t>
            </a:r>
            <a:r>
              <a:rPr lang="th-TH" sz="1800" b="1" i="0" baseline="0" dirty="0">
                <a:latin typeface="TH Niramit AS" pitchFamily="2" charset="-34"/>
                <a:cs typeface="TH Niramit AS" pitchFamily="2" charset="-34"/>
              </a:rPr>
              <a:t>อุบัติเหตุ</a:t>
            </a:r>
            <a:r>
              <a:rPr lang="th-TH" sz="1800" b="1" i="0" baseline="0" dirty="0" smtClean="0">
                <a:latin typeface="TH Niramit AS" pitchFamily="2" charset="-34"/>
                <a:cs typeface="TH Niramit AS" pitchFamily="2" charset="-34"/>
              </a:rPr>
              <a:t>การจราจรจำแนก</a:t>
            </a:r>
            <a:r>
              <a:rPr lang="th-TH" sz="1800" b="1" i="0" baseline="0" dirty="0">
                <a:latin typeface="TH Niramit AS" pitchFamily="2" charset="-34"/>
                <a:cs typeface="TH Niramit AS" pitchFamily="2" charset="-34"/>
              </a:rPr>
              <a:t>ตามกลุ่มอายุ จ.อ่างทอง  ปี 2560</a:t>
            </a:r>
            <a:endParaRPr lang="th-TH" dirty="0">
              <a:latin typeface="TH Niramit AS" pitchFamily="2" charset="-34"/>
              <a:cs typeface="TH Niramit AS" pitchFamily="2" charset="-34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</c:v>
                </c:pt>
              </c:strCache>
            </c:strRef>
          </c:tx>
          <c:spPr>
            <a:solidFill>
              <a:srgbClr val="CC0099"/>
            </a:solidFill>
            <a:ln>
              <a:solidFill>
                <a:schemeClr val="tx1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H Niramit AS" pitchFamily="2" charset="-34"/>
                    <a:cs typeface="TH Niramit AS" pitchFamily="2" charset="-34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 0-1</c:v>
                </c:pt>
                <c:pt idx="1">
                  <c:v> 1-4</c:v>
                </c:pt>
                <c:pt idx="2">
                  <c:v> 5-9</c:v>
                </c:pt>
                <c:pt idx="3">
                  <c:v> 10-14</c:v>
                </c:pt>
                <c:pt idx="4">
                  <c:v> 15-19</c:v>
                </c:pt>
                <c:pt idx="5">
                  <c:v> 20-24</c:v>
                </c:pt>
                <c:pt idx="6">
                  <c:v> 25-29</c:v>
                </c:pt>
                <c:pt idx="7">
                  <c:v> 30-34</c:v>
                </c:pt>
                <c:pt idx="8">
                  <c:v> 35-39</c:v>
                </c:pt>
                <c:pt idx="9">
                  <c:v> 40-44</c:v>
                </c:pt>
                <c:pt idx="10">
                  <c:v> 45-49</c:v>
                </c:pt>
                <c:pt idx="11">
                  <c:v>50-54</c:v>
                </c:pt>
                <c:pt idx="12">
                  <c:v> 55-59</c:v>
                </c:pt>
                <c:pt idx="13">
                  <c:v> 60-64</c:v>
                </c:pt>
                <c:pt idx="14">
                  <c:v>65-69</c:v>
                </c:pt>
                <c:pt idx="15">
                  <c:v> 70-74</c:v>
                </c:pt>
                <c:pt idx="16">
                  <c:v> 75-79</c:v>
                </c:pt>
                <c:pt idx="17">
                  <c:v> 80+</c:v>
                </c:pt>
              </c:strCache>
            </c:strRef>
          </c:cat>
          <c:val>
            <c:numRef>
              <c:f>Sheet1!$B$2:$B$19</c:f>
              <c:numCache>
                <c:formatCode>0.0</c:formatCode>
                <c:ptCount val="18"/>
                <c:pt idx="0">
                  <c:v>0</c:v>
                </c:pt>
                <c:pt idx="1">
                  <c:v>1.4705882352941175</c:v>
                </c:pt>
                <c:pt idx="2">
                  <c:v>0</c:v>
                </c:pt>
                <c:pt idx="3">
                  <c:v>0</c:v>
                </c:pt>
                <c:pt idx="4">
                  <c:v>2.9411764705882351</c:v>
                </c:pt>
                <c:pt idx="5">
                  <c:v>19.117647058823529</c:v>
                </c:pt>
                <c:pt idx="6">
                  <c:v>4.4117647058823533</c:v>
                </c:pt>
                <c:pt idx="7">
                  <c:v>5.8823529411764701</c:v>
                </c:pt>
                <c:pt idx="8">
                  <c:v>8.8235294117647065</c:v>
                </c:pt>
                <c:pt idx="9">
                  <c:v>7.3529411764705888</c:v>
                </c:pt>
                <c:pt idx="10">
                  <c:v>1.4705882352941175</c:v>
                </c:pt>
                <c:pt idx="11">
                  <c:v>16.176470588235293</c:v>
                </c:pt>
                <c:pt idx="12">
                  <c:v>7.3529411764705888</c:v>
                </c:pt>
                <c:pt idx="13">
                  <c:v>10.294117647058822</c:v>
                </c:pt>
                <c:pt idx="14">
                  <c:v>7.3529411764705888</c:v>
                </c:pt>
                <c:pt idx="15">
                  <c:v>4.4117647058823533</c:v>
                </c:pt>
                <c:pt idx="16">
                  <c:v>0</c:v>
                </c:pt>
                <c:pt idx="17">
                  <c:v>2.9411764705882351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DC-4DB3-9EAE-BD1D9331629B}"/>
            </c:ext>
          </c:extLst>
        </c:ser>
        <c:dLbls>
          <c:showVal val="1"/>
        </c:dLbls>
        <c:gapWidth val="75"/>
        <c:shape val="box"/>
        <c:axId val="95433472"/>
        <c:axId val="95435008"/>
        <c:axId val="0"/>
      </c:bar3DChart>
      <c:catAx>
        <c:axId val="9543347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95435008"/>
        <c:crosses val="autoZero"/>
        <c:auto val="1"/>
        <c:lblAlgn val="ctr"/>
        <c:lblOffset val="100"/>
      </c:catAx>
      <c:valAx>
        <c:axId val="95435008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txPr>
          <a:bodyPr/>
          <a:lstStyle/>
          <a:p>
            <a:pPr>
              <a:defRPr sz="1600" b="1">
                <a:latin typeface="TH Niramit AS" pitchFamily="2" charset="-34"/>
                <a:cs typeface="TH Niramit AS" pitchFamily="2" charset="-34"/>
              </a:defRPr>
            </a:pPr>
            <a:endParaRPr lang="th-TH"/>
          </a:p>
        </c:txPr>
        <c:crossAx val="954334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H Niramit AS" pitchFamily="2" charset="-34"/>
              <a:cs typeface="TH Niramit AS" pitchFamily="2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หัวใจขาดเลือด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dLbls>
            <c:dLbl>
              <c:idx val="3"/>
              <c:layout>
                <c:manualLayout>
                  <c:x val="-3.4667452189228815E-2"/>
                  <c:y val="-3.4609358473107255E-2"/>
                </c:manualLayout>
              </c:layout>
              <c:dLblPos val="r"/>
              <c:showVal val="1"/>
            </c:dLbl>
            <c:numFmt formatCode="#,##0.0" sourceLinked="0"/>
            <c:txPr>
              <a:bodyPr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th-TH"/>
              </a:p>
            </c:txPr>
            <c:dLblPos val="t"/>
            <c:showVal val="1"/>
          </c:dLbls>
          <c:cat>
            <c:strRef>
              <c:f>Sheet1!$A$2:$A$6</c:f>
              <c:strCache>
                <c:ptCount val="5"/>
                <c:pt idx="0">
                  <c:v>ปี 56</c:v>
                </c:pt>
                <c:pt idx="1">
                  <c:v>ปี 57</c:v>
                </c:pt>
                <c:pt idx="2">
                  <c:v>ปี 58</c:v>
                </c:pt>
                <c:pt idx="3">
                  <c:v>ปี 59</c:v>
                </c:pt>
                <c:pt idx="4">
                  <c:v>ปี 60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67.651608311281933</c:v>
                </c:pt>
                <c:pt idx="1">
                  <c:v>58.522827428168512</c:v>
                </c:pt>
                <c:pt idx="2">
                  <c:v>53.287033606120602</c:v>
                </c:pt>
                <c:pt idx="3">
                  <c:v>59.011643315252904</c:v>
                </c:pt>
                <c:pt idx="4">
                  <c:v>48.5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D1-4738-B65B-D7C9127C55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มะเร็ง</c:v>
                </c:pt>
              </c:strCache>
            </c:strRef>
          </c:tx>
          <c:spPr>
            <a:ln>
              <a:solidFill>
                <a:srgbClr val="FF3300"/>
              </a:solidFill>
            </a:ln>
          </c:spPr>
          <c:marker>
            <c:symbol val="circle"/>
            <c:size val="13"/>
            <c:spPr>
              <a:solidFill>
                <a:srgbClr val="FF3300"/>
              </a:solidFill>
              <a:ln>
                <a:solidFill>
                  <a:srgbClr val="FF3300"/>
                </a:solidFill>
              </a:ln>
            </c:spPr>
          </c:marker>
          <c:dLbls>
            <c:numFmt formatCode="#,##0.0" sourceLinked="0"/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</a:defRPr>
                </a:pPr>
                <a:endParaRPr lang="th-TH"/>
              </a:p>
            </c:txPr>
            <c:dLblPos val="t"/>
            <c:showVal val="1"/>
          </c:dLbls>
          <c:cat>
            <c:strRef>
              <c:f>Sheet1!$A$2:$A$6</c:f>
              <c:strCache>
                <c:ptCount val="5"/>
                <c:pt idx="0">
                  <c:v>ปี 56</c:v>
                </c:pt>
                <c:pt idx="1">
                  <c:v>ปี 57</c:v>
                </c:pt>
                <c:pt idx="2">
                  <c:v>ปี 58</c:v>
                </c:pt>
                <c:pt idx="3">
                  <c:v>ปี 59</c:v>
                </c:pt>
                <c:pt idx="4">
                  <c:v>ปี 60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118.4</c:v>
                </c:pt>
                <c:pt idx="1">
                  <c:v>117.4</c:v>
                </c:pt>
                <c:pt idx="2">
                  <c:v>123.1</c:v>
                </c:pt>
                <c:pt idx="3" formatCode="General">
                  <c:v>120.1</c:v>
                </c:pt>
                <c:pt idx="4" formatCode="General">
                  <c:v>121.1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D1-4738-B65B-D7C9127C55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เบาหวาน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  <a:ln>
                <a:solidFill>
                  <a:srgbClr val="00FF00"/>
                </a:solidFill>
              </a:ln>
            </c:spPr>
          </c:marker>
          <c:dLbls>
            <c:dLbl>
              <c:idx val="0"/>
              <c:layout>
                <c:manualLayout>
                  <c:x val="-3.4607738682409732E-2"/>
                  <c:y val="-3.460935847310725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317461451875145E-2"/>
                  <c:y val="4.028719031218751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7653127530183537E-2"/>
                  <c:y val="5.236727882594478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7203263836842011E-2"/>
                  <c:y val="3.7871172609436107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317461451875145E-2"/>
                  <c:y val="4.995126112319332E-2"/>
                </c:manualLayout>
              </c:layout>
              <c:dLblPos val="r"/>
              <c:showVal val="1"/>
            </c:dLbl>
            <c:numFmt formatCode="#,##0.0" sourceLinked="0"/>
            <c:txPr>
              <a:bodyPr/>
              <a:lstStyle/>
              <a:p>
                <a:pPr>
                  <a:defRPr sz="1200" b="1">
                    <a:solidFill>
                      <a:srgbClr val="00B050"/>
                    </a:solidFill>
                  </a:defRPr>
                </a:pPr>
                <a:endParaRPr lang="th-TH"/>
              </a:p>
            </c:txPr>
            <c:dLblPos val="t"/>
            <c:showVal val="1"/>
          </c:dLbls>
          <c:cat>
            <c:strRef>
              <c:f>Sheet1!$A$2:$A$6</c:f>
              <c:strCache>
                <c:ptCount val="5"/>
                <c:pt idx="0">
                  <c:v>ปี 56</c:v>
                </c:pt>
                <c:pt idx="1">
                  <c:v>ปี 57</c:v>
                </c:pt>
                <c:pt idx="2">
                  <c:v>ปี 58</c:v>
                </c:pt>
                <c:pt idx="3">
                  <c:v>ปี 59</c:v>
                </c:pt>
                <c:pt idx="4">
                  <c:v>ปี 60</c:v>
                </c:pt>
              </c:strCache>
            </c:strRef>
          </c:cat>
          <c:val>
            <c:numRef>
              <c:f>Sheet1!$D$2:$D$6</c:f>
              <c:numCache>
                <c:formatCode>0.00</c:formatCode>
                <c:ptCount val="5"/>
                <c:pt idx="0">
                  <c:v>9.5135074187740258</c:v>
                </c:pt>
                <c:pt idx="1">
                  <c:v>17.627357659086908</c:v>
                </c:pt>
                <c:pt idx="2">
                  <c:v>21.87944426211574</c:v>
                </c:pt>
                <c:pt idx="3" formatCode="General">
                  <c:v>17.314793547589179</c:v>
                </c:pt>
                <c:pt idx="4" formatCode="General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D1-4738-B65B-D7C9127C55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หลอดเลือสมอง</c:v>
                </c:pt>
              </c:strCache>
            </c:strRef>
          </c:tx>
          <c:spPr>
            <a:ln>
              <a:solidFill>
                <a:srgbClr val="D60093"/>
              </a:solidFill>
            </a:ln>
          </c:spPr>
          <c:marker>
            <c:symbol val="x"/>
            <c:size val="11"/>
            <c:spPr>
              <a:solidFill>
                <a:srgbClr val="D60093"/>
              </a:solidFill>
              <a:ln>
                <a:solidFill>
                  <a:srgbClr val="D60093"/>
                </a:solidFill>
              </a:ln>
            </c:spPr>
          </c:marker>
          <c:dLbls>
            <c:dLbl>
              <c:idx val="1"/>
              <c:layout>
                <c:manualLayout>
                  <c:x val="4.1463272431825514E-3"/>
                  <c:y val="2.337506639292742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8696101507319376E-2"/>
                  <c:y val="4.995126112319332E-2"/>
                </c:manualLayout>
              </c:layout>
              <c:dLblPos val="r"/>
              <c:showVal val="1"/>
            </c:dLbl>
            <c:numFmt formatCode="#,##0.0" sourceLinked="0"/>
            <c:txPr>
              <a:bodyPr/>
              <a:lstStyle/>
              <a:p>
                <a:pPr>
                  <a:defRPr sz="1200" b="1">
                    <a:solidFill>
                      <a:srgbClr val="D60093"/>
                    </a:solidFill>
                  </a:defRPr>
                </a:pPr>
                <a:endParaRPr lang="th-TH"/>
              </a:p>
            </c:txPr>
            <c:dLblPos val="t"/>
            <c:showVal val="1"/>
          </c:dLbls>
          <c:cat>
            <c:strRef>
              <c:f>Sheet1!$A$2:$A$6</c:f>
              <c:strCache>
                <c:ptCount val="5"/>
                <c:pt idx="0">
                  <c:v>ปี 56</c:v>
                </c:pt>
                <c:pt idx="1">
                  <c:v>ปี 57</c:v>
                </c:pt>
                <c:pt idx="2">
                  <c:v>ปี 58</c:v>
                </c:pt>
                <c:pt idx="3">
                  <c:v>ปี 59</c:v>
                </c:pt>
                <c:pt idx="4">
                  <c:v>ปี 60</c:v>
                </c:pt>
              </c:strCache>
            </c:strRef>
          </c:cat>
          <c:val>
            <c:numRef>
              <c:f>Sheet1!$E$2:$E$6</c:f>
              <c:numCache>
                <c:formatCode>0.00</c:formatCode>
                <c:ptCount val="5"/>
                <c:pt idx="0">
                  <c:v>50.386354106840201</c:v>
                </c:pt>
                <c:pt idx="1">
                  <c:v>48.651507139079861</c:v>
                </c:pt>
                <c:pt idx="2">
                  <c:v>55.404399179873735</c:v>
                </c:pt>
                <c:pt idx="3" formatCode="General">
                  <c:v>69.965900457605272</c:v>
                </c:pt>
                <c:pt idx="4" formatCode="General">
                  <c:v>61.3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ED1-4738-B65B-D7C9127C55C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อุบัติเหตุจราจร</c:v>
                </c:pt>
              </c:strCache>
            </c:strRef>
          </c:tx>
          <c:dPt>
            <c:idx val="1"/>
            <c:spPr>
              <a:ln>
                <a:solidFill>
                  <a:schemeClr val="accent1"/>
                </a:solidFill>
              </a:ln>
            </c:spPr>
          </c:dPt>
          <c:dLbls>
            <c:numFmt formatCode="#,##0.0" sourceLinked="0"/>
            <c:txPr>
              <a:bodyPr/>
              <a:lstStyle/>
              <a:p>
                <a:pPr>
                  <a:defRPr sz="1200" b="1">
                    <a:solidFill>
                      <a:srgbClr val="3333CC"/>
                    </a:solidFill>
                  </a:defRPr>
                </a:pPr>
                <a:endParaRPr lang="th-TH"/>
              </a:p>
            </c:txPr>
            <c:dLblPos val="t"/>
            <c:showVal val="1"/>
          </c:dLbls>
          <c:cat>
            <c:strRef>
              <c:f>Sheet1!$A$2:$A$6</c:f>
              <c:strCache>
                <c:ptCount val="5"/>
                <c:pt idx="0">
                  <c:v>ปี 56</c:v>
                </c:pt>
                <c:pt idx="1">
                  <c:v>ปี 57</c:v>
                </c:pt>
                <c:pt idx="2">
                  <c:v>ปี 58</c:v>
                </c:pt>
                <c:pt idx="3">
                  <c:v>ปี 59</c:v>
                </c:pt>
                <c:pt idx="4">
                  <c:v>ปี 60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28.2</c:v>
                </c:pt>
                <c:pt idx="1">
                  <c:v>19</c:v>
                </c:pt>
                <c:pt idx="2">
                  <c:v>29.3</c:v>
                </c:pt>
                <c:pt idx="3">
                  <c:v>21.2</c:v>
                </c:pt>
                <c:pt idx="4">
                  <c:v>24.1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ED1-4738-B65B-D7C9127C55CB}"/>
            </c:ext>
          </c:extLst>
        </c:ser>
        <c:dLbls>
          <c:showVal val="1"/>
        </c:dLbls>
        <c:marker val="1"/>
        <c:axId val="73508352"/>
        <c:axId val="73509888"/>
      </c:lineChart>
      <c:catAx>
        <c:axId val="735083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 b="1">
                <a:latin typeface="TH Niramit AS" pitchFamily="2" charset="-34"/>
                <a:cs typeface="TH Niramit AS" pitchFamily="2" charset="-34"/>
              </a:defRPr>
            </a:pPr>
            <a:endParaRPr lang="th-TH"/>
          </a:p>
        </c:txPr>
        <c:crossAx val="73509888"/>
        <c:crosses val="autoZero"/>
        <c:auto val="1"/>
        <c:lblAlgn val="ctr"/>
        <c:lblOffset val="100"/>
      </c:catAx>
      <c:valAx>
        <c:axId val="73509888"/>
        <c:scaling>
          <c:orientation val="minMax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sz="1800" b="1">
                <a:latin typeface="TH Niramit AS" pitchFamily="2" charset="-34"/>
                <a:cs typeface="TH Niramit AS" pitchFamily="2" charset="-34"/>
              </a:defRPr>
            </a:pPr>
            <a:endParaRPr lang="th-TH"/>
          </a:p>
        </c:txPr>
        <c:crossAx val="7350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87460915864152"/>
          <c:y val="0.3638800660856425"/>
          <c:w val="0.16913850806508487"/>
          <c:h val="0.33558485891217577"/>
        </c:manualLayout>
      </c:layout>
      <c:txPr>
        <a:bodyPr/>
        <a:lstStyle/>
        <a:p>
          <a:pPr>
            <a:defRPr sz="1400" b="1">
              <a:latin typeface="TH Niramit AS" pitchFamily="2" charset="-34"/>
              <a:cs typeface="TH Niramit AS" pitchFamily="2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ทั่วประเทศ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pPr>
              <a:ln w="38100">
                <a:solidFill>
                  <a:srgbClr val="0000FF"/>
                </a:solidFill>
              </a:ln>
            </c:spPr>
          </c:marker>
          <c:cat>
            <c:strRef>
              <c:f>Sheet1!$B$1:$L$1</c:f>
              <c:strCache>
                <c:ptCount val="11"/>
                <c:pt idx="0">
                  <c:v>ปี 2550</c:v>
                </c:pt>
                <c:pt idx="1">
                  <c:v>ปี 2551</c:v>
                </c:pt>
                <c:pt idx="2">
                  <c:v>ปี 2552</c:v>
                </c:pt>
                <c:pt idx="3">
                  <c:v>ปี 2553</c:v>
                </c:pt>
                <c:pt idx="4">
                  <c:v>ปี 2554</c:v>
                </c:pt>
                <c:pt idx="5">
                  <c:v>ปี 2555</c:v>
                </c:pt>
                <c:pt idx="6">
                  <c:v>ปี 2556</c:v>
                </c:pt>
                <c:pt idx="7">
                  <c:v>ปี 2557</c:v>
                </c:pt>
                <c:pt idx="8">
                  <c:v>ปี 2558</c:v>
                </c:pt>
                <c:pt idx="9">
                  <c:v>ปี 2559</c:v>
                </c:pt>
                <c:pt idx="10">
                  <c:v>ปี 2560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>
                  <c:v>20.650000000000002</c:v>
                </c:pt>
                <c:pt idx="1">
                  <c:v>20.779999999999998</c:v>
                </c:pt>
                <c:pt idx="2">
                  <c:v>21.04</c:v>
                </c:pt>
                <c:pt idx="3">
                  <c:v>27.53</c:v>
                </c:pt>
                <c:pt idx="4">
                  <c:v>30.04</c:v>
                </c:pt>
                <c:pt idx="5">
                  <c:v>31.69</c:v>
                </c:pt>
                <c:pt idx="6">
                  <c:v>36.133595698830092</c:v>
                </c:pt>
                <c:pt idx="7">
                  <c:v>38.663503938469219</c:v>
                </c:pt>
                <c:pt idx="8" formatCode="[$-10409]#,##0.#">
                  <c:v>43.3</c:v>
                </c:pt>
                <c:pt idx="9" formatCode="[$-10409]#,##0.#">
                  <c:v>48.7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ภาคกลาง(ไม่รวม กทม.)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pPr>
              <a:solidFill>
                <a:schemeClr val="accent2"/>
              </a:solidFill>
              <a:ln w="38100">
                <a:solidFill>
                  <a:srgbClr val="C00000"/>
                </a:solidFill>
              </a:ln>
            </c:spPr>
          </c:marker>
          <c:cat>
            <c:strRef>
              <c:f>Sheet1!$B$1:$L$1</c:f>
              <c:strCache>
                <c:ptCount val="11"/>
                <c:pt idx="0">
                  <c:v>ปี 2550</c:v>
                </c:pt>
                <c:pt idx="1">
                  <c:v>ปี 2551</c:v>
                </c:pt>
                <c:pt idx="2">
                  <c:v>ปี 2552</c:v>
                </c:pt>
                <c:pt idx="3">
                  <c:v>ปี 2553</c:v>
                </c:pt>
                <c:pt idx="4">
                  <c:v>ปี 2554</c:v>
                </c:pt>
                <c:pt idx="5">
                  <c:v>ปี 2555</c:v>
                </c:pt>
                <c:pt idx="6">
                  <c:v>ปี 2556</c:v>
                </c:pt>
                <c:pt idx="7">
                  <c:v>ปี 2557</c:v>
                </c:pt>
                <c:pt idx="8">
                  <c:v>ปี 2558</c:v>
                </c:pt>
                <c:pt idx="9">
                  <c:v>ปี 2559</c:v>
                </c:pt>
                <c:pt idx="10">
                  <c:v>ปี 2560</c:v>
                </c:pt>
              </c:strCache>
            </c:strRef>
          </c:cat>
          <c:val>
            <c:numRef>
              <c:f>Sheet1!$B$3:$L$3</c:f>
              <c:numCache>
                <c:formatCode>0.0</c:formatCode>
                <c:ptCount val="11"/>
                <c:pt idx="0">
                  <c:v>26.6</c:v>
                </c:pt>
                <c:pt idx="1">
                  <c:v>26.4</c:v>
                </c:pt>
                <c:pt idx="2">
                  <c:v>26.8</c:v>
                </c:pt>
                <c:pt idx="3">
                  <c:v>35.6</c:v>
                </c:pt>
                <c:pt idx="4">
                  <c:v>36.5</c:v>
                </c:pt>
                <c:pt idx="5">
                  <c:v>38.1</c:v>
                </c:pt>
                <c:pt idx="6">
                  <c:v>41.9</c:v>
                </c:pt>
                <c:pt idx="7">
                  <c:v>44.8</c:v>
                </c:pt>
                <c:pt idx="8">
                  <c:v>47.8</c:v>
                </c:pt>
                <c:pt idx="9">
                  <c:v>57.6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เขต 4</c:v>
                </c:pt>
              </c:strCache>
            </c:strRef>
          </c:tx>
          <c:spPr>
            <a:ln w="38100">
              <a:solidFill>
                <a:srgbClr val="008000"/>
              </a:solidFill>
            </a:ln>
          </c:spPr>
          <c:marker>
            <c:spPr>
              <a:ln w="38100">
                <a:solidFill>
                  <a:srgbClr val="008000"/>
                </a:solidFill>
              </a:ln>
            </c:spPr>
          </c:marker>
          <c:cat>
            <c:strRef>
              <c:f>Sheet1!$B$1:$L$1</c:f>
              <c:strCache>
                <c:ptCount val="11"/>
                <c:pt idx="0">
                  <c:v>ปี 2550</c:v>
                </c:pt>
                <c:pt idx="1">
                  <c:v>ปี 2551</c:v>
                </c:pt>
                <c:pt idx="2">
                  <c:v>ปี 2552</c:v>
                </c:pt>
                <c:pt idx="3">
                  <c:v>ปี 2553</c:v>
                </c:pt>
                <c:pt idx="4">
                  <c:v>ปี 2554</c:v>
                </c:pt>
                <c:pt idx="5">
                  <c:v>ปี 2555</c:v>
                </c:pt>
                <c:pt idx="6">
                  <c:v>ปี 2556</c:v>
                </c:pt>
                <c:pt idx="7">
                  <c:v>ปี 2557</c:v>
                </c:pt>
                <c:pt idx="8">
                  <c:v>ปี 2558</c:v>
                </c:pt>
                <c:pt idx="9">
                  <c:v>ปี 2559</c:v>
                </c:pt>
                <c:pt idx="10">
                  <c:v>ปี 2560</c:v>
                </c:pt>
              </c:strCache>
            </c:strRef>
          </c:cat>
          <c:val>
            <c:numRef>
              <c:f>Sheet1!$B$4:$L$4</c:f>
              <c:numCache>
                <c:formatCode>0.0</c:formatCode>
                <c:ptCount val="11"/>
                <c:pt idx="0">
                  <c:v>28.26419420063252</c:v>
                </c:pt>
                <c:pt idx="1">
                  <c:v>28.449066866471739</c:v>
                </c:pt>
                <c:pt idx="2">
                  <c:v>28.920762007011138</c:v>
                </c:pt>
                <c:pt idx="3">
                  <c:v>41.013151819401862</c:v>
                </c:pt>
                <c:pt idx="4">
                  <c:v>37.971679140705085</c:v>
                </c:pt>
                <c:pt idx="5">
                  <c:v>42.326996035955688</c:v>
                </c:pt>
                <c:pt idx="6">
                  <c:v>45.922146550171909</c:v>
                </c:pt>
                <c:pt idx="7">
                  <c:v>47.295348040394806</c:v>
                </c:pt>
                <c:pt idx="8">
                  <c:v>49.395522532421687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อ่างทอง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circle"/>
            <c:size val="9"/>
            <c:spPr>
              <a:ln w="38100">
                <a:solidFill>
                  <a:srgbClr val="7030A0"/>
                </a:solidFill>
              </a:ln>
            </c:spPr>
          </c:marker>
          <c:cat>
            <c:strRef>
              <c:f>Sheet1!$B$1:$L$1</c:f>
              <c:strCache>
                <c:ptCount val="11"/>
                <c:pt idx="0">
                  <c:v>ปี 2550</c:v>
                </c:pt>
                <c:pt idx="1">
                  <c:v>ปี 2551</c:v>
                </c:pt>
                <c:pt idx="2">
                  <c:v>ปี 2552</c:v>
                </c:pt>
                <c:pt idx="3">
                  <c:v>ปี 2553</c:v>
                </c:pt>
                <c:pt idx="4">
                  <c:v>ปี 2554</c:v>
                </c:pt>
                <c:pt idx="5">
                  <c:v>ปี 2555</c:v>
                </c:pt>
                <c:pt idx="6">
                  <c:v>ปี 2556</c:v>
                </c:pt>
                <c:pt idx="7">
                  <c:v>ปี 2557</c:v>
                </c:pt>
                <c:pt idx="8">
                  <c:v>ปี 2558</c:v>
                </c:pt>
                <c:pt idx="9">
                  <c:v>ปี 2559</c:v>
                </c:pt>
                <c:pt idx="10">
                  <c:v>ปี 2560</c:v>
                </c:pt>
              </c:strCache>
            </c:strRef>
          </c:cat>
          <c:val>
            <c:numRef>
              <c:f>Sheet1!$B$5:$L$5</c:f>
              <c:numCache>
                <c:formatCode>0.0</c:formatCode>
                <c:ptCount val="11"/>
                <c:pt idx="0">
                  <c:v>22.17</c:v>
                </c:pt>
                <c:pt idx="1">
                  <c:v>25.650000000000002</c:v>
                </c:pt>
                <c:pt idx="2">
                  <c:v>27.03</c:v>
                </c:pt>
                <c:pt idx="3">
                  <c:v>41.42</c:v>
                </c:pt>
                <c:pt idx="4">
                  <c:v>33.74</c:v>
                </c:pt>
                <c:pt idx="5">
                  <c:v>38.03</c:v>
                </c:pt>
                <c:pt idx="6">
                  <c:v>50.386354106840201</c:v>
                </c:pt>
                <c:pt idx="7">
                  <c:v>48.651507139079861</c:v>
                </c:pt>
                <c:pt idx="8">
                  <c:v>55.404399179873735</c:v>
                </c:pt>
                <c:pt idx="9">
                  <c:v>69.965900457605272</c:v>
                </c:pt>
                <c:pt idx="10" formatCode="0.00">
                  <c:v>61.259755527542104</c:v>
                </c:pt>
              </c:numCache>
            </c:numRef>
          </c:val>
        </c:ser>
        <c:dLbls/>
        <c:marker val="1"/>
        <c:axId val="73575808"/>
        <c:axId val="73593984"/>
      </c:lineChart>
      <c:catAx>
        <c:axId val="73575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th-TH"/>
          </a:p>
        </c:txPr>
        <c:crossAx val="73593984"/>
        <c:crosses val="autoZero"/>
        <c:auto val="1"/>
        <c:lblAlgn val="ctr"/>
        <c:lblOffset val="100"/>
      </c:catAx>
      <c:valAx>
        <c:axId val="73593984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800" b="1">
                <a:latin typeface="TH Niramit AS" pitchFamily="2" charset="-34"/>
                <a:cs typeface="TH Niramit AS" pitchFamily="2" charset="-34"/>
              </a:defRPr>
            </a:pPr>
            <a:endParaRPr lang="th-TH"/>
          </a:p>
        </c:txPr>
        <c:crossAx val="735758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 b="1">
              <a:latin typeface="TH Niramit AS" pitchFamily="2" charset="-34"/>
              <a:cs typeface="TH Niramit AS" pitchFamily="2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tx>
        <c:rich>
          <a:bodyPr/>
          <a:lstStyle/>
          <a:p>
            <a:pPr>
              <a:defRPr sz="1800">
                <a:latin typeface="TH Niramit AS" pitchFamily="2" charset="-34"/>
                <a:cs typeface="TH Niramit AS" pitchFamily="2" charset="-34"/>
              </a:defRPr>
            </a:pPr>
            <a:r>
              <a:rPr lang="th-TH" sz="1800" b="1" i="0" u="none" strike="noStrike" baseline="0" dirty="0" smtClean="0">
                <a:effectLst/>
                <a:latin typeface="TH Niramit AS" pitchFamily="2" charset="-34"/>
                <a:cs typeface="TH Niramit AS" pitchFamily="2" charset="-34"/>
              </a:rPr>
              <a:t>ร้อยละการตายด้วยโรคหลอดเลือดในสมองจำแนกตามเพศ ปี 2560</a:t>
            </a:r>
            <a:endParaRPr lang="th-TH" sz="1800" dirty="0">
              <a:latin typeface="TH Niramit AS" pitchFamily="2" charset="-34"/>
              <a:cs typeface="TH Niramit AS" pitchFamily="2" charset="-34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เพศ</c:v>
                </c:pt>
              </c:strCache>
            </c:strRef>
          </c:tx>
          <c:dPt>
            <c:idx val="0"/>
            <c:spPr>
              <a:solidFill>
                <a:srgbClr val="CC0099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Lbls>
            <c:numFmt formatCode="#,##0.0" sourceLinked="0"/>
            <c:showCatName val="1"/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ชาย</c:v>
                </c:pt>
                <c:pt idx="1">
                  <c:v>หญิง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59.537572254335259</c:v>
                </c:pt>
                <c:pt idx="1">
                  <c:v>40.462427745664741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th-TH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tx>
        <c:rich>
          <a:bodyPr/>
          <a:lstStyle/>
          <a:p>
            <a:pPr>
              <a:defRPr sz="1600">
                <a:latin typeface="TH Niramit AS" pitchFamily="2" charset="-34"/>
                <a:cs typeface="TH Niramit AS" pitchFamily="2" charset="-34"/>
              </a:defRPr>
            </a:pPr>
            <a:r>
              <a:rPr lang="th-TH" sz="1600" b="1" i="0" baseline="0" dirty="0">
                <a:latin typeface="TH Niramit AS" pitchFamily="2" charset="-34"/>
                <a:cs typeface="TH Niramit AS" pitchFamily="2" charset="-34"/>
              </a:rPr>
              <a:t>ร้อยละ</a:t>
            </a:r>
            <a:r>
              <a:rPr lang="th-TH" sz="1600" b="1" i="0" baseline="0" dirty="0" smtClean="0">
                <a:latin typeface="TH Niramit AS" pitchFamily="2" charset="-34"/>
                <a:cs typeface="TH Niramit AS" pitchFamily="2" charset="-34"/>
              </a:rPr>
              <a:t>การตายด้วย</a:t>
            </a:r>
            <a:r>
              <a:rPr lang="th-TH" sz="1600" b="1" i="0" baseline="0" dirty="0">
                <a:latin typeface="TH Niramit AS" pitchFamily="2" charset="-34"/>
                <a:cs typeface="TH Niramit AS" pitchFamily="2" charset="-34"/>
              </a:rPr>
              <a:t>โรคหลอดเลือดในสมองจำแนกตามกลุ่มอายุ จ.อ่างทอง  ปี 2560 </a:t>
            </a:r>
            <a:endParaRPr lang="th-TH" sz="1600" dirty="0">
              <a:latin typeface="TH Niramit AS" pitchFamily="2" charset="-34"/>
              <a:cs typeface="TH Niramit AS" pitchFamily="2" charset="-34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FFFF00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H Niramit AS" pitchFamily="2" charset="-34"/>
                    <a:cs typeface="TH Niramit AS" pitchFamily="2" charset="-34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 15-19 ปี</c:v>
                </c:pt>
                <c:pt idx="1">
                  <c:v> 20-24 ปี</c:v>
                </c:pt>
                <c:pt idx="2">
                  <c:v> 25-29 ปี</c:v>
                </c:pt>
                <c:pt idx="3">
                  <c:v> 30-34 ปี</c:v>
                </c:pt>
                <c:pt idx="4">
                  <c:v> 35-39 ปี</c:v>
                </c:pt>
                <c:pt idx="5">
                  <c:v> 40-44 ปี</c:v>
                </c:pt>
                <c:pt idx="6">
                  <c:v> 45-49 ปี</c:v>
                </c:pt>
                <c:pt idx="7">
                  <c:v>50-54 ปี</c:v>
                </c:pt>
                <c:pt idx="8">
                  <c:v> 55-59 ปี</c:v>
                </c:pt>
                <c:pt idx="9">
                  <c:v> 60-64 ปี</c:v>
                </c:pt>
                <c:pt idx="10">
                  <c:v>65-69 ปี</c:v>
                </c:pt>
                <c:pt idx="11">
                  <c:v> 70-74 ปี</c:v>
                </c:pt>
                <c:pt idx="12">
                  <c:v> 75-79 ปี</c:v>
                </c:pt>
                <c:pt idx="13">
                  <c:v> 80+ปี</c:v>
                </c:pt>
              </c:strCache>
            </c:strRef>
          </c:cat>
          <c:val>
            <c:numRef>
              <c:f>Sheet1!$B$2:$B$15</c:f>
              <c:numCache>
                <c:formatCode>0.0</c:formatCode>
                <c:ptCount val="14"/>
                <c:pt idx="0">
                  <c:v>1.1560693641618496</c:v>
                </c:pt>
                <c:pt idx="1">
                  <c:v>0.57803468208092479</c:v>
                </c:pt>
                <c:pt idx="2">
                  <c:v>0.57803468208092479</c:v>
                </c:pt>
                <c:pt idx="3">
                  <c:v>2.3121387283236992</c:v>
                </c:pt>
                <c:pt idx="4">
                  <c:v>3.4682080924855487</c:v>
                </c:pt>
                <c:pt idx="5">
                  <c:v>4.6242774566473983</c:v>
                </c:pt>
                <c:pt idx="6">
                  <c:v>4.0462427745664744</c:v>
                </c:pt>
                <c:pt idx="7">
                  <c:v>9.2485549132947966</c:v>
                </c:pt>
                <c:pt idx="8">
                  <c:v>10.404624277456648</c:v>
                </c:pt>
                <c:pt idx="9">
                  <c:v>8.6705202312138727</c:v>
                </c:pt>
                <c:pt idx="10">
                  <c:v>12.138728323699421</c:v>
                </c:pt>
                <c:pt idx="11">
                  <c:v>8.0924855491329488</c:v>
                </c:pt>
                <c:pt idx="12">
                  <c:v>13.294797687861271</c:v>
                </c:pt>
                <c:pt idx="13">
                  <c:v>21.387283236994222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B8-49B3-B949-30B85D98B0CB}"/>
            </c:ext>
          </c:extLst>
        </c:ser>
        <c:dLbls/>
        <c:gapWidth val="75"/>
        <c:shape val="box"/>
        <c:axId val="76311168"/>
        <c:axId val="76321152"/>
        <c:axId val="0"/>
      </c:bar3DChart>
      <c:catAx>
        <c:axId val="7631116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th-TH"/>
          </a:p>
        </c:txPr>
        <c:crossAx val="76321152"/>
        <c:crosses val="autoZero"/>
        <c:auto val="1"/>
        <c:lblAlgn val="ctr"/>
        <c:lblOffset val="100"/>
      </c:catAx>
      <c:valAx>
        <c:axId val="7632115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="1">
                <a:latin typeface="TH Niramit AS" pitchFamily="2" charset="-34"/>
                <a:cs typeface="TH Niramit AS" pitchFamily="2" charset="-34"/>
              </a:defRPr>
            </a:pPr>
            <a:endParaRPr lang="th-TH"/>
          </a:p>
        </c:txPr>
        <c:crossAx val="763111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>
              <a:latin typeface="TH Niramit AS" pitchFamily="2" charset="-34"/>
              <a:cs typeface="TH Niramit AS" pitchFamily="2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ทั่วประเทศ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pPr>
              <a:ln w="38100">
                <a:solidFill>
                  <a:srgbClr val="0000FF"/>
                </a:solidFill>
              </a:ln>
            </c:spPr>
          </c:marker>
          <c:cat>
            <c:strRef>
              <c:f>Sheet1!$B$1:$L$1</c:f>
              <c:strCache>
                <c:ptCount val="11"/>
                <c:pt idx="0">
                  <c:v>2550</c:v>
                </c:pt>
                <c:pt idx="1">
                  <c:v>2551</c:v>
                </c:pt>
                <c:pt idx="2">
                  <c:v>2552</c:v>
                </c:pt>
                <c:pt idx="3">
                  <c:v>2553</c:v>
                </c:pt>
                <c:pt idx="4">
                  <c:v>2554</c:v>
                </c:pt>
                <c:pt idx="5">
                  <c:v>2555</c:v>
                </c:pt>
                <c:pt idx="6">
                  <c:v>2556</c:v>
                </c:pt>
                <c:pt idx="7">
                  <c:v>2557</c:v>
                </c:pt>
                <c:pt idx="8">
                  <c:v>2558</c:v>
                </c:pt>
                <c:pt idx="9">
                  <c:v>2559</c:v>
                </c:pt>
                <c:pt idx="10">
                  <c:v>2560</c:v>
                </c:pt>
              </c:strCache>
            </c:strRef>
          </c:cat>
          <c:val>
            <c:numRef>
              <c:f>Sheet1!$B$2:$L$2</c:f>
              <c:numCache>
                <c:formatCode>0.00</c:formatCode>
                <c:ptCount val="11"/>
                <c:pt idx="0">
                  <c:v>20.251835841995259</c:v>
                </c:pt>
                <c:pt idx="1">
                  <c:v>21.19</c:v>
                </c:pt>
                <c:pt idx="2">
                  <c:v>20.68</c:v>
                </c:pt>
                <c:pt idx="3" formatCode="General">
                  <c:v>20.47</c:v>
                </c:pt>
                <c:pt idx="4" formatCode="_-* #,##0.00_-;\-* #,##0.00_-;_-* &quot;-&quot;??_-;_-@_-">
                  <c:v>22.47</c:v>
                </c:pt>
                <c:pt idx="5" formatCode="General">
                  <c:v>23.45</c:v>
                </c:pt>
                <c:pt idx="6">
                  <c:v>26.90753584630653</c:v>
                </c:pt>
                <c:pt idx="7">
                  <c:v>27.83298111426236</c:v>
                </c:pt>
                <c:pt idx="8" formatCode="[$-10409]#,##0.#">
                  <c:v>29.9</c:v>
                </c:pt>
                <c:pt idx="9" formatCode="[$-10409]#,##0.#">
                  <c:v>32.300000000000011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ภาคกลางไม่รวม กทม.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</c:spPr>
          </c:marker>
          <c:cat>
            <c:strRef>
              <c:f>Sheet1!$B$1:$L$1</c:f>
              <c:strCache>
                <c:ptCount val="11"/>
                <c:pt idx="0">
                  <c:v>2550</c:v>
                </c:pt>
                <c:pt idx="1">
                  <c:v>2551</c:v>
                </c:pt>
                <c:pt idx="2">
                  <c:v>2552</c:v>
                </c:pt>
                <c:pt idx="3">
                  <c:v>2553</c:v>
                </c:pt>
                <c:pt idx="4">
                  <c:v>2554</c:v>
                </c:pt>
                <c:pt idx="5">
                  <c:v>2555</c:v>
                </c:pt>
                <c:pt idx="6">
                  <c:v>2556</c:v>
                </c:pt>
                <c:pt idx="7">
                  <c:v>2557</c:v>
                </c:pt>
                <c:pt idx="8">
                  <c:v>2558</c:v>
                </c:pt>
                <c:pt idx="9">
                  <c:v>2559</c:v>
                </c:pt>
                <c:pt idx="10">
                  <c:v>2560</c:v>
                </c:pt>
              </c:strCache>
            </c:strRef>
          </c:cat>
          <c:val>
            <c:numRef>
              <c:f>Sheet1!$B$3:$L$3</c:f>
              <c:numCache>
                <c:formatCode>[$-10409]#,##0.#</c:formatCode>
                <c:ptCount val="11"/>
                <c:pt idx="0">
                  <c:v>26.9</c:v>
                </c:pt>
                <c:pt idx="1">
                  <c:v>25.9</c:v>
                </c:pt>
                <c:pt idx="2">
                  <c:v>28.6</c:v>
                </c:pt>
                <c:pt idx="3">
                  <c:v>25.3</c:v>
                </c:pt>
                <c:pt idx="4">
                  <c:v>27.2</c:v>
                </c:pt>
                <c:pt idx="5">
                  <c:v>28.3</c:v>
                </c:pt>
                <c:pt idx="6">
                  <c:v>33.1</c:v>
                </c:pt>
                <c:pt idx="7">
                  <c:v>34.200000000000003</c:v>
                </c:pt>
                <c:pt idx="8" formatCode="[$-10409]#,##0.0">
                  <c:v>36</c:v>
                </c:pt>
                <c:pt idx="9">
                  <c:v>38.700000000000003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เขต 4</c:v>
                </c:pt>
              </c:strCache>
            </c:strRef>
          </c:tx>
          <c:spPr>
            <a:ln w="38100">
              <a:solidFill>
                <a:srgbClr val="008000"/>
              </a:solidFill>
            </a:ln>
          </c:spPr>
          <c:marker>
            <c:spPr>
              <a:ln w="38100">
                <a:solidFill>
                  <a:srgbClr val="008000"/>
                </a:solidFill>
              </a:ln>
            </c:spPr>
          </c:marker>
          <c:cat>
            <c:strRef>
              <c:f>Sheet1!$B$1:$L$1</c:f>
              <c:strCache>
                <c:ptCount val="11"/>
                <c:pt idx="0">
                  <c:v>2550</c:v>
                </c:pt>
                <c:pt idx="1">
                  <c:v>2551</c:v>
                </c:pt>
                <c:pt idx="2">
                  <c:v>2552</c:v>
                </c:pt>
                <c:pt idx="3">
                  <c:v>2553</c:v>
                </c:pt>
                <c:pt idx="4">
                  <c:v>2554</c:v>
                </c:pt>
                <c:pt idx="5">
                  <c:v>2555</c:v>
                </c:pt>
                <c:pt idx="6">
                  <c:v>2556</c:v>
                </c:pt>
                <c:pt idx="7">
                  <c:v>2557</c:v>
                </c:pt>
                <c:pt idx="8">
                  <c:v>2558</c:v>
                </c:pt>
                <c:pt idx="9">
                  <c:v>2559</c:v>
                </c:pt>
                <c:pt idx="10">
                  <c:v>2560</c:v>
                </c:pt>
              </c:strCache>
            </c:strRef>
          </c:cat>
          <c:val>
            <c:numRef>
              <c:f>Sheet1!$B$4:$L$4</c:f>
              <c:numCache>
                <c:formatCode>0.0</c:formatCode>
                <c:ptCount val="11"/>
                <c:pt idx="0">
                  <c:v>31.602980885551222</c:v>
                </c:pt>
                <c:pt idx="1">
                  <c:v>30.392535097175479</c:v>
                </c:pt>
                <c:pt idx="2">
                  <c:v>32.612340232165607</c:v>
                </c:pt>
                <c:pt idx="3">
                  <c:v>31.440057414381769</c:v>
                </c:pt>
                <c:pt idx="4">
                  <c:v>34.088890765016828</c:v>
                </c:pt>
                <c:pt idx="5">
                  <c:v>35.118210298794331</c:v>
                </c:pt>
                <c:pt idx="6">
                  <c:v>42.313141829788805</c:v>
                </c:pt>
                <c:pt idx="7">
                  <c:v>42.480735750101132</c:v>
                </c:pt>
                <c:pt idx="8">
                  <c:v>41.849250381287845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อ่างทอง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pPr>
              <a:ln w="38100">
                <a:solidFill>
                  <a:srgbClr val="7030A0"/>
                </a:solidFill>
              </a:ln>
            </c:spPr>
          </c:marker>
          <c:cat>
            <c:strRef>
              <c:f>Sheet1!$B$1:$L$1</c:f>
              <c:strCache>
                <c:ptCount val="11"/>
                <c:pt idx="0">
                  <c:v>2550</c:v>
                </c:pt>
                <c:pt idx="1">
                  <c:v>2551</c:v>
                </c:pt>
                <c:pt idx="2">
                  <c:v>2552</c:v>
                </c:pt>
                <c:pt idx="3">
                  <c:v>2553</c:v>
                </c:pt>
                <c:pt idx="4">
                  <c:v>2554</c:v>
                </c:pt>
                <c:pt idx="5">
                  <c:v>2555</c:v>
                </c:pt>
                <c:pt idx="6">
                  <c:v>2556</c:v>
                </c:pt>
                <c:pt idx="7">
                  <c:v>2557</c:v>
                </c:pt>
                <c:pt idx="8">
                  <c:v>2558</c:v>
                </c:pt>
                <c:pt idx="9">
                  <c:v>2559</c:v>
                </c:pt>
                <c:pt idx="10">
                  <c:v>2560</c:v>
                </c:pt>
              </c:strCache>
            </c:strRef>
          </c:cat>
          <c:val>
            <c:numRef>
              <c:f>Sheet1!$B$5:$L$5</c:f>
              <c:numCache>
                <c:formatCode>0.0</c:formatCode>
                <c:ptCount val="11"/>
                <c:pt idx="0">
                  <c:v>34.839999999999996</c:v>
                </c:pt>
                <c:pt idx="1">
                  <c:v>34.08</c:v>
                </c:pt>
                <c:pt idx="2">
                  <c:v>30.55</c:v>
                </c:pt>
                <c:pt idx="3">
                  <c:v>33</c:v>
                </c:pt>
                <c:pt idx="4">
                  <c:v>49.91</c:v>
                </c:pt>
                <c:pt idx="5">
                  <c:v>44.720000000000006</c:v>
                </c:pt>
                <c:pt idx="6">
                  <c:v>67.651608311281933</c:v>
                </c:pt>
                <c:pt idx="7">
                  <c:v>58.522827428168512</c:v>
                </c:pt>
                <c:pt idx="8">
                  <c:v>53.287033606120602</c:v>
                </c:pt>
                <c:pt idx="9">
                  <c:v>59.011643315252904</c:v>
                </c:pt>
                <c:pt idx="10" formatCode="0.00">
                  <c:v>48.512060735683619</c:v>
                </c:pt>
              </c:numCache>
            </c:numRef>
          </c:val>
        </c:ser>
        <c:dLbls/>
        <c:marker val="1"/>
        <c:axId val="74952064"/>
        <c:axId val="76383360"/>
      </c:lineChart>
      <c:catAx>
        <c:axId val="749520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th-TH"/>
          </a:p>
        </c:txPr>
        <c:crossAx val="76383360"/>
        <c:crosses val="autoZero"/>
        <c:auto val="1"/>
        <c:lblAlgn val="ctr"/>
        <c:lblOffset val="100"/>
      </c:catAx>
      <c:valAx>
        <c:axId val="76383360"/>
        <c:scaling>
          <c:orientation val="minMax"/>
        </c:scaling>
        <c:axPos val="l"/>
        <c:majorGridlines/>
        <c:numFmt formatCode="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800" b="1">
                <a:latin typeface="TH Niramit AS" pitchFamily="2" charset="-34"/>
                <a:cs typeface="TH Niramit AS" pitchFamily="2" charset="-34"/>
              </a:defRPr>
            </a:pPr>
            <a:endParaRPr lang="th-TH"/>
          </a:p>
        </c:txPr>
        <c:crossAx val="749520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>
              <a:latin typeface="TH Niramit AS" pitchFamily="2" charset="-34"/>
              <a:cs typeface="TH Niramit AS" pitchFamily="2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tx>
        <c:rich>
          <a:bodyPr/>
          <a:lstStyle/>
          <a:p>
            <a:pPr>
              <a:defRPr sz="1800">
                <a:latin typeface="TH Niramit AS" pitchFamily="2" charset="-34"/>
                <a:cs typeface="TH Niramit AS" pitchFamily="2" charset="-34"/>
              </a:defRPr>
            </a:pPr>
            <a:r>
              <a:rPr lang="th-TH" sz="1800" b="1" i="0" u="none" strike="noStrike" baseline="0" dirty="0" smtClean="0">
                <a:effectLst/>
                <a:latin typeface="TH Niramit AS" pitchFamily="2" charset="-34"/>
                <a:cs typeface="TH Niramit AS" pitchFamily="2" charset="-34"/>
              </a:rPr>
              <a:t>ร้อยละการตายด้วยโรคหัวใจขาดเลือดจำแนกตาม</a:t>
            </a:r>
            <a:r>
              <a:rPr lang="th-TH" sz="1800" dirty="0" smtClean="0">
                <a:latin typeface="TH Niramit AS" pitchFamily="2" charset="-34"/>
                <a:cs typeface="TH Niramit AS" pitchFamily="2" charset="-34"/>
              </a:rPr>
              <a:t>เพศ ปี 2560</a:t>
            </a:r>
            <a:endParaRPr lang="th-TH" sz="1800" dirty="0">
              <a:latin typeface="TH Niramit AS" pitchFamily="2" charset="-34"/>
              <a:cs typeface="TH Niramit AS" pitchFamily="2" charset="-34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1993111876458172"/>
          <c:y val="0.22897066018005793"/>
          <c:w val="0.72460809910010004"/>
          <c:h val="0.7369931606039875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เพศ</c:v>
                </c:pt>
              </c:strCache>
            </c:strRef>
          </c:tx>
          <c:explosion val="25"/>
          <c:dPt>
            <c:idx val="0"/>
            <c:spPr>
              <a:solidFill>
                <a:srgbClr val="0066FF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Lbls>
            <c:dLblPos val="inEnd"/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ชาย</c:v>
                </c:pt>
                <c:pt idx="1">
                  <c:v>หญิง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56.9</c:v>
                </c:pt>
                <c:pt idx="1">
                  <c:v>43.1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7634093434062883"/>
          <c:y val="0.75293461545208451"/>
          <c:w val="0.17615042773025219"/>
          <c:h val="0.17632397569860656"/>
        </c:manualLayout>
      </c:layout>
      <c:txPr>
        <a:bodyPr/>
        <a:lstStyle/>
        <a:p>
          <a:pPr>
            <a:defRPr sz="1600" b="1">
              <a:latin typeface="TH Niramit AS" pitchFamily="2" charset="-34"/>
              <a:cs typeface="TH Niramit AS" pitchFamily="2" charset="-34"/>
            </a:defRPr>
          </a:pPr>
          <a:endParaRPr lang="th-TH"/>
        </a:p>
      </c:txPr>
    </c:legend>
    <c:plotVisOnly val="1"/>
    <c:dispBlanksAs val="zero"/>
  </c:chart>
  <c:txPr>
    <a:bodyPr/>
    <a:lstStyle/>
    <a:p>
      <a:pPr>
        <a:defRPr sz="1800"/>
      </a:pPr>
      <a:endParaRPr lang="th-TH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tx>
        <c:rich>
          <a:bodyPr/>
          <a:lstStyle/>
          <a:p>
            <a:pPr>
              <a:defRPr sz="1800">
                <a:latin typeface="TH Niramit AS" pitchFamily="2" charset="-34"/>
                <a:cs typeface="TH Niramit AS" pitchFamily="2" charset="-34"/>
              </a:defRPr>
            </a:pPr>
            <a:r>
              <a:rPr lang="th-TH" sz="1800" b="1" i="0" u="none" strike="noStrike" baseline="0" dirty="0">
                <a:latin typeface="TH Niramit AS" pitchFamily="2" charset="-34"/>
                <a:cs typeface="TH Niramit AS" pitchFamily="2" charset="-34"/>
              </a:rPr>
              <a:t>ร้อยละ</a:t>
            </a:r>
            <a:r>
              <a:rPr lang="th-TH" sz="1800" b="1" i="0" u="none" strike="noStrike" baseline="0" dirty="0" smtClean="0">
                <a:latin typeface="TH Niramit AS" pitchFamily="2" charset="-34"/>
                <a:cs typeface="TH Niramit AS" pitchFamily="2" charset="-34"/>
              </a:rPr>
              <a:t>การตายด้วย</a:t>
            </a:r>
            <a:r>
              <a:rPr lang="th-TH" sz="1800" b="1" i="0" u="none" strike="noStrike" baseline="0" dirty="0">
                <a:latin typeface="TH Niramit AS" pitchFamily="2" charset="-34"/>
                <a:cs typeface="TH Niramit AS" pitchFamily="2" charset="-34"/>
              </a:rPr>
              <a:t>โรคหัวใจขาดเลือดจำแนกตามกลุ่มอายุ จ.อ่างทอง  ปี 2560</a:t>
            </a:r>
            <a:endParaRPr lang="th-TH" sz="1800" dirty="0">
              <a:latin typeface="TH Niramit AS" pitchFamily="2" charset="-34"/>
              <a:cs typeface="TH Niramit AS" pitchFamily="2" charset="-34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</c:v>
                </c:pt>
              </c:strCache>
            </c:strRef>
          </c:tx>
          <c:spPr>
            <a:solidFill>
              <a:srgbClr val="0000CC"/>
            </a:solidFill>
            <a:ln>
              <a:solidFill>
                <a:schemeClr val="bg1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H Niramit AS" pitchFamily="2" charset="-34"/>
                    <a:cs typeface="TH Niramit AS" pitchFamily="2" charset="-34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 20-24 ปี</c:v>
                </c:pt>
                <c:pt idx="1">
                  <c:v> 25-29 ปี</c:v>
                </c:pt>
                <c:pt idx="2">
                  <c:v> 30-34 ปี</c:v>
                </c:pt>
                <c:pt idx="3">
                  <c:v> 35-39 ปี</c:v>
                </c:pt>
                <c:pt idx="4">
                  <c:v> 40-44 ปี</c:v>
                </c:pt>
                <c:pt idx="5">
                  <c:v> 45-49 ปี</c:v>
                </c:pt>
                <c:pt idx="6">
                  <c:v>50-54 ปี</c:v>
                </c:pt>
                <c:pt idx="7">
                  <c:v> 55-59 ปี</c:v>
                </c:pt>
                <c:pt idx="8">
                  <c:v> 60-64 ปี</c:v>
                </c:pt>
                <c:pt idx="9">
                  <c:v>65-69 ปี</c:v>
                </c:pt>
                <c:pt idx="10">
                  <c:v> 70-74 ปี</c:v>
                </c:pt>
                <c:pt idx="11">
                  <c:v> 75-79 ปี</c:v>
                </c:pt>
                <c:pt idx="12">
                  <c:v> 80+ปี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0.72992700729927007</c:v>
                </c:pt>
                <c:pt idx="1">
                  <c:v>0</c:v>
                </c:pt>
                <c:pt idx="2">
                  <c:v>0.72992700729927007</c:v>
                </c:pt>
                <c:pt idx="3">
                  <c:v>0.72992700729927007</c:v>
                </c:pt>
                <c:pt idx="4">
                  <c:v>2.1897810218978102</c:v>
                </c:pt>
                <c:pt idx="5">
                  <c:v>5.1094890510948909</c:v>
                </c:pt>
                <c:pt idx="6">
                  <c:v>5.8394160583941606</c:v>
                </c:pt>
                <c:pt idx="7">
                  <c:v>6.5693430656934311</c:v>
                </c:pt>
                <c:pt idx="8">
                  <c:v>16.788321167883211</c:v>
                </c:pt>
                <c:pt idx="9">
                  <c:v>10.948905109489051</c:v>
                </c:pt>
                <c:pt idx="10">
                  <c:v>12.408759124087592</c:v>
                </c:pt>
                <c:pt idx="11">
                  <c:v>18.248175182481752</c:v>
                </c:pt>
                <c:pt idx="12">
                  <c:v>19.708029197080293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A5-432E-A96C-F955CF56C3E6}"/>
            </c:ext>
          </c:extLst>
        </c:ser>
        <c:dLbls/>
        <c:gapWidth val="75"/>
        <c:shape val="box"/>
        <c:axId val="76677888"/>
        <c:axId val="76679424"/>
        <c:axId val="0"/>
      </c:bar3DChart>
      <c:catAx>
        <c:axId val="7667788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400"/>
            </a:pPr>
            <a:endParaRPr lang="th-TH"/>
          </a:p>
        </c:txPr>
        <c:crossAx val="76679424"/>
        <c:crosses val="autoZero"/>
        <c:auto val="1"/>
        <c:lblAlgn val="ctr"/>
        <c:lblOffset val="100"/>
      </c:catAx>
      <c:valAx>
        <c:axId val="76679424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>
                <a:latin typeface="TH Niramit AS" pitchFamily="2" charset="-34"/>
                <a:cs typeface="TH Niramit AS" pitchFamily="2" charset="-34"/>
              </a:defRPr>
            </a:pPr>
            <a:endParaRPr lang="th-TH"/>
          </a:p>
        </c:txPr>
        <c:crossAx val="7667788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ทั่วประเทศ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 w="38100"/>
            </c:spPr>
          </c:marker>
          <c:cat>
            <c:strRef>
              <c:f>Sheet1!$B$1:$G$1</c:f>
              <c:strCache>
                <c:ptCount val="6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</c:v>
                </c:pt>
                <c:pt idx="5">
                  <c:v>2560</c:v>
                </c:pt>
              </c:strCache>
            </c:strRef>
          </c:cat>
          <c:val>
            <c:numRef>
              <c:f>Sheet1!$B$2:$G$2</c:f>
              <c:numCache>
                <c:formatCode>[$-10409]#,##0.#</c:formatCode>
                <c:ptCount val="6"/>
                <c:pt idx="0">
                  <c:v>98.5</c:v>
                </c:pt>
                <c:pt idx="1">
                  <c:v>104.8</c:v>
                </c:pt>
                <c:pt idx="2">
                  <c:v>107.9</c:v>
                </c:pt>
                <c:pt idx="3">
                  <c:v>113.7</c:v>
                </c:pt>
                <c:pt idx="4">
                  <c:v>119.3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ภาคกลาง(ไม่รวม กทม.)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8100"/>
            </c:spPr>
          </c:marker>
          <c:cat>
            <c:strRef>
              <c:f>Sheet1!$B$1:$G$1</c:f>
              <c:strCache>
                <c:ptCount val="6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</c:v>
                </c:pt>
                <c:pt idx="5">
                  <c:v>2560</c:v>
                </c:pt>
              </c:strCache>
            </c:strRef>
          </c:cat>
          <c:val>
            <c:numRef>
              <c:f>Sheet1!$B$3:$G$3</c:f>
              <c:numCache>
                <c:formatCode>[$-10409]#,##0.#</c:formatCode>
                <c:ptCount val="6"/>
                <c:pt idx="0">
                  <c:v>89.1</c:v>
                </c:pt>
                <c:pt idx="1">
                  <c:v>97.3</c:v>
                </c:pt>
                <c:pt idx="2">
                  <c:v>99.5</c:v>
                </c:pt>
                <c:pt idx="3">
                  <c:v>106.9</c:v>
                </c:pt>
                <c:pt idx="4">
                  <c:v>115.1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อ่างทอง</c:v>
                </c:pt>
              </c:strCache>
            </c:strRef>
          </c:tx>
          <c:spPr>
            <a:ln w="38100">
              <a:solidFill>
                <a:srgbClr val="008000"/>
              </a:solidFill>
            </a:ln>
          </c:spPr>
          <c:marker>
            <c:spPr>
              <a:ln w="38100">
                <a:solidFill>
                  <a:srgbClr val="008000"/>
                </a:solidFill>
              </a:ln>
            </c:spPr>
          </c:marker>
          <c:cat>
            <c:strRef>
              <c:f>Sheet1!$B$1:$G$1</c:f>
              <c:strCache>
                <c:ptCount val="6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</c:v>
                </c:pt>
                <c:pt idx="5">
                  <c:v>2560</c:v>
                </c:pt>
              </c:strCache>
            </c:strRef>
          </c:cat>
          <c:val>
            <c:numRef>
              <c:f>Sheet1!$B$4:$G$4</c:f>
              <c:numCache>
                <c:formatCode>0.0</c:formatCode>
                <c:ptCount val="6"/>
                <c:pt idx="0">
                  <c:v>105.73357957509198</c:v>
                </c:pt>
                <c:pt idx="1">
                  <c:v>118.42160912410304</c:v>
                </c:pt>
                <c:pt idx="2">
                  <c:v>117.40482452738389</c:v>
                </c:pt>
                <c:pt idx="3">
                  <c:v>123.12359986593991</c:v>
                </c:pt>
                <c:pt idx="4">
                  <c:v>120.14346543225145</c:v>
                </c:pt>
                <c:pt idx="5">
                  <c:v>121.10310052265547</c:v>
                </c:pt>
              </c:numCache>
            </c:numRef>
          </c:val>
        </c:ser>
        <c:dLbls/>
        <c:marker val="1"/>
        <c:axId val="83264640"/>
        <c:axId val="83266176"/>
      </c:lineChart>
      <c:catAx>
        <c:axId val="832646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latin typeface="TH Niramit AS" pitchFamily="2" charset="-34"/>
                <a:cs typeface="TH Niramit AS" pitchFamily="2" charset="-34"/>
              </a:defRPr>
            </a:pPr>
            <a:endParaRPr lang="th-TH"/>
          </a:p>
        </c:txPr>
        <c:crossAx val="83266176"/>
        <c:crosses val="autoZero"/>
        <c:auto val="1"/>
        <c:lblAlgn val="ctr"/>
        <c:lblOffset val="100"/>
      </c:catAx>
      <c:valAx>
        <c:axId val="83266176"/>
        <c:scaling>
          <c:orientation val="minMax"/>
          <c:max val="140"/>
          <c:min val="60"/>
        </c:scaling>
        <c:axPos val="l"/>
        <c:majorGridlines/>
        <c:numFmt formatCode="[$-10409]#,##0.#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1">
                <a:latin typeface="TH Niramit AS" pitchFamily="2" charset="-34"/>
                <a:cs typeface="TH Niramit AS" pitchFamily="2" charset="-34"/>
              </a:defRPr>
            </a:pPr>
            <a:endParaRPr lang="th-TH"/>
          </a:p>
        </c:txPr>
        <c:crossAx val="83264640"/>
        <c:crosses val="autoZero"/>
        <c:crossBetween val="between"/>
      </c:valAx>
      <c:spPr>
        <a:noFill/>
      </c:spPr>
    </c:plotArea>
    <c:legend>
      <c:legendPos val="b"/>
      <c:layout/>
      <c:txPr>
        <a:bodyPr/>
        <a:lstStyle/>
        <a:p>
          <a:pPr>
            <a:defRPr b="1">
              <a:latin typeface="TH Niramit AS" pitchFamily="2" charset="-34"/>
              <a:cs typeface="TH Niramit AS" pitchFamily="2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0.14966</cdr:x>
      <cdr:y>0.22176</cdr:y>
    </cdr:from>
    <cdr:to>
      <cdr:x>0.24291</cdr:x>
      <cdr:y>0.28626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78498" y="1241989"/>
          <a:ext cx="858895" cy="3612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59436" rIns="36576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th-TH" sz="2000" b="1" i="0" strike="noStrike">
              <a:solidFill>
                <a:srgbClr val="000000"/>
              </a:solidFill>
              <a:latin typeface="TH Niramit AS" pitchFamily="2" charset="-34"/>
              <a:cs typeface="TH Niramit AS" pitchFamily="2" charset="-34"/>
            </a:rPr>
            <a:t>ชาย</a:t>
          </a:r>
        </a:p>
      </cdr:txBody>
    </cdr:sp>
  </cdr:relSizeAnchor>
  <cdr:relSizeAnchor xmlns:cdr="http://schemas.openxmlformats.org/drawingml/2006/chartDrawing">
    <cdr:from>
      <cdr:x>0.72571</cdr:x>
      <cdr:y>0.22037</cdr:y>
    </cdr:from>
    <cdr:to>
      <cdr:x>0.83346</cdr:x>
      <cdr:y>0.29105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84246" y="1234225"/>
          <a:ext cx="992450" cy="3958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59436" rIns="36576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th-TH" sz="2000" b="1" i="0" strike="noStrike">
              <a:solidFill>
                <a:srgbClr val="000000"/>
              </a:solidFill>
              <a:latin typeface="TH Niramit AS" pitchFamily="2" charset="-34"/>
              <a:cs typeface="TH Niramit AS" pitchFamily="2" charset="-34"/>
            </a:rPr>
            <a:t>หญิง</a:t>
          </a:r>
        </a:p>
      </cdr:txBody>
    </cdr:sp>
  </cdr:relSizeAnchor>
  <cdr:relSizeAnchor xmlns:cdr="http://schemas.openxmlformats.org/drawingml/2006/chartDrawing">
    <cdr:from>
      <cdr:x>0.06475</cdr:x>
      <cdr:y>0.077</cdr:y>
    </cdr:from>
    <cdr:to>
      <cdr:x>0.13975</cdr:x>
      <cdr:y>0.147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6391" y="431254"/>
          <a:ext cx="690801" cy="3920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59436" rIns="36576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th-TH" sz="2000" b="1" i="0" strike="noStrike">
              <a:solidFill>
                <a:srgbClr val="000000"/>
              </a:solidFill>
              <a:latin typeface="TH Niramit AS" pitchFamily="2" charset="-34"/>
              <a:cs typeface="TH Niramit AS" pitchFamily="2" charset="-34"/>
            </a:rPr>
            <a:t>กลุ่มอายุ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8960-7B7B-464F-8B86-B2AD907AED88}" type="datetimeFigureOut">
              <a:rPr lang="th-TH" smtClean="0"/>
              <a:pPr/>
              <a:t>06/08/61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768D-5665-4C02-A35B-B4EEF3DB159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8960-7B7B-464F-8B86-B2AD907AED88}" type="datetimeFigureOut">
              <a:rPr lang="th-TH" smtClean="0"/>
              <a:pPr/>
              <a:t>06/08/61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768D-5665-4C02-A35B-B4EEF3DB159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8960-7B7B-464F-8B86-B2AD907AED88}" type="datetimeFigureOut">
              <a:rPr lang="th-TH" smtClean="0"/>
              <a:pPr/>
              <a:t>06/08/61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768D-5665-4C02-A35B-B4EEF3DB159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8960-7B7B-464F-8B86-B2AD907AED88}" type="datetimeFigureOut">
              <a:rPr lang="th-TH" smtClean="0"/>
              <a:pPr/>
              <a:t>06/08/61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768D-5665-4C02-A35B-B4EEF3DB159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8960-7B7B-464F-8B86-B2AD907AED88}" type="datetimeFigureOut">
              <a:rPr lang="th-TH" smtClean="0"/>
              <a:pPr/>
              <a:t>06/08/61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768D-5665-4C02-A35B-B4EEF3DB159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8960-7B7B-464F-8B86-B2AD907AED88}" type="datetimeFigureOut">
              <a:rPr lang="th-TH" smtClean="0"/>
              <a:pPr/>
              <a:t>06/08/61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768D-5665-4C02-A35B-B4EEF3DB159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8960-7B7B-464F-8B86-B2AD907AED88}" type="datetimeFigureOut">
              <a:rPr lang="th-TH" smtClean="0"/>
              <a:pPr/>
              <a:t>06/08/61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768D-5665-4C02-A35B-B4EEF3DB159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8960-7B7B-464F-8B86-B2AD907AED88}" type="datetimeFigureOut">
              <a:rPr lang="th-TH" smtClean="0"/>
              <a:pPr/>
              <a:t>06/08/61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768D-5665-4C02-A35B-B4EEF3DB159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8960-7B7B-464F-8B86-B2AD907AED88}" type="datetimeFigureOut">
              <a:rPr lang="th-TH" smtClean="0"/>
              <a:pPr/>
              <a:t>06/08/61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768D-5665-4C02-A35B-B4EEF3DB159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8960-7B7B-464F-8B86-B2AD907AED88}" type="datetimeFigureOut">
              <a:rPr lang="th-TH" smtClean="0"/>
              <a:pPr/>
              <a:t>06/08/61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768D-5665-4C02-A35B-B4EEF3DB159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8960-7B7B-464F-8B86-B2AD907AED88}" type="datetimeFigureOut">
              <a:rPr lang="th-TH" smtClean="0"/>
              <a:pPr/>
              <a:t>06/08/61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768D-5665-4C02-A35B-B4EEF3DB159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8960-7B7B-464F-8B86-B2AD907AED88}" type="datetimeFigureOut">
              <a:rPr lang="th-TH" smtClean="0"/>
              <a:pPr/>
              <a:t>06/08/61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1768D-5665-4C02-A35B-B4EEF3DB159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ข้อมูลสถิติชีพ จ.อ่างทอง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997454444"/>
              </p:ext>
            </p:extLst>
          </p:nvPr>
        </p:nvGraphicFramePr>
        <p:xfrm>
          <a:off x="251520" y="1124744"/>
          <a:ext cx="3610744" cy="37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ตัวยึดเนื้อหา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301913618"/>
              </p:ext>
            </p:extLst>
          </p:nvPr>
        </p:nvGraphicFramePr>
        <p:xfrm>
          <a:off x="4067944" y="980728"/>
          <a:ext cx="482453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h-TH" sz="3600" b="1" cap="all" dirty="0">
                <a:latin typeface="TH Niramit AS" pitchFamily="2" charset="-34"/>
                <a:cs typeface="TH Niramit AS" pitchFamily="2" charset="-34"/>
              </a:rPr>
              <a:t>อัตราตาย</a:t>
            </a:r>
            <a:r>
              <a:rPr lang="th-TH" sz="3600" b="1" cap="all" dirty="0" smtClean="0">
                <a:latin typeface="TH Niramit AS" pitchFamily="2" charset="-34"/>
                <a:cs typeface="TH Niramit AS" pitchFamily="2" charset="-34"/>
              </a:rPr>
              <a:t>ด้วย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อุบัติเหตุทางจราจร ปี </a:t>
            </a:r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2555 -2560</a:t>
            </a:r>
            <a:endParaRPr lang="th-TH" sz="36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87475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262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00348185"/>
              </p:ext>
            </p:extLst>
          </p:nvPr>
        </p:nvGraphicFramePr>
        <p:xfrm>
          <a:off x="251520" y="836712"/>
          <a:ext cx="375056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ตัวยึดเนื้อหา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26389623"/>
              </p:ext>
            </p:extLst>
          </p:nvPr>
        </p:nvGraphicFramePr>
        <p:xfrm>
          <a:off x="4139952" y="764704"/>
          <a:ext cx="500404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774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ปิ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รามิดประชากรปี 2560</a:t>
            </a:r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  <p:graphicFrame>
        <p:nvGraphicFramePr>
          <p:cNvPr id="3" name="แผนภูมิ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847651"/>
              </p:ext>
            </p:extLst>
          </p:nvPr>
        </p:nvGraphicFramePr>
        <p:xfrm>
          <a:off x="500034" y="1285860"/>
          <a:ext cx="8143932" cy="53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สี่เหลี่ยมผืนผ้า 3"/>
          <p:cNvSpPr/>
          <p:nvPr/>
        </p:nvSpPr>
        <p:spPr>
          <a:xfrm>
            <a:off x="683568" y="580526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sz="1600" dirty="0"/>
              <a:t>ที่มา : สถิติ</a:t>
            </a:r>
            <a:r>
              <a:rPr lang="th-TH" sz="1600" dirty="0" err="1"/>
              <a:t>สาธาณ</a:t>
            </a:r>
            <a:r>
              <a:rPr lang="th-TH" sz="1600" dirty="0"/>
              <a:t>สุข สำนักนโยบายและยุทธศาสตร์ กระทรวงสาธารณสุข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Niramit AS" pitchFamily="2" charset="-34"/>
                <a:cs typeface="TH Niramit AS" pitchFamily="2" charset="-34"/>
              </a:rPr>
              <a:t>อายุคาดเฉลี่ย</a:t>
            </a:r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01243900"/>
              </p:ext>
            </p:extLst>
          </p:nvPr>
        </p:nvGraphicFramePr>
        <p:xfrm>
          <a:off x="107506" y="1196754"/>
          <a:ext cx="9036496" cy="511257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290928"/>
                <a:gridCol w="1290928"/>
                <a:gridCol w="1290928"/>
                <a:gridCol w="1290928"/>
                <a:gridCol w="1290928"/>
                <a:gridCol w="1290928"/>
                <a:gridCol w="1290928"/>
              </a:tblGrid>
              <a:tr h="1022514">
                <a:tc gridSpan="2">
                  <a:txBody>
                    <a:bodyPr/>
                    <a:lstStyle/>
                    <a:p>
                      <a:pPr algn="ctr" fontAlgn="ctr"/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พ.ศ. 2556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พ.ศ. 2557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พ.ศ. 2558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พ.ศ. 2559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พ.ศ. 2560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</a:tr>
              <a:tr h="102251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  ประเทศ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ชาย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71.1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71.3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71.6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71.8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72.0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</a:tr>
              <a:tr h="10225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หญิง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78.1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78.2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78.4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78.6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78.8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</a:tr>
              <a:tr h="102251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  อ่างทอง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ชาย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70.3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71.6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71.3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71.2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71.9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</a:tr>
              <a:tr h="10225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หญิง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79.3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79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79.4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78.8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TH Niramit AS" pitchFamily="2" charset="-34"/>
                          <a:cs typeface="TH Niramit AS" pitchFamily="2" charset="-34"/>
                        </a:rPr>
                        <a:t>80.1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644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th-TH" sz="3600" b="1" i="0" cap="all" baseline="0" dirty="0">
                <a:effectLst/>
                <a:latin typeface="TH Niramit AS" pitchFamily="2" charset="-34"/>
                <a:cs typeface="TH Niramit AS" pitchFamily="2" charset="-34"/>
              </a:rPr>
              <a:t>อัตราตาย</a:t>
            </a:r>
            <a:r>
              <a:rPr lang="th-TH" sz="3600" b="1" cap="all" dirty="0">
                <a:latin typeface="TH Niramit AS" pitchFamily="2" charset="-34"/>
                <a:cs typeface="TH Niramit AS" pitchFamily="2" charset="-34"/>
              </a:rPr>
              <a:t>กลุ่มโรคไม่ติดต่อเรื้อรัง</a:t>
            </a:r>
            <a:br>
              <a:rPr lang="th-TH" sz="3600" b="1" cap="all" dirty="0">
                <a:latin typeface="TH Niramit AS" pitchFamily="2" charset="-34"/>
                <a:cs typeface="TH Niramit AS" pitchFamily="2" charset="-34"/>
              </a:rPr>
            </a:br>
            <a:r>
              <a:rPr lang="th-TH" sz="3600" b="1" cap="all" dirty="0">
                <a:latin typeface="TH Niramit AS" pitchFamily="2" charset="-34"/>
                <a:cs typeface="TH Niramit AS" pitchFamily="2" charset="-34"/>
              </a:rPr>
              <a:t>จังหวัดอ่างทอง</a:t>
            </a:r>
            <a:r>
              <a:rPr lang="en-US" sz="3600" b="1" i="0" cap="all" baseline="0" dirty="0">
                <a:effectLst/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600" b="1" i="0" cap="all" baseline="0" dirty="0">
                <a:effectLst/>
                <a:latin typeface="TH Niramit AS" pitchFamily="2" charset="-34"/>
                <a:cs typeface="TH Niramit AS" pitchFamily="2" charset="-34"/>
              </a:rPr>
              <a:t>พ.ศ. </a:t>
            </a:r>
            <a:r>
              <a:rPr lang="th-TH" sz="3600" b="1" i="0" cap="all" baseline="0" dirty="0" smtClean="0">
                <a:effectLst/>
                <a:latin typeface="TH Niramit AS" pitchFamily="2" charset="-34"/>
                <a:cs typeface="TH Niramit AS" pitchFamily="2" charset="-34"/>
              </a:rPr>
              <a:t>2556-2560</a:t>
            </a:r>
            <a:endParaRPr lang="th-TH" sz="3600" dirty="0">
              <a:latin typeface="TH Niramit AS" pitchFamily="2" charset="-34"/>
              <a:cs typeface="TH Niramit AS" pitchFamily="2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6701637"/>
              </p:ext>
            </p:extLst>
          </p:nvPr>
        </p:nvGraphicFramePr>
        <p:xfrm>
          <a:off x="467544" y="1209463"/>
          <a:ext cx="8496944" cy="524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3923928" y="6432689"/>
            <a:ext cx="53640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ที่มา : สถิติ</a:t>
            </a:r>
            <a:r>
              <a:rPr lang="th-TH" sz="1600" b="1" dirty="0" err="1">
                <a:latin typeface="TH Niramit AS" pitchFamily="2" charset="-34"/>
                <a:cs typeface="TH Niramit AS" pitchFamily="2" charset="-34"/>
              </a:rPr>
              <a:t>สาธาณ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สุข สำนักนโยบายและยุทธศาสตร์ กระทรวงสาธารณสุข</a:t>
            </a:r>
          </a:p>
        </p:txBody>
      </p:sp>
    </p:spTree>
    <p:extLst>
      <p:ext uri="{BB962C8B-B14F-4D97-AF65-F5344CB8AC3E}">
        <p14:creationId xmlns:p14="http://schemas.microsoft.com/office/powerpoint/2010/main" xmlns="" val="42896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cap="all" dirty="0">
                <a:latin typeface="TH Niramit AS" pitchFamily="2" charset="-34"/>
                <a:cs typeface="TH Niramit AS" pitchFamily="2" charset="-34"/>
              </a:rPr>
              <a:t>อัตรา</a:t>
            </a:r>
            <a:r>
              <a:rPr lang="th-TH" sz="3600" b="1" cap="all" dirty="0" smtClean="0">
                <a:latin typeface="TH Niramit AS" pitchFamily="2" charset="-34"/>
                <a:cs typeface="TH Niramit AS" pitchFamily="2" charset="-34"/>
              </a:rPr>
              <a:t>ตายด้วย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โรคหลอดเลือดในสมอง</a:t>
            </a:r>
            <a:br>
              <a:rPr lang="th-TH" sz="3600" b="1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ปี 2550 -2560</a:t>
            </a:r>
            <a:endParaRPr lang="th-TH" sz="36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9687838"/>
              </p:ext>
            </p:extLst>
          </p:nvPr>
        </p:nvGraphicFramePr>
        <p:xfrm>
          <a:off x="457200" y="1600200"/>
          <a:ext cx="85072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3023320" y="638132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dirty="0">
                <a:latin typeface="TH Niramit AS" pitchFamily="2" charset="-34"/>
                <a:cs typeface="TH Niramit AS" pitchFamily="2" charset="-34"/>
              </a:rPr>
              <a:t>ที่มา : สถิติ</a:t>
            </a:r>
            <a:r>
              <a:rPr lang="th-TH" sz="1800" b="1" dirty="0" err="1">
                <a:latin typeface="TH Niramit AS" pitchFamily="2" charset="-34"/>
                <a:cs typeface="TH Niramit AS" pitchFamily="2" charset="-34"/>
              </a:rPr>
              <a:t>สาธาณ</a:t>
            </a:r>
            <a:r>
              <a:rPr lang="th-TH" sz="1800" b="1" dirty="0">
                <a:latin typeface="TH Niramit AS" pitchFamily="2" charset="-34"/>
                <a:cs typeface="TH Niramit AS" pitchFamily="2" charset="-34"/>
              </a:rPr>
              <a:t>สุข สำนักนโยบายและยุทธศาสตร์ กระทรวงสาธารณสุข</a:t>
            </a:r>
          </a:p>
        </p:txBody>
      </p:sp>
    </p:spTree>
    <p:extLst>
      <p:ext uri="{BB962C8B-B14F-4D97-AF65-F5344CB8AC3E}">
        <p14:creationId xmlns:p14="http://schemas.microsoft.com/office/powerpoint/2010/main" xmlns="" val="91655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980838505"/>
              </p:ext>
            </p:extLst>
          </p:nvPr>
        </p:nvGraphicFramePr>
        <p:xfrm>
          <a:off x="179512" y="1124744"/>
          <a:ext cx="3528392" cy="4802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ตัวยึดเนื้อหา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662696387"/>
              </p:ext>
            </p:extLst>
          </p:nvPr>
        </p:nvGraphicFramePr>
        <p:xfrm>
          <a:off x="3779912" y="1052736"/>
          <a:ext cx="4974704" cy="495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สี่เหลี่ยมผืนผ้า 3"/>
          <p:cNvSpPr/>
          <p:nvPr/>
        </p:nvSpPr>
        <p:spPr>
          <a:xfrm>
            <a:off x="4427984" y="5949280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TH Niramit AS" pitchFamily="2" charset="-34"/>
                <a:cs typeface="TH Niramit AS" pitchFamily="2" charset="-34"/>
              </a:rPr>
              <a:t> Stroke </a:t>
            </a:r>
            <a:r>
              <a:rPr lang="th-TH" sz="1800" b="1" dirty="0">
                <a:latin typeface="TH Niramit AS" pitchFamily="2" charset="-34"/>
                <a:cs typeface="TH Niramit AS" pitchFamily="2" charset="-34"/>
              </a:rPr>
              <a:t>ตายก่อนอายุ 60 ปี ประมาณ 2 ใน 5 ราย</a:t>
            </a:r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200" b="1" cap="all" dirty="0">
                <a:latin typeface="TH Niramit AS" pitchFamily="2" charset="-34"/>
                <a:cs typeface="TH Niramit AS" pitchFamily="2" charset="-34"/>
              </a:rPr>
              <a:t>อัตราตาย</a:t>
            </a:r>
            <a:r>
              <a:rPr lang="th-TH" sz="3200" b="1" cap="all" dirty="0" smtClean="0">
                <a:latin typeface="TH Niramit AS" pitchFamily="2" charset="-34"/>
                <a:cs typeface="TH Niramit AS" pitchFamily="2" charset="-34"/>
              </a:rPr>
              <a:t>ด้วย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โรคหัวใจขาดเลือด</a:t>
            </a:r>
            <a:br>
              <a:rPr lang="th-TH" sz="3200" b="1" dirty="0">
                <a:latin typeface="TH Niramit AS" pitchFamily="2" charset="-34"/>
                <a:cs typeface="TH Niramit AS" pitchFamily="2" charset="-34"/>
              </a:rPr>
            </a:b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ปี 2550 -2560</a:t>
            </a:r>
            <a:endParaRPr lang="th-TH" sz="32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57821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733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031964637"/>
              </p:ext>
            </p:extLst>
          </p:nvPr>
        </p:nvGraphicFramePr>
        <p:xfrm>
          <a:off x="179512" y="692696"/>
          <a:ext cx="36004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ตัวยึดเนื้อหา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06034674"/>
              </p:ext>
            </p:extLst>
          </p:nvPr>
        </p:nvGraphicFramePr>
        <p:xfrm>
          <a:off x="4355976" y="476672"/>
          <a:ext cx="4788024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สี่เหลี่ยมผืนผ้า 3"/>
          <p:cNvSpPr/>
          <p:nvPr/>
        </p:nvSpPr>
        <p:spPr>
          <a:xfrm>
            <a:off x="4932040" y="6256476"/>
            <a:ext cx="3816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H Niramit AS" pitchFamily="2" charset="-34"/>
                <a:cs typeface="TH Niramit AS" pitchFamily="2" charset="-34"/>
              </a:rPr>
              <a:t> MI </a:t>
            </a:r>
            <a:r>
              <a:rPr lang="th-TH" sz="2000" b="1" dirty="0">
                <a:latin typeface="TH Niramit AS" pitchFamily="2" charset="-34"/>
                <a:cs typeface="TH Niramit AS" pitchFamily="2" charset="-34"/>
              </a:rPr>
              <a:t>ตายก่อนอายุ 60 ปี ประมาณ  1 ใน 5 ราย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cap="all" dirty="0">
                <a:latin typeface="TH Niramit AS" pitchFamily="2" charset="-34"/>
                <a:cs typeface="TH Niramit AS" pitchFamily="2" charset="-34"/>
              </a:rPr>
              <a:t>อัตราตายด้วย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โรคมะเร็ง</a:t>
            </a:r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/>
            </a:r>
            <a:br>
              <a:rPr lang="th-TH" sz="3600" b="1" dirty="0">
                <a:latin typeface="TH Niramit AS" pitchFamily="2" charset="-34"/>
                <a:cs typeface="TH Niramit AS" pitchFamily="2" charset="-34"/>
              </a:rPr>
            </a:br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ปี 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2555 </a:t>
            </a:r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-2560</a:t>
            </a:r>
            <a:endParaRPr lang="th-TH" sz="36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958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741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281</Words>
  <Application>Microsoft Office PowerPoint</Application>
  <PresentationFormat>นำเสนอทางหน้าจอ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ชุดรูปแบบของ Office</vt:lpstr>
      <vt:lpstr>ข้อมูลสถิติชีพ จ.อ่างทอง</vt:lpstr>
      <vt:lpstr>ปิรามิดประชากรปี 2560</vt:lpstr>
      <vt:lpstr>อายุคาดเฉลี่ย</vt:lpstr>
      <vt:lpstr>อัตราตายกลุ่มโรคไม่ติดต่อเรื้อรัง จังหวัดอ่างทอง พ.ศ. 2556-2560</vt:lpstr>
      <vt:lpstr>อัตราตายด้วยโรคหลอดเลือดในสมอง ปี 2550 -2560</vt:lpstr>
      <vt:lpstr>ภาพนิ่ง 6</vt:lpstr>
      <vt:lpstr>อัตราตายด้วยโรคหัวใจขาดเลือด ปี 2550 -2560</vt:lpstr>
      <vt:lpstr>ภาพนิ่ง 8</vt:lpstr>
      <vt:lpstr>อัตราตายด้วยโรคมะเร็ง ปี 2555 -2560</vt:lpstr>
      <vt:lpstr>ภาพนิ่ง 10</vt:lpstr>
      <vt:lpstr>อัตราตายด้วยอุบัติเหตุทางจราจร ปี 2555 -2560</vt:lpstr>
      <vt:lpstr>ภาพนิ่ง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matta</dc:creator>
  <cp:lastModifiedBy>matta</cp:lastModifiedBy>
  <cp:revision>23</cp:revision>
  <dcterms:created xsi:type="dcterms:W3CDTF">2018-07-19T08:53:46Z</dcterms:created>
  <dcterms:modified xsi:type="dcterms:W3CDTF">2018-08-06T02:30:03Z</dcterms:modified>
</cp:coreProperties>
</file>